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657" r:id="rId3"/>
    <p:sldMasterId id="2147483658" r:id="rId4"/>
    <p:sldMasterId id="2147483659" r:id="rId5"/>
    <p:sldMasterId id="2147483660" r:id="rId6"/>
    <p:sldMasterId id="2147483661" r:id="rId7"/>
  </p:sldMasterIdLst>
  <p:notesMasterIdLst>
    <p:notesMasterId r:id="rId32"/>
  </p:notesMasterIdLst>
  <p:handoutMasterIdLst>
    <p:handoutMasterId r:id="rId33"/>
  </p:handoutMasterIdLst>
  <p:sldIdLst>
    <p:sldId id="338" r:id="rId8"/>
    <p:sldId id="314" r:id="rId9"/>
    <p:sldId id="315" r:id="rId10"/>
    <p:sldId id="316" r:id="rId11"/>
    <p:sldId id="320" r:id="rId12"/>
    <p:sldId id="317" r:id="rId13"/>
    <p:sldId id="318" r:id="rId14"/>
    <p:sldId id="323" r:id="rId15"/>
    <p:sldId id="319" r:id="rId16"/>
    <p:sldId id="339" r:id="rId17"/>
    <p:sldId id="324" r:id="rId18"/>
    <p:sldId id="325" r:id="rId19"/>
    <p:sldId id="326" r:id="rId20"/>
    <p:sldId id="327" r:id="rId21"/>
    <p:sldId id="329" r:id="rId22"/>
    <p:sldId id="328" r:id="rId23"/>
    <p:sldId id="330" r:id="rId24"/>
    <p:sldId id="331" r:id="rId25"/>
    <p:sldId id="332" r:id="rId26"/>
    <p:sldId id="333" r:id="rId27"/>
    <p:sldId id="334" r:id="rId28"/>
    <p:sldId id="335" r:id="rId29"/>
    <p:sldId id="337" r:id="rId30"/>
    <p:sldId id="336" r:id="rId31"/>
  </p:sldIdLst>
  <p:sldSz cx="10080625" cy="7559675"/>
  <p:notesSz cx="7556500" cy="10691813"/>
  <p:defaultTextStyle>
    <a:defPPr>
      <a:defRPr lang="en-GB"/>
    </a:defPPr>
    <a:lvl1pPr algn="l" rtl="0" eaLnBrk="0" fontAlgn="base" hangingPunct="0">
      <a:spcBef>
        <a:spcPct val="0"/>
      </a:spcBef>
      <a:spcAft>
        <a:spcPct val="0"/>
      </a:spcAft>
      <a:defRPr sz="3200" kern="1200">
        <a:solidFill>
          <a:srgbClr val="FFFF00"/>
        </a:solidFill>
        <a:latin typeface="Nimbus Roman No9 L" pitchFamily="16" charset="0"/>
        <a:ea typeface="+mn-ea"/>
        <a:cs typeface="+mn-cs"/>
      </a:defRPr>
    </a:lvl1pPr>
    <a:lvl2pPr marL="457200" algn="l" rtl="0" eaLnBrk="0" fontAlgn="base" hangingPunct="0">
      <a:spcBef>
        <a:spcPct val="0"/>
      </a:spcBef>
      <a:spcAft>
        <a:spcPct val="0"/>
      </a:spcAft>
      <a:defRPr sz="3200" kern="1200">
        <a:solidFill>
          <a:srgbClr val="FFFF00"/>
        </a:solidFill>
        <a:latin typeface="Nimbus Roman No9 L" pitchFamily="16" charset="0"/>
        <a:ea typeface="+mn-ea"/>
        <a:cs typeface="+mn-cs"/>
      </a:defRPr>
    </a:lvl2pPr>
    <a:lvl3pPr marL="914400" algn="l" rtl="0" eaLnBrk="0" fontAlgn="base" hangingPunct="0">
      <a:spcBef>
        <a:spcPct val="0"/>
      </a:spcBef>
      <a:spcAft>
        <a:spcPct val="0"/>
      </a:spcAft>
      <a:defRPr sz="3200" kern="1200">
        <a:solidFill>
          <a:srgbClr val="FFFF00"/>
        </a:solidFill>
        <a:latin typeface="Nimbus Roman No9 L" pitchFamily="16" charset="0"/>
        <a:ea typeface="+mn-ea"/>
        <a:cs typeface="+mn-cs"/>
      </a:defRPr>
    </a:lvl3pPr>
    <a:lvl4pPr marL="1371600" algn="l" rtl="0" eaLnBrk="0" fontAlgn="base" hangingPunct="0">
      <a:spcBef>
        <a:spcPct val="0"/>
      </a:spcBef>
      <a:spcAft>
        <a:spcPct val="0"/>
      </a:spcAft>
      <a:defRPr sz="3200" kern="1200">
        <a:solidFill>
          <a:srgbClr val="FFFF00"/>
        </a:solidFill>
        <a:latin typeface="Nimbus Roman No9 L" pitchFamily="16" charset="0"/>
        <a:ea typeface="+mn-ea"/>
        <a:cs typeface="+mn-cs"/>
      </a:defRPr>
    </a:lvl4pPr>
    <a:lvl5pPr marL="1828800" algn="l" rtl="0" eaLnBrk="0" fontAlgn="base" hangingPunct="0">
      <a:spcBef>
        <a:spcPct val="0"/>
      </a:spcBef>
      <a:spcAft>
        <a:spcPct val="0"/>
      </a:spcAft>
      <a:defRPr sz="3200" kern="1200">
        <a:solidFill>
          <a:srgbClr val="FFFF00"/>
        </a:solidFill>
        <a:latin typeface="Nimbus Roman No9 L" pitchFamily="16" charset="0"/>
        <a:ea typeface="+mn-ea"/>
        <a:cs typeface="+mn-cs"/>
      </a:defRPr>
    </a:lvl5pPr>
    <a:lvl6pPr marL="2286000" algn="l" defTabSz="914400" rtl="0" eaLnBrk="1" latinLnBrk="0" hangingPunct="1">
      <a:defRPr sz="3200" kern="1200">
        <a:solidFill>
          <a:srgbClr val="FFFF00"/>
        </a:solidFill>
        <a:latin typeface="Nimbus Roman No9 L" pitchFamily="16" charset="0"/>
        <a:ea typeface="+mn-ea"/>
        <a:cs typeface="+mn-cs"/>
      </a:defRPr>
    </a:lvl6pPr>
    <a:lvl7pPr marL="2743200" algn="l" defTabSz="914400" rtl="0" eaLnBrk="1" latinLnBrk="0" hangingPunct="1">
      <a:defRPr sz="3200" kern="1200">
        <a:solidFill>
          <a:srgbClr val="FFFF00"/>
        </a:solidFill>
        <a:latin typeface="Nimbus Roman No9 L" pitchFamily="16" charset="0"/>
        <a:ea typeface="+mn-ea"/>
        <a:cs typeface="+mn-cs"/>
      </a:defRPr>
    </a:lvl7pPr>
    <a:lvl8pPr marL="3200400" algn="l" defTabSz="914400" rtl="0" eaLnBrk="1" latinLnBrk="0" hangingPunct="1">
      <a:defRPr sz="3200" kern="1200">
        <a:solidFill>
          <a:srgbClr val="FFFF00"/>
        </a:solidFill>
        <a:latin typeface="Nimbus Roman No9 L" pitchFamily="16" charset="0"/>
        <a:ea typeface="+mn-ea"/>
        <a:cs typeface="+mn-cs"/>
      </a:defRPr>
    </a:lvl8pPr>
    <a:lvl9pPr marL="3657600" algn="l" defTabSz="914400" rtl="0" eaLnBrk="1" latinLnBrk="0" hangingPunct="1">
      <a:defRPr sz="3200" kern="1200">
        <a:solidFill>
          <a:srgbClr val="FFFF00"/>
        </a:solidFill>
        <a:latin typeface="Nimbus Roman No9 L" pitchFamily="16"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0000"/>
    <a:srgbClr val="FFFF00"/>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766" autoAdjust="0"/>
  </p:normalViewPr>
  <p:slideViewPr>
    <p:cSldViewPr>
      <p:cViewPr varScale="1">
        <p:scale>
          <a:sx n="137" d="100"/>
          <a:sy n="137" d="100"/>
        </p:scale>
        <p:origin x="1404" y="126"/>
      </p:cViewPr>
      <p:guideLst>
        <p:guide orient="horz" pos="2161"/>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4" d="100"/>
          <a:sy n="144" d="100"/>
        </p:scale>
        <p:origin x="132" y="2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43D56474-A073-6DF1-0B12-9E1622BC81D9}"/>
              </a:ext>
            </a:extLst>
          </p:cNvPr>
          <p:cNvSpPr>
            <a:spLocks noGrp="1" noChangeArrowheads="1"/>
          </p:cNvSpPr>
          <p:nvPr>
            <p:ph type="hdr" sz="quarter"/>
          </p:nvPr>
        </p:nvSpPr>
        <p:spPr bwMode="auto">
          <a:xfrm>
            <a:off x="0" y="0"/>
            <a:ext cx="3275013" cy="534988"/>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582659" name="Rectangle 3">
            <a:extLst>
              <a:ext uri="{FF2B5EF4-FFF2-40B4-BE49-F238E27FC236}">
                <a16:creationId xmlns:a16="http://schemas.microsoft.com/office/drawing/2014/main" id="{D0DD3CC0-5729-9159-488A-D928904D2ED7}"/>
              </a:ext>
            </a:extLst>
          </p:cNvPr>
          <p:cNvSpPr>
            <a:spLocks noGrp="1" noChangeArrowheads="1"/>
          </p:cNvSpPr>
          <p:nvPr>
            <p:ph type="dt" sz="quarter" idx="1"/>
          </p:nvPr>
        </p:nvSpPr>
        <p:spPr bwMode="auto">
          <a:xfrm>
            <a:off x="4279900" y="0"/>
            <a:ext cx="3275013" cy="5349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582660" name="Rectangle 4">
            <a:extLst>
              <a:ext uri="{FF2B5EF4-FFF2-40B4-BE49-F238E27FC236}">
                <a16:creationId xmlns:a16="http://schemas.microsoft.com/office/drawing/2014/main" id="{3FD67D6A-202F-3E3F-09E4-C28F80D4B59C}"/>
              </a:ext>
            </a:extLst>
          </p:cNvPr>
          <p:cNvSpPr>
            <a:spLocks noGrp="1" noChangeArrowheads="1"/>
          </p:cNvSpPr>
          <p:nvPr>
            <p:ph type="ftr" sz="quarter" idx="2"/>
          </p:nvPr>
        </p:nvSpPr>
        <p:spPr bwMode="auto">
          <a:xfrm>
            <a:off x="0" y="10155238"/>
            <a:ext cx="3275013" cy="534987"/>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582661" name="Rectangle 5">
            <a:extLst>
              <a:ext uri="{FF2B5EF4-FFF2-40B4-BE49-F238E27FC236}">
                <a16:creationId xmlns:a16="http://schemas.microsoft.com/office/drawing/2014/main" id="{2D49603A-B52B-B27E-55BD-2736E500C98D}"/>
              </a:ext>
            </a:extLst>
          </p:cNvPr>
          <p:cNvSpPr>
            <a:spLocks noGrp="1" noChangeArrowheads="1"/>
          </p:cNvSpPr>
          <p:nvPr>
            <p:ph type="sldNum" sz="quarter" idx="3"/>
          </p:nvPr>
        </p:nvSpPr>
        <p:spPr bwMode="auto">
          <a:xfrm>
            <a:off x="4279900" y="10155238"/>
            <a:ext cx="3275013" cy="5349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pPr>
              <a:defRPr/>
            </a:pPr>
            <a:fld id="{DC2328EE-77CD-46D2-B490-FD13779E6657}" type="slidenum">
              <a:rPr lang="en-US" altLang="en-SE"/>
              <a:pPr>
                <a:defRPr/>
              </a:pPr>
              <a:t>‹#›</a:t>
            </a:fld>
            <a:endParaRPr lang="en-US" altLang="en-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a:extLst>
              <a:ext uri="{FF2B5EF4-FFF2-40B4-BE49-F238E27FC236}">
                <a16:creationId xmlns:a16="http://schemas.microsoft.com/office/drawing/2014/main" id="{1E0E59BA-CE57-053F-04EC-6C04660ED17B}"/>
              </a:ext>
            </a:extLst>
          </p:cNvPr>
          <p:cNvSpPr>
            <a:spLocks noChangeArrowheads="1"/>
          </p:cNvSpPr>
          <p:nvPr/>
        </p:nvSpPr>
        <p:spPr bwMode="auto">
          <a:xfrm>
            <a:off x="0" y="0"/>
            <a:ext cx="7556500" cy="10691813"/>
          </a:xfrm>
          <a:prstGeom prst="roundRect">
            <a:avLst>
              <a:gd name="adj" fmla="val 19"/>
            </a:avLst>
          </a:prstGeom>
          <a:solidFill>
            <a:srgbClr val="FFFFFF"/>
          </a:solid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10243" name="Rectangle 2">
            <a:extLst>
              <a:ext uri="{FF2B5EF4-FFF2-40B4-BE49-F238E27FC236}">
                <a16:creationId xmlns:a16="http://schemas.microsoft.com/office/drawing/2014/main" id="{E7A58092-EFDD-A8C1-5EBD-4AB2269A28E2}"/>
              </a:ext>
            </a:extLst>
          </p:cNvPr>
          <p:cNvSpPr>
            <a:spLocks noGrp="1" noRot="1" noChangeAspect="1" noChangeArrowheads="1" noTextEdit="1"/>
          </p:cNvSpPr>
          <p:nvPr>
            <p:ph type="sldImg"/>
          </p:nvPr>
        </p:nvSpPr>
        <p:spPr bwMode="auto">
          <a:xfrm>
            <a:off x="1311275" y="1027113"/>
            <a:ext cx="4933950" cy="370046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D1E45580-0A05-BDA0-A76B-E5A013C11A50}"/>
              </a:ext>
            </a:extLst>
          </p:cNvPr>
          <p:cNvSpPr txBox="1">
            <a:spLocks noGrp="1" noChangeArrowheads="1"/>
          </p:cNvSpPr>
          <p:nvPr>
            <p:ph type="body" idx="1"/>
          </p:nvPr>
        </p:nvSpPr>
        <p:spPr bwMode="auto">
          <a:xfrm>
            <a:off x="1169988" y="5086350"/>
            <a:ext cx="5222875" cy="4108450"/>
          </a:xfrm>
          <a:prstGeom prst="rect">
            <a:avLst/>
          </a:prstGeom>
          <a:noFill/>
          <a:ln>
            <a:noFill/>
          </a:ln>
        </p:spPr>
        <p:txBody>
          <a:bodyPr vert="horz" wrap="square" lIns="0" tIns="0" rIns="0" bIns="0" numCol="1" anchor="t" anchorCtr="0" compatLnSpc="1">
            <a:prstTxWarp prst="textNoShape">
              <a:avLst/>
            </a:prstTxWarp>
          </a:bodyPr>
          <a:lstStyle/>
          <a:p>
            <a:pPr lvl="0"/>
            <a:endParaRPr 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D08F107-8D4A-1570-9261-AAF3F22C7F54}"/>
              </a:ext>
            </a:extLst>
          </p:cNvPr>
          <p:cNvSpPr>
            <a:spLocks noGrp="1" noRot="1" noChangeAspect="1" noChangeArrowheads="1" noTextEdit="1"/>
          </p:cNvSpPr>
          <p:nvPr>
            <p:ph type="sldImg"/>
          </p:nvPr>
        </p:nvSpPr>
        <p:spPr>
          <a:xfrm>
            <a:off x="1116013" y="682625"/>
            <a:ext cx="5324475" cy="3994150"/>
          </a:xfrm>
          <a:ln/>
        </p:spPr>
      </p:sp>
      <p:sp>
        <p:nvSpPr>
          <p:cNvPr id="13315" name="Text Box 3">
            <a:extLst>
              <a:ext uri="{FF2B5EF4-FFF2-40B4-BE49-F238E27FC236}">
                <a16:creationId xmlns:a16="http://schemas.microsoft.com/office/drawing/2014/main" id="{BAAE973C-1863-9B20-6806-12BC2266F4A5}"/>
              </a:ext>
            </a:extLst>
          </p:cNvPr>
          <p:cNvSpPr txBox="1">
            <a:spLocks noChangeArrowheads="1"/>
          </p:cNvSpPr>
          <p:nvPr/>
        </p:nvSpPr>
        <p:spPr bwMode="auto">
          <a:xfrm>
            <a:off x="892175" y="5065713"/>
            <a:ext cx="57769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en-US" altLang="sv-SE" sz="24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F849A6-DAAD-21B2-AB7F-AF66943EE3DD}"/>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EC5CF356-FE33-B604-C397-4CC3F264EC66}"/>
              </a:ext>
            </a:extLst>
          </p:cNvPr>
          <p:cNvSpPr>
            <a:spLocks noGrp="1" noRot="1" noChangeAspect="1" noChangeArrowheads="1" noTextEdit="1"/>
          </p:cNvSpPr>
          <p:nvPr>
            <p:ph type="sldImg"/>
          </p:nvPr>
        </p:nvSpPr>
        <p:spPr>
          <a:xfrm>
            <a:off x="1116013" y="682625"/>
            <a:ext cx="5324475" cy="3994150"/>
          </a:xfrm>
          <a:ln/>
        </p:spPr>
      </p:sp>
      <p:sp>
        <p:nvSpPr>
          <p:cNvPr id="13315" name="Text Box 3">
            <a:extLst>
              <a:ext uri="{FF2B5EF4-FFF2-40B4-BE49-F238E27FC236}">
                <a16:creationId xmlns:a16="http://schemas.microsoft.com/office/drawing/2014/main" id="{D0262BCC-7597-C1EB-FA28-514927C077BF}"/>
              </a:ext>
            </a:extLst>
          </p:cNvPr>
          <p:cNvSpPr txBox="1">
            <a:spLocks noChangeArrowheads="1"/>
          </p:cNvSpPr>
          <p:nvPr/>
        </p:nvSpPr>
        <p:spPr bwMode="auto">
          <a:xfrm>
            <a:off x="892175" y="5065713"/>
            <a:ext cx="57769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en-US" altLang="sv-SE" sz="2400">
              <a:solidFill>
                <a:schemeClr val="tx1"/>
              </a:solidFill>
            </a:endParaRPr>
          </a:p>
        </p:txBody>
      </p:sp>
    </p:spTree>
    <p:extLst>
      <p:ext uri="{BB962C8B-B14F-4D97-AF65-F5344CB8AC3E}">
        <p14:creationId xmlns:p14="http://schemas.microsoft.com/office/powerpoint/2010/main" val="209330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FF09F00-67D1-A35A-CB15-4F75FF158233}"/>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B9CA24EE-6E0F-2702-5B16-F9F9C2CBBA94}"/>
              </a:ext>
            </a:extLst>
          </p:cNvPr>
          <p:cNvSpPr>
            <a:spLocks noGrp="1" noRot="1" noChangeAspect="1" noChangeArrowheads="1" noTextEdit="1"/>
          </p:cNvSpPr>
          <p:nvPr>
            <p:ph type="sldImg"/>
          </p:nvPr>
        </p:nvSpPr>
        <p:spPr>
          <a:xfrm>
            <a:off x="1116013" y="682625"/>
            <a:ext cx="5324475" cy="3994150"/>
          </a:xfrm>
          <a:ln/>
        </p:spPr>
      </p:sp>
      <p:sp>
        <p:nvSpPr>
          <p:cNvPr id="13315" name="Text Box 3">
            <a:extLst>
              <a:ext uri="{FF2B5EF4-FFF2-40B4-BE49-F238E27FC236}">
                <a16:creationId xmlns:a16="http://schemas.microsoft.com/office/drawing/2014/main" id="{A144312E-CFD6-027F-A206-1EBF291FA502}"/>
              </a:ext>
            </a:extLst>
          </p:cNvPr>
          <p:cNvSpPr txBox="1">
            <a:spLocks noChangeArrowheads="1"/>
          </p:cNvSpPr>
          <p:nvPr/>
        </p:nvSpPr>
        <p:spPr bwMode="auto">
          <a:xfrm>
            <a:off x="892175" y="5065713"/>
            <a:ext cx="57769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en-US" altLang="sv-SE" sz="2400">
              <a:solidFill>
                <a:schemeClr val="tx1"/>
              </a:solidFill>
            </a:endParaRPr>
          </a:p>
        </p:txBody>
      </p:sp>
    </p:spTree>
    <p:extLst>
      <p:ext uri="{BB962C8B-B14F-4D97-AF65-F5344CB8AC3E}">
        <p14:creationId xmlns:p14="http://schemas.microsoft.com/office/powerpoint/2010/main" val="387871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C9BED5F-6CA1-60D6-35B0-CDF18AED8FBC}"/>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1003AD88-1F0A-128F-9F1D-AE1C280244A9}"/>
              </a:ext>
            </a:extLst>
          </p:cNvPr>
          <p:cNvSpPr>
            <a:spLocks noGrp="1" noRot="1" noChangeAspect="1" noChangeArrowheads="1" noTextEdit="1"/>
          </p:cNvSpPr>
          <p:nvPr>
            <p:ph type="sldImg"/>
          </p:nvPr>
        </p:nvSpPr>
        <p:spPr>
          <a:xfrm>
            <a:off x="1116013" y="682625"/>
            <a:ext cx="5324475" cy="3994150"/>
          </a:xfrm>
          <a:ln/>
        </p:spPr>
      </p:sp>
      <p:sp>
        <p:nvSpPr>
          <p:cNvPr id="13315" name="Text Box 3">
            <a:extLst>
              <a:ext uri="{FF2B5EF4-FFF2-40B4-BE49-F238E27FC236}">
                <a16:creationId xmlns:a16="http://schemas.microsoft.com/office/drawing/2014/main" id="{D06BA60A-3CED-1BDF-27EA-B67F95A77259}"/>
              </a:ext>
            </a:extLst>
          </p:cNvPr>
          <p:cNvSpPr txBox="1">
            <a:spLocks noChangeArrowheads="1"/>
          </p:cNvSpPr>
          <p:nvPr/>
        </p:nvSpPr>
        <p:spPr bwMode="auto">
          <a:xfrm>
            <a:off x="892175" y="5065713"/>
            <a:ext cx="57769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en-US" altLang="sv-SE" sz="2400">
              <a:solidFill>
                <a:schemeClr val="tx1"/>
              </a:solidFill>
            </a:endParaRPr>
          </a:p>
        </p:txBody>
      </p:sp>
    </p:spTree>
    <p:extLst>
      <p:ext uri="{BB962C8B-B14F-4D97-AF65-F5344CB8AC3E}">
        <p14:creationId xmlns:p14="http://schemas.microsoft.com/office/powerpoint/2010/main" val="225173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E8A5990-EE7E-2AB5-9261-E0628B4F2A72}"/>
            </a:ext>
          </a:extLst>
        </p:cNvPr>
        <p:cNvGrpSpPr/>
        <p:nvPr/>
      </p:nvGrpSpPr>
      <p:grpSpPr>
        <a:xfrm>
          <a:off x="0" y="0"/>
          <a:ext cx="0" cy="0"/>
          <a:chOff x="0" y="0"/>
          <a:chExt cx="0" cy="0"/>
        </a:xfrm>
      </p:grpSpPr>
      <p:sp>
        <p:nvSpPr>
          <p:cNvPr id="13314" name="Rectangle 2">
            <a:extLst>
              <a:ext uri="{FF2B5EF4-FFF2-40B4-BE49-F238E27FC236}">
                <a16:creationId xmlns:a16="http://schemas.microsoft.com/office/drawing/2014/main" id="{3BD641C7-F154-91B8-C7AB-9B4244C49DA3}"/>
              </a:ext>
            </a:extLst>
          </p:cNvPr>
          <p:cNvSpPr>
            <a:spLocks noGrp="1" noRot="1" noChangeAspect="1" noChangeArrowheads="1" noTextEdit="1"/>
          </p:cNvSpPr>
          <p:nvPr>
            <p:ph type="sldImg"/>
          </p:nvPr>
        </p:nvSpPr>
        <p:spPr>
          <a:xfrm>
            <a:off x="1116013" y="682625"/>
            <a:ext cx="5324475" cy="3994150"/>
          </a:xfrm>
          <a:ln/>
        </p:spPr>
      </p:sp>
      <p:sp>
        <p:nvSpPr>
          <p:cNvPr id="13315" name="Text Box 3">
            <a:extLst>
              <a:ext uri="{FF2B5EF4-FFF2-40B4-BE49-F238E27FC236}">
                <a16:creationId xmlns:a16="http://schemas.microsoft.com/office/drawing/2014/main" id="{46E1228C-F69A-B988-C509-63A5FB9741CA}"/>
              </a:ext>
            </a:extLst>
          </p:cNvPr>
          <p:cNvSpPr txBox="1">
            <a:spLocks noChangeArrowheads="1"/>
          </p:cNvSpPr>
          <p:nvPr/>
        </p:nvSpPr>
        <p:spPr bwMode="auto">
          <a:xfrm>
            <a:off x="892175" y="5065713"/>
            <a:ext cx="577691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endParaRPr lang="en-US" altLang="sv-SE" sz="2400">
              <a:solidFill>
                <a:schemeClr val="tx1"/>
              </a:solidFill>
            </a:endParaRPr>
          </a:p>
        </p:txBody>
      </p:sp>
    </p:spTree>
    <p:extLst>
      <p:ext uri="{BB962C8B-B14F-4D97-AF65-F5344CB8AC3E}">
        <p14:creationId xmlns:p14="http://schemas.microsoft.com/office/powerpoint/2010/main" val="161590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69340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a:prstGeom prst="rect">
            <a:avLst/>
          </a:prstGeo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151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a:t>Click to edit Master title style</a:t>
            </a:r>
            <a:endParaRPr lang="sv-SE"/>
          </a:p>
        </p:txBody>
      </p:sp>
      <p:sp>
        <p:nvSpPr>
          <p:cNvPr id="3" name="Vertical Text Placeholder 2"/>
          <p:cNvSpPr>
            <a:spLocks noGrp="1"/>
          </p:cNvSpPr>
          <p:nvPr>
            <p:ph type="body" orient="vert" idx="1"/>
          </p:nvPr>
        </p:nvSpPr>
        <p:spPr>
          <a:xfrm>
            <a:off x="504825" y="1763713"/>
            <a:ext cx="9072563" cy="49895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85373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a:prstGeom prst="rect">
            <a:avLst/>
          </a:prstGeo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64500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08124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5">
            <a:extLst>
              <a:ext uri="{FF2B5EF4-FFF2-40B4-BE49-F238E27FC236}">
                <a16:creationId xmlns:a16="http://schemas.microsoft.com/office/drawing/2014/main" id="{1CE68CCB-6447-26B0-EE4A-15EDF52A1E7C}"/>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132878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565C1CFF-777E-BD97-27D6-EF16EF88F8F7}"/>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49510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6E317053-633E-7D65-E23D-7886A7079B8E}"/>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338170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5">
            <a:extLst>
              <a:ext uri="{FF2B5EF4-FFF2-40B4-BE49-F238E27FC236}">
                <a16:creationId xmlns:a16="http://schemas.microsoft.com/office/drawing/2014/main" id="{66B95763-4282-D53B-5948-4CC3C26AE9A3}"/>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39138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5">
            <a:extLst>
              <a:ext uri="{FF2B5EF4-FFF2-40B4-BE49-F238E27FC236}">
                <a16:creationId xmlns:a16="http://schemas.microsoft.com/office/drawing/2014/main" id="{7D538E59-D8C7-1722-2E84-5B7E7D6FE989}"/>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2313198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5">
            <a:extLst>
              <a:ext uri="{FF2B5EF4-FFF2-40B4-BE49-F238E27FC236}">
                <a16:creationId xmlns:a16="http://schemas.microsoft.com/office/drawing/2014/main" id="{CE48EB96-0F88-FD42-AA48-6608AD5BBB6E}"/>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383681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0479826-128C-49A5-253A-987EC737DF74}"/>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104125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C9650E5-E38B-D8E3-EEE9-64F4FA3BA0C2}"/>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37537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a:t>Click to edit Master title style</a:t>
            </a:r>
            <a:endParaRPr lang="sv-SE"/>
          </a:p>
        </p:txBody>
      </p:sp>
      <p:sp>
        <p:nvSpPr>
          <p:cNvPr id="3" name="Content Placeholder 2"/>
          <p:cNvSpPr>
            <a:spLocks noGrp="1"/>
          </p:cNvSpPr>
          <p:nvPr>
            <p:ph idx="1"/>
          </p:nvPr>
        </p:nvSpPr>
        <p:spPr>
          <a:xfrm>
            <a:off x="504825" y="1763713"/>
            <a:ext cx="9072563" cy="4989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04247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A58DC1C-DA33-3E6B-AE91-40C7EAB8FBA7}"/>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322242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5980B002-904F-41A9-1A36-B859BAC4A69B}"/>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460143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5">
            <a:extLst>
              <a:ext uri="{FF2B5EF4-FFF2-40B4-BE49-F238E27FC236}">
                <a16:creationId xmlns:a16="http://schemas.microsoft.com/office/drawing/2014/main" id="{088E695F-D718-027A-314C-9D2D4CF801D1}"/>
              </a:ext>
            </a:extLst>
          </p:cNvPr>
          <p:cNvSpPr>
            <a:spLocks noGrp="1" noChangeArrowheads="1"/>
          </p:cNvSpPr>
          <p:nvPr>
            <p:ph type="ftr" sz="quarter" idx="10"/>
          </p:nvPr>
        </p:nvSpPr>
        <p:spPr>
          <a:ln/>
        </p:spPr>
        <p:txBody>
          <a:bodyPr/>
          <a:lstStyle>
            <a:lvl1pPr>
              <a:defRPr sz="1500" b="1"/>
            </a:lvl1pPr>
          </a:lstStyle>
          <a:p>
            <a:pPr>
              <a:defRPr/>
            </a:pPr>
            <a:r>
              <a:rPr lang="en-GB" sz="2000"/>
              <a:t> </a:t>
            </a:r>
            <a:r>
              <a:rPr lang="en-GB" b="0"/>
              <a:t>J. Bigun</a:t>
            </a:r>
          </a:p>
          <a:p>
            <a:pPr>
              <a:defRPr/>
            </a:pPr>
            <a:r>
              <a:rPr lang="en-GB" b="0"/>
              <a:t> H. Fronthaler</a:t>
            </a:r>
          </a:p>
          <a:p>
            <a:pPr>
              <a:defRPr/>
            </a:pPr>
            <a:r>
              <a:rPr lang="en-GB" b="0"/>
              <a:t>K. Kollreider</a:t>
            </a:r>
          </a:p>
        </p:txBody>
      </p:sp>
    </p:spTree>
    <p:extLst>
      <p:ext uri="{BB962C8B-B14F-4D97-AF65-F5344CB8AC3E}">
        <p14:creationId xmlns:p14="http://schemas.microsoft.com/office/powerpoint/2010/main" val="46261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301131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930363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97501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549400"/>
            <a:ext cx="4457700"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4925" y="1549400"/>
            <a:ext cx="445928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225895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239655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226576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28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380323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4494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994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871031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570706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5707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125995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3472577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697877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6495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549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4925" y="1549400"/>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535986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87659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22437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a:t>Click to edit Master title style</a:t>
            </a:r>
            <a:endParaRPr lang="sv-SE"/>
          </a:p>
        </p:txBody>
      </p:sp>
      <p:sp>
        <p:nvSpPr>
          <p:cNvPr id="3" name="Content Placeholder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805847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90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6183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2584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061723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2341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6234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720829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2562344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617504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7626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549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4925" y="1549400"/>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751235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51285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8628619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43531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472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1442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1251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563939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2341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6234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731122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53135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4476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98760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549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4925" y="1549400"/>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90779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a:t>Click to edit Master title style</a:t>
            </a:r>
            <a:endParaRPr lang="sv-SE"/>
          </a:p>
        </p:txBody>
      </p:sp>
    </p:spTree>
    <p:extLst>
      <p:ext uri="{BB962C8B-B14F-4D97-AF65-F5344CB8AC3E}">
        <p14:creationId xmlns:p14="http://schemas.microsoft.com/office/powerpoint/2010/main" val="1783766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37148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694823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263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50041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8933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15619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23411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6234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6753397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sv-SE"/>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20395193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2816604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513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6756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504825" y="1549400"/>
            <a:ext cx="4457700"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5114925" y="1549400"/>
            <a:ext cx="445928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618170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218742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656984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47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7816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549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152565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5707062"/>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504825" y="303213"/>
            <a:ext cx="6653213" cy="5707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569721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solidFill>
          <a:srgbClr val="0000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04825" y="1549400"/>
            <a:ext cx="4457700"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Content Placeholder 3"/>
          <p:cNvSpPr>
            <a:spLocks noGrp="1"/>
          </p:cNvSpPr>
          <p:nvPr>
            <p:ph sz="half" idx="2"/>
          </p:nvPr>
        </p:nvSpPr>
        <p:spPr>
          <a:xfrm>
            <a:off x="5114925" y="1549400"/>
            <a:ext cx="4459288" cy="4460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Title 4"/>
          <p:cNvSpPr>
            <a:spLocks noGrp="1"/>
          </p:cNvSpPr>
          <p:nvPr>
            <p:ph type="title"/>
          </p:nvPr>
        </p:nvSpPr>
        <p:spPr/>
        <p:txBody>
          <a:bodyPr/>
          <a:lstStyle/>
          <a:p>
            <a:r>
              <a:rPr lang="en-US"/>
              <a:t>Click to edit Master title style</a:t>
            </a:r>
            <a:endParaRPr lang="en-SE"/>
          </a:p>
        </p:txBody>
      </p:sp>
    </p:spTree>
    <p:extLst>
      <p:ext uri="{BB962C8B-B14F-4D97-AF65-F5344CB8AC3E}">
        <p14:creationId xmlns:p14="http://schemas.microsoft.com/office/powerpoint/2010/main" val="77791103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p>
            <a:r>
              <a:rPr lang="en-US"/>
              <a:t>Click to edit Master title style</a:t>
            </a:r>
            <a:endParaRPr lang="sv-SE"/>
          </a:p>
        </p:txBody>
      </p:sp>
      <p:sp>
        <p:nvSpPr>
          <p:cNvPr id="3" name="Text Placeholder 2"/>
          <p:cNvSpPr>
            <a:spLocks noGrp="1"/>
          </p:cNvSpPr>
          <p:nvPr>
            <p:ph type="body" sz="half" idx="1"/>
          </p:nvPr>
        </p:nvSpPr>
        <p:spPr>
          <a:xfrm>
            <a:off x="504825" y="1549400"/>
            <a:ext cx="44577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5114925" y="1549400"/>
            <a:ext cx="4459288" cy="2154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5114925" y="3856038"/>
            <a:ext cx="4459288" cy="215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55923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a:prstGeom prst="rect">
            <a:avLst/>
          </a:prstGeo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461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a:prstGeom prst="rect">
            <a:avLst/>
          </a:prstGeo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705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457200" algn="ctr" defTabSz="912813" rtl="0" fontAlgn="base">
        <a:spcBef>
          <a:spcPct val="0"/>
        </a:spcBef>
        <a:spcAft>
          <a:spcPct val="0"/>
        </a:spcAft>
        <a:defRPr sz="4400">
          <a:solidFill>
            <a:schemeClr val="tx2"/>
          </a:solidFill>
          <a:latin typeface="Arial" charset="0"/>
        </a:defRPr>
      </a:lvl6pPr>
      <a:lvl7pPr marL="914400" algn="ctr" defTabSz="912813" rtl="0" fontAlgn="base">
        <a:spcBef>
          <a:spcPct val="0"/>
        </a:spcBef>
        <a:spcAft>
          <a:spcPct val="0"/>
        </a:spcAft>
        <a:defRPr sz="4400">
          <a:solidFill>
            <a:schemeClr val="tx2"/>
          </a:solidFill>
          <a:latin typeface="Arial" charset="0"/>
        </a:defRPr>
      </a:lvl7pPr>
      <a:lvl8pPr marL="1371600" algn="ctr" defTabSz="912813" rtl="0" fontAlgn="base">
        <a:spcBef>
          <a:spcPct val="0"/>
        </a:spcBef>
        <a:spcAft>
          <a:spcPct val="0"/>
        </a:spcAft>
        <a:defRPr sz="4400">
          <a:solidFill>
            <a:schemeClr val="tx2"/>
          </a:solidFill>
          <a:latin typeface="Arial" charset="0"/>
        </a:defRPr>
      </a:lvl8pPr>
      <a:lvl9pPr marL="1828800" algn="ctr" defTabSz="912813"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3000" indent="-230188" algn="l" defTabSz="912813" rtl="0" eaLnBrk="0" fontAlgn="base" hangingPunct="0">
        <a:spcBef>
          <a:spcPct val="20000"/>
        </a:spcBef>
        <a:spcAft>
          <a:spcPct val="0"/>
        </a:spcAft>
        <a:buChar char="•"/>
        <a:defRPr sz="2400">
          <a:solidFill>
            <a:schemeClr val="tx1"/>
          </a:solidFill>
          <a:latin typeface="+mn-lt"/>
        </a:defRPr>
      </a:lvl3pPr>
      <a:lvl4pPr marL="1600200" indent="-228600" algn="l" defTabSz="912813" rtl="0" eaLnBrk="0" fontAlgn="base" hangingPunct="0">
        <a:spcBef>
          <a:spcPct val="20000"/>
        </a:spcBef>
        <a:spcAft>
          <a:spcPct val="0"/>
        </a:spcAft>
        <a:buChar char="–"/>
        <a:defRPr sz="20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C7C0CC-32EC-CE87-5655-DB64135E49EB}"/>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69" tIns="50237" rIns="100469" bIns="50237" numCol="1" anchor="ctr" anchorCtr="0" compatLnSpc="1">
            <a:prstTxWarp prst="textNoShape">
              <a:avLst/>
            </a:prstTxWarp>
          </a:bodyPr>
          <a:lstStyle/>
          <a:p>
            <a:pPr lvl="0"/>
            <a:r>
              <a:rPr lang="en-GB" altLang="sv-SE"/>
              <a:t>Click to edit Master title style</a:t>
            </a:r>
          </a:p>
        </p:txBody>
      </p:sp>
      <p:sp>
        <p:nvSpPr>
          <p:cNvPr id="1027" name="Rectangle 3">
            <a:extLst>
              <a:ext uri="{FF2B5EF4-FFF2-40B4-BE49-F238E27FC236}">
                <a16:creationId xmlns:a16="http://schemas.microsoft.com/office/drawing/2014/main" id="{9FA1B0DC-65F5-163F-7D7F-BCD0C2E08CED}"/>
              </a:ext>
            </a:extLst>
          </p:cNvPr>
          <p:cNvSpPr>
            <a:spLocks noGrp="1" noChangeArrowheads="1"/>
          </p:cNvSpPr>
          <p:nvPr>
            <p:ph type="body" idx="1"/>
          </p:nvPr>
        </p:nvSpPr>
        <p:spPr bwMode="auto">
          <a:xfrm>
            <a:off x="504825" y="1763713"/>
            <a:ext cx="9072563" cy="498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469" tIns="50237" rIns="100469" bIns="50237" numCol="1" anchor="t" anchorCtr="0" compatLnSpc="1">
            <a:prstTxWarp prst="textNoShape">
              <a:avLst/>
            </a:prstTxWarp>
          </a:bodyPr>
          <a:lstStyle/>
          <a:p>
            <a:pPr lvl="0"/>
            <a:r>
              <a:rPr lang="en-GB" altLang="sv-SE"/>
              <a:t>Click to edit Master text styles</a:t>
            </a:r>
          </a:p>
          <a:p>
            <a:pPr lvl="1"/>
            <a:r>
              <a:rPr lang="en-GB" altLang="sv-SE"/>
              <a:t>Second level</a:t>
            </a:r>
          </a:p>
          <a:p>
            <a:pPr lvl="2"/>
            <a:r>
              <a:rPr lang="en-GB" altLang="sv-SE"/>
              <a:t>Third level</a:t>
            </a:r>
          </a:p>
          <a:p>
            <a:pPr lvl="3"/>
            <a:r>
              <a:rPr lang="en-GB" altLang="sv-SE"/>
              <a:t>Fourth level</a:t>
            </a:r>
          </a:p>
          <a:p>
            <a:pPr lvl="4"/>
            <a:r>
              <a:rPr lang="en-GB" altLang="sv-SE"/>
              <a:t>Fifth level</a:t>
            </a:r>
          </a:p>
        </p:txBody>
      </p:sp>
      <p:sp>
        <p:nvSpPr>
          <p:cNvPr id="1028" name="Rectangle 4">
            <a:extLst>
              <a:ext uri="{FF2B5EF4-FFF2-40B4-BE49-F238E27FC236}">
                <a16:creationId xmlns:a16="http://schemas.microsoft.com/office/drawing/2014/main" id="{1FA4970A-01AE-FE94-31E8-977C0850E3F6}"/>
              </a:ext>
            </a:extLst>
          </p:cNvPr>
          <p:cNvSpPr>
            <a:spLocks noChangeArrowheads="1"/>
          </p:cNvSpPr>
          <p:nvPr/>
        </p:nvSpPr>
        <p:spPr bwMode="auto">
          <a:xfrm>
            <a:off x="1071563" y="6745288"/>
            <a:ext cx="6429375" cy="765175"/>
          </a:xfrm>
          <a:prstGeom prst="rect">
            <a:avLst/>
          </a:prstGeom>
          <a:noFill/>
          <a:ln>
            <a:noFill/>
          </a:ln>
          <a:effectLst/>
        </p:spPr>
        <p:txBody>
          <a:bodyPr lIns="100469" tIns="50237" rIns="100469" bIns="50237"/>
          <a:lstStyle>
            <a:lvl1pPr defTabSz="1008063">
              <a:defRPr sz="3200">
                <a:solidFill>
                  <a:srgbClr val="FFFF00"/>
                </a:solidFill>
                <a:latin typeface="Nimbus Roman No9 L" pitchFamily="16" charset="0"/>
              </a:defRPr>
            </a:lvl1pPr>
            <a:lvl2pPr marL="742950" indent="-285750" defTabSz="1008063">
              <a:defRPr sz="3200">
                <a:solidFill>
                  <a:srgbClr val="FFFF00"/>
                </a:solidFill>
                <a:latin typeface="Nimbus Roman No9 L" pitchFamily="16" charset="0"/>
              </a:defRPr>
            </a:lvl2pPr>
            <a:lvl3pPr marL="1143000" indent="-228600" defTabSz="1008063">
              <a:defRPr sz="3200">
                <a:solidFill>
                  <a:srgbClr val="FFFF00"/>
                </a:solidFill>
                <a:latin typeface="Nimbus Roman No9 L" pitchFamily="16" charset="0"/>
              </a:defRPr>
            </a:lvl3pPr>
            <a:lvl4pPr marL="1600200" indent="-228600" defTabSz="1008063">
              <a:defRPr sz="3200">
                <a:solidFill>
                  <a:srgbClr val="FFFF00"/>
                </a:solidFill>
                <a:latin typeface="Nimbus Roman No9 L" pitchFamily="16" charset="0"/>
              </a:defRPr>
            </a:lvl4pPr>
            <a:lvl5pPr marL="2057400" indent="-228600" defTabSz="1008063">
              <a:defRPr sz="3200">
                <a:solidFill>
                  <a:srgbClr val="FFFF00"/>
                </a:solidFill>
                <a:latin typeface="Nimbus Roman No9 L" pitchFamily="16" charset="0"/>
              </a:defRPr>
            </a:lvl5pPr>
            <a:lvl6pPr marL="2514600" indent="-228600" defTabSz="1008063" eaLnBrk="0" fontAlgn="base" hangingPunct="0">
              <a:spcBef>
                <a:spcPct val="0"/>
              </a:spcBef>
              <a:spcAft>
                <a:spcPct val="0"/>
              </a:spcAft>
              <a:defRPr sz="3200">
                <a:solidFill>
                  <a:srgbClr val="FFFF00"/>
                </a:solidFill>
                <a:latin typeface="Nimbus Roman No9 L" pitchFamily="16" charset="0"/>
              </a:defRPr>
            </a:lvl6pPr>
            <a:lvl7pPr marL="2971800" indent="-228600" defTabSz="1008063" eaLnBrk="0" fontAlgn="base" hangingPunct="0">
              <a:spcBef>
                <a:spcPct val="0"/>
              </a:spcBef>
              <a:spcAft>
                <a:spcPct val="0"/>
              </a:spcAft>
              <a:defRPr sz="3200">
                <a:solidFill>
                  <a:srgbClr val="FFFF00"/>
                </a:solidFill>
                <a:latin typeface="Nimbus Roman No9 L" pitchFamily="16" charset="0"/>
              </a:defRPr>
            </a:lvl7pPr>
            <a:lvl8pPr marL="3429000" indent="-228600" defTabSz="1008063" eaLnBrk="0" fontAlgn="base" hangingPunct="0">
              <a:spcBef>
                <a:spcPct val="0"/>
              </a:spcBef>
              <a:spcAft>
                <a:spcPct val="0"/>
              </a:spcAft>
              <a:defRPr sz="3200">
                <a:solidFill>
                  <a:srgbClr val="FFFF00"/>
                </a:solidFill>
                <a:latin typeface="Nimbus Roman No9 L" pitchFamily="16" charset="0"/>
              </a:defRPr>
            </a:lvl8pPr>
            <a:lvl9pPr marL="3886200" indent="-228600" defTabSz="1008063" eaLnBrk="0" fontAlgn="base" hangingPunct="0">
              <a:spcBef>
                <a:spcPct val="0"/>
              </a:spcBef>
              <a:spcAft>
                <a:spcPct val="0"/>
              </a:spcAft>
              <a:defRPr sz="3200">
                <a:solidFill>
                  <a:srgbClr val="FFFF00"/>
                </a:solidFill>
                <a:latin typeface="Nimbus Roman No9 L" pitchFamily="16" charset="0"/>
              </a:defRPr>
            </a:lvl9pPr>
          </a:lstStyle>
          <a:p>
            <a:pPr eaLnBrk="1" hangingPunct="1">
              <a:defRPr/>
            </a:pPr>
            <a:r>
              <a:rPr lang="de-DE" altLang="sv-SE" sz="1500" b="1">
                <a:solidFill>
                  <a:schemeClr val="tx1"/>
                </a:solidFill>
                <a:latin typeface="Arial" charset="0"/>
              </a:rPr>
              <a:t>Halmstad University</a:t>
            </a:r>
          </a:p>
          <a:p>
            <a:pPr eaLnBrk="1" hangingPunct="1">
              <a:defRPr/>
            </a:pPr>
            <a:r>
              <a:rPr lang="de-DE" altLang="sv-SE" sz="1500">
                <a:solidFill>
                  <a:schemeClr val="tx1"/>
                </a:solidFill>
                <a:latin typeface="Arial" charset="0"/>
              </a:rPr>
              <a:t>School of Information Science, Computer and Electrical Engineering</a:t>
            </a:r>
          </a:p>
          <a:p>
            <a:pPr eaLnBrk="1" hangingPunct="1">
              <a:defRPr/>
            </a:pPr>
            <a:r>
              <a:rPr lang="de-DE" altLang="sv-SE" sz="1500">
                <a:solidFill>
                  <a:schemeClr val="tx1"/>
                </a:solidFill>
                <a:latin typeface="Arial" charset="0"/>
              </a:rPr>
              <a:t>SE-30118 Halmstad, Sweden. </a:t>
            </a:r>
            <a:r>
              <a:rPr lang="de-DE" altLang="sv-SE" sz="1500" b="1">
                <a:solidFill>
                  <a:schemeClr val="tx1"/>
                </a:solidFill>
                <a:latin typeface="Arial" charset="0"/>
              </a:rPr>
              <a:t>http://www.hh.se</a:t>
            </a:r>
          </a:p>
          <a:p>
            <a:pPr eaLnBrk="1" hangingPunct="1">
              <a:defRPr/>
            </a:pPr>
            <a:endParaRPr lang="en-GB" altLang="sv-SE" sz="1500">
              <a:solidFill>
                <a:schemeClr val="tx1"/>
              </a:solidFill>
              <a:latin typeface="Arial" charset="0"/>
            </a:endParaRPr>
          </a:p>
        </p:txBody>
      </p:sp>
      <p:sp>
        <p:nvSpPr>
          <p:cNvPr id="408581" name="Rectangle 5">
            <a:extLst>
              <a:ext uri="{FF2B5EF4-FFF2-40B4-BE49-F238E27FC236}">
                <a16:creationId xmlns:a16="http://schemas.microsoft.com/office/drawing/2014/main" id="{298B36DA-4723-E739-A46D-6760D6E61A77}"/>
              </a:ext>
            </a:extLst>
          </p:cNvPr>
          <p:cNvSpPr>
            <a:spLocks noGrp="1" noChangeArrowheads="1"/>
          </p:cNvSpPr>
          <p:nvPr>
            <p:ph type="ftr" sz="quarter" idx="3"/>
          </p:nvPr>
        </p:nvSpPr>
        <p:spPr bwMode="auto">
          <a:xfrm>
            <a:off x="7810500" y="6672263"/>
            <a:ext cx="2071688" cy="922337"/>
          </a:xfrm>
          <a:prstGeom prst="rect">
            <a:avLst/>
          </a:prstGeom>
          <a:noFill/>
          <a:ln>
            <a:noFill/>
          </a:ln>
          <a:effectLst/>
        </p:spPr>
        <p:txBody>
          <a:bodyPr vert="horz" wrap="square" lIns="100469" tIns="50237" rIns="100469" bIns="50237" numCol="1" anchor="t" anchorCtr="0" compatLnSpc="1">
            <a:prstTxWarp prst="textNoShape">
              <a:avLst/>
            </a:prstTxWarp>
          </a:bodyPr>
          <a:lstStyle>
            <a:lvl1pPr algn="r" defTabSz="1008063" eaLnBrk="1" hangingPunct="1">
              <a:defRPr sz="2000" b="0">
                <a:solidFill>
                  <a:schemeClr val="tx1"/>
                </a:solidFill>
                <a:latin typeface="+mn-lt"/>
              </a:defRPr>
            </a:lvl1pPr>
          </a:lstStyle>
          <a:p>
            <a:pPr>
              <a:defRPr/>
            </a:pPr>
            <a:r>
              <a:rPr lang="en-GB" b="1"/>
              <a:t> </a:t>
            </a:r>
            <a:r>
              <a:rPr lang="en-GB" sz="1500"/>
              <a:t>J. Bigun</a:t>
            </a:r>
          </a:p>
          <a:p>
            <a:pPr>
              <a:defRPr/>
            </a:pPr>
            <a:r>
              <a:rPr lang="en-GB" sz="1500"/>
              <a:t> H. Fronthaler</a:t>
            </a:r>
          </a:p>
          <a:p>
            <a:pPr>
              <a:defRPr/>
            </a:pPr>
            <a:r>
              <a:rPr lang="en-GB" sz="1500"/>
              <a:t>K. Kollreider</a:t>
            </a:r>
          </a:p>
        </p:txBody>
      </p:sp>
      <p:pic>
        <p:nvPicPr>
          <p:cNvPr id="1030" name="Picture 6" descr="hhcolor-latex">
            <a:extLst>
              <a:ext uri="{FF2B5EF4-FFF2-40B4-BE49-F238E27FC236}">
                <a16:creationId xmlns:a16="http://schemas.microsoft.com/office/drawing/2014/main" id="{A31E13CD-40DA-3CF3-C1DA-106D45F3616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6225" y="6654800"/>
            <a:ext cx="879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sldNum="0" hdr="0" dt="0"/>
  <p:txStyles>
    <p:titleStyle>
      <a:lvl1pPr algn="ctr" defTabSz="1008063" rtl="0" eaLnBrk="0" fontAlgn="base" hangingPunct="0">
        <a:spcBef>
          <a:spcPct val="0"/>
        </a:spcBef>
        <a:spcAft>
          <a:spcPct val="0"/>
        </a:spcAft>
        <a:defRPr sz="4900">
          <a:solidFill>
            <a:schemeClr val="tx2"/>
          </a:solidFill>
          <a:latin typeface="+mj-lt"/>
          <a:ea typeface="+mj-ea"/>
          <a:cs typeface="+mj-cs"/>
        </a:defRPr>
      </a:lvl1pPr>
      <a:lvl2pPr algn="ctr" defTabSz="1008063" rtl="0" eaLnBrk="0" fontAlgn="base" hangingPunct="0">
        <a:spcBef>
          <a:spcPct val="0"/>
        </a:spcBef>
        <a:spcAft>
          <a:spcPct val="0"/>
        </a:spcAft>
        <a:defRPr sz="4900">
          <a:solidFill>
            <a:schemeClr val="tx2"/>
          </a:solidFill>
          <a:latin typeface="Arial" charset="0"/>
        </a:defRPr>
      </a:lvl2pPr>
      <a:lvl3pPr algn="ctr" defTabSz="1008063" rtl="0" eaLnBrk="0" fontAlgn="base" hangingPunct="0">
        <a:spcBef>
          <a:spcPct val="0"/>
        </a:spcBef>
        <a:spcAft>
          <a:spcPct val="0"/>
        </a:spcAft>
        <a:defRPr sz="4900">
          <a:solidFill>
            <a:schemeClr val="tx2"/>
          </a:solidFill>
          <a:latin typeface="Arial" charset="0"/>
        </a:defRPr>
      </a:lvl3pPr>
      <a:lvl4pPr algn="ctr" defTabSz="1008063" rtl="0" eaLnBrk="0" fontAlgn="base" hangingPunct="0">
        <a:spcBef>
          <a:spcPct val="0"/>
        </a:spcBef>
        <a:spcAft>
          <a:spcPct val="0"/>
        </a:spcAft>
        <a:defRPr sz="4900">
          <a:solidFill>
            <a:schemeClr val="tx2"/>
          </a:solidFill>
          <a:latin typeface="Arial" charset="0"/>
        </a:defRPr>
      </a:lvl4pPr>
      <a:lvl5pPr algn="ctr" defTabSz="1008063" rtl="0" eaLnBrk="0" fontAlgn="base" hangingPunct="0">
        <a:spcBef>
          <a:spcPct val="0"/>
        </a:spcBef>
        <a:spcAft>
          <a:spcPct val="0"/>
        </a:spcAft>
        <a:defRPr sz="4900">
          <a:solidFill>
            <a:schemeClr val="tx2"/>
          </a:solidFill>
          <a:latin typeface="Arial" charset="0"/>
        </a:defRPr>
      </a:lvl5pPr>
      <a:lvl6pPr marL="457200" algn="ctr" defTabSz="1008063" rtl="0" fontAlgn="base">
        <a:spcBef>
          <a:spcPct val="0"/>
        </a:spcBef>
        <a:spcAft>
          <a:spcPct val="0"/>
        </a:spcAft>
        <a:defRPr sz="4900">
          <a:solidFill>
            <a:schemeClr val="tx2"/>
          </a:solidFill>
          <a:latin typeface="Arial" charset="0"/>
        </a:defRPr>
      </a:lvl6pPr>
      <a:lvl7pPr marL="914400" algn="ctr" defTabSz="1008063" rtl="0" fontAlgn="base">
        <a:spcBef>
          <a:spcPct val="0"/>
        </a:spcBef>
        <a:spcAft>
          <a:spcPct val="0"/>
        </a:spcAft>
        <a:defRPr sz="4900">
          <a:solidFill>
            <a:schemeClr val="tx2"/>
          </a:solidFill>
          <a:latin typeface="Arial" charset="0"/>
        </a:defRPr>
      </a:lvl7pPr>
      <a:lvl8pPr marL="1371600" algn="ctr" defTabSz="1008063" rtl="0" fontAlgn="base">
        <a:spcBef>
          <a:spcPct val="0"/>
        </a:spcBef>
        <a:spcAft>
          <a:spcPct val="0"/>
        </a:spcAft>
        <a:defRPr sz="4900">
          <a:solidFill>
            <a:schemeClr val="tx2"/>
          </a:solidFill>
          <a:latin typeface="Arial" charset="0"/>
        </a:defRPr>
      </a:lvl8pPr>
      <a:lvl9pPr marL="1828800" algn="ctr" defTabSz="1008063" rtl="0" fontAlgn="base">
        <a:spcBef>
          <a:spcPct val="0"/>
        </a:spcBef>
        <a:spcAft>
          <a:spcPct val="0"/>
        </a:spcAft>
        <a:defRPr sz="4900">
          <a:solidFill>
            <a:schemeClr val="tx2"/>
          </a:solidFill>
          <a:latin typeface="Arial" charset="0"/>
        </a:defRPr>
      </a:lvl9pPr>
    </p:titleStyle>
    <p:bodyStyle>
      <a:lvl1pPr marL="377825" indent="-377825" algn="l" defTabSz="1008063" rtl="0" eaLnBrk="0" fontAlgn="base" hangingPunct="0">
        <a:spcBef>
          <a:spcPct val="20000"/>
        </a:spcBef>
        <a:spcAft>
          <a:spcPct val="0"/>
        </a:spcAft>
        <a:buChar char="•"/>
        <a:defRPr sz="3500">
          <a:solidFill>
            <a:schemeClr val="tx1"/>
          </a:solidFill>
          <a:latin typeface="+mn-lt"/>
          <a:ea typeface="+mn-ea"/>
          <a:cs typeface="+mn-cs"/>
        </a:defRPr>
      </a:lvl1pPr>
      <a:lvl2pPr marL="819150" indent="-315913" algn="l" defTabSz="1008063" rtl="0" eaLnBrk="0" fontAlgn="base" hangingPunct="0">
        <a:spcBef>
          <a:spcPct val="20000"/>
        </a:spcBef>
        <a:spcAft>
          <a:spcPct val="0"/>
        </a:spcAft>
        <a:buChar char="–"/>
        <a:defRPr sz="3100">
          <a:solidFill>
            <a:schemeClr val="tx1"/>
          </a:solidFill>
          <a:latin typeface="+mn-lt"/>
        </a:defRPr>
      </a:lvl2pPr>
      <a:lvl3pPr marL="1260475" indent="-252413" algn="l" defTabSz="1008063" rtl="0" eaLnBrk="0" fontAlgn="base" hangingPunct="0">
        <a:spcBef>
          <a:spcPct val="20000"/>
        </a:spcBef>
        <a:spcAft>
          <a:spcPct val="0"/>
        </a:spcAft>
        <a:buChar char="•"/>
        <a:defRPr sz="2600">
          <a:solidFill>
            <a:schemeClr val="tx1"/>
          </a:solidFill>
          <a:latin typeface="+mn-lt"/>
        </a:defRPr>
      </a:lvl3pPr>
      <a:lvl4pPr marL="1763713" indent="-252413" algn="l" defTabSz="1008063" rtl="0" eaLnBrk="0" fontAlgn="base" hangingPunct="0">
        <a:spcBef>
          <a:spcPct val="20000"/>
        </a:spcBef>
        <a:spcAft>
          <a:spcPct val="0"/>
        </a:spcAft>
        <a:buChar char="–"/>
        <a:defRPr sz="2200">
          <a:solidFill>
            <a:schemeClr val="tx1"/>
          </a:solidFill>
          <a:latin typeface="+mn-lt"/>
        </a:defRPr>
      </a:lvl4pPr>
      <a:lvl5pPr marL="2268538" indent="-252413" algn="l" defTabSz="1008063" rtl="0" eaLnBrk="0" fontAlgn="base" hangingPunct="0">
        <a:spcBef>
          <a:spcPct val="20000"/>
        </a:spcBef>
        <a:spcAft>
          <a:spcPct val="0"/>
        </a:spcAft>
        <a:buChar char="»"/>
        <a:defRPr sz="2200">
          <a:solidFill>
            <a:schemeClr val="tx1"/>
          </a:solidFill>
          <a:latin typeface="+mn-lt"/>
        </a:defRPr>
      </a:lvl5pPr>
      <a:lvl6pPr marL="2725738" indent="-252413" algn="l" defTabSz="1008063" rtl="0" fontAlgn="base">
        <a:spcBef>
          <a:spcPct val="20000"/>
        </a:spcBef>
        <a:spcAft>
          <a:spcPct val="0"/>
        </a:spcAft>
        <a:buChar char="»"/>
        <a:defRPr sz="2200">
          <a:solidFill>
            <a:schemeClr val="tx1"/>
          </a:solidFill>
          <a:latin typeface="+mn-lt"/>
        </a:defRPr>
      </a:lvl6pPr>
      <a:lvl7pPr marL="3182938" indent="-252413" algn="l" defTabSz="1008063" rtl="0" fontAlgn="base">
        <a:spcBef>
          <a:spcPct val="20000"/>
        </a:spcBef>
        <a:spcAft>
          <a:spcPct val="0"/>
        </a:spcAft>
        <a:buChar char="»"/>
        <a:defRPr sz="2200">
          <a:solidFill>
            <a:schemeClr val="tx1"/>
          </a:solidFill>
          <a:latin typeface="+mn-lt"/>
        </a:defRPr>
      </a:lvl7pPr>
      <a:lvl8pPr marL="3640138" indent="-252413" algn="l" defTabSz="1008063" rtl="0" fontAlgn="base">
        <a:spcBef>
          <a:spcPct val="20000"/>
        </a:spcBef>
        <a:spcAft>
          <a:spcPct val="0"/>
        </a:spcAft>
        <a:buChar char="»"/>
        <a:defRPr sz="2200">
          <a:solidFill>
            <a:schemeClr val="tx1"/>
          </a:solidFill>
          <a:latin typeface="+mn-lt"/>
        </a:defRPr>
      </a:lvl8pPr>
      <a:lvl9pPr marL="4097338" indent="-252413" algn="l" defTabSz="1008063" rtl="0" fontAlgn="base">
        <a:spcBef>
          <a:spcPct val="20000"/>
        </a:spcBef>
        <a:spcAft>
          <a:spcPct val="0"/>
        </a:spcAft>
        <a:buChar char="»"/>
        <a:defRPr sz="22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050" name="AutoShape 2">
            <a:extLst>
              <a:ext uri="{FF2B5EF4-FFF2-40B4-BE49-F238E27FC236}">
                <a16:creationId xmlns:a16="http://schemas.microsoft.com/office/drawing/2014/main" id="{75DDCEE3-EB65-DD09-12D7-B3EF47930A4F}"/>
              </a:ext>
            </a:extLst>
          </p:cNvPr>
          <p:cNvSpPr>
            <a:spLocks noChangeArrowheads="1"/>
          </p:cNvSpPr>
          <p:nvPr/>
        </p:nvSpPr>
        <p:spPr bwMode="auto">
          <a:xfrm>
            <a:off x="373063" y="349250"/>
            <a:ext cx="9332912" cy="6856413"/>
          </a:xfrm>
          <a:prstGeom prst="roundRect">
            <a:avLst>
              <a:gd name="adj" fmla="val 23"/>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2051" name="Text Box 4">
            <a:extLst>
              <a:ext uri="{FF2B5EF4-FFF2-40B4-BE49-F238E27FC236}">
                <a16:creationId xmlns:a16="http://schemas.microsoft.com/office/drawing/2014/main" id="{0A6BB0E4-E17C-A2CF-E90B-C353A328DE54}"/>
              </a:ext>
            </a:extLst>
          </p:cNvPr>
          <p:cNvSpPr txBox="1">
            <a:spLocks noChangeArrowheads="1"/>
          </p:cNvSpPr>
          <p:nvPr/>
        </p:nvSpPr>
        <p:spPr bwMode="auto">
          <a:xfrm>
            <a:off x="3649663" y="5067300"/>
            <a:ext cx="169862" cy="341313"/>
          </a:xfrm>
          <a:prstGeom prst="rect">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2052" name="Rectangle 6">
            <a:extLst>
              <a:ext uri="{FF2B5EF4-FFF2-40B4-BE49-F238E27FC236}">
                <a16:creationId xmlns:a16="http://schemas.microsoft.com/office/drawing/2014/main" id="{988216EC-B845-CD3B-E482-A042B691531C}"/>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5" tIns="45548" rIns="91095" bIns="45548" numCol="1" anchor="ctr" anchorCtr="0" compatLnSpc="1">
            <a:prstTxWarp prst="textNoShape">
              <a:avLst/>
            </a:prstTxWarp>
          </a:bodyPr>
          <a:lstStyle/>
          <a:p>
            <a:pPr lvl="0"/>
            <a:r>
              <a:rPr lang="en-US" altLang="sv-SE"/>
              <a:t>Click to edit Master title style</a:t>
            </a:r>
          </a:p>
        </p:txBody>
      </p:sp>
      <p:sp>
        <p:nvSpPr>
          <p:cNvPr id="2053" name="Rectangle 7">
            <a:extLst>
              <a:ext uri="{FF2B5EF4-FFF2-40B4-BE49-F238E27FC236}">
                <a16:creationId xmlns:a16="http://schemas.microsoft.com/office/drawing/2014/main" id="{AD05689D-B865-9106-829E-11FD8F9FDB55}"/>
              </a:ext>
            </a:extLst>
          </p:cNvPr>
          <p:cNvSpPr>
            <a:spLocks noGrp="1" noChangeArrowheads="1"/>
          </p:cNvSpPr>
          <p:nvPr>
            <p:ph type="body" idx="1"/>
          </p:nvPr>
        </p:nvSpPr>
        <p:spPr bwMode="auto">
          <a:xfrm>
            <a:off x="504825" y="1549400"/>
            <a:ext cx="9069388"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5" tIns="45548" rIns="91095" bIns="45548" numCol="1" anchor="t" anchorCtr="0" compatLnSpc="1">
            <a:prstTxWarp prst="textNoShape">
              <a:avLst/>
            </a:prstTxWarp>
          </a:bodyPr>
          <a:lstStyle/>
          <a:p>
            <a:pPr lvl="0"/>
            <a:r>
              <a:rPr lang="en-US" altLang="sv-SE"/>
              <a:t>Click to edit Master text styles</a:t>
            </a:r>
          </a:p>
          <a:p>
            <a:pPr lvl="1"/>
            <a:r>
              <a:rPr lang="en-US" altLang="sv-SE"/>
              <a:t>Second level</a:t>
            </a: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marL="342900" indent="-342900" algn="l" defTabSz="912813" rtl="0" eaLnBrk="0" fontAlgn="base" hangingPunct="0">
        <a:lnSpc>
          <a:spcPct val="85000"/>
        </a:lnSpc>
        <a:spcBef>
          <a:spcPct val="20000"/>
        </a:spcBef>
        <a:spcAft>
          <a:spcPct val="0"/>
        </a:spcAft>
        <a:defRPr sz="4400">
          <a:solidFill>
            <a:schemeClr val="bg1"/>
          </a:solidFill>
          <a:latin typeface="+mj-lt"/>
          <a:ea typeface="+mj-ea"/>
          <a:cs typeface="+mj-cs"/>
        </a:defRPr>
      </a:lvl1pPr>
      <a:lvl2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2pPr>
      <a:lvl3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3pPr>
      <a:lvl4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4pPr>
      <a:lvl5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5pPr>
      <a:lvl6pPr marL="800100" indent="-342900" algn="l" defTabSz="912813" rtl="0" fontAlgn="base">
        <a:lnSpc>
          <a:spcPct val="85000"/>
        </a:lnSpc>
        <a:spcBef>
          <a:spcPct val="20000"/>
        </a:spcBef>
        <a:spcAft>
          <a:spcPct val="0"/>
        </a:spcAft>
        <a:defRPr sz="4400">
          <a:solidFill>
            <a:schemeClr val="bg1"/>
          </a:solidFill>
          <a:latin typeface="Times New Roman" pitchFamily="18" charset="0"/>
        </a:defRPr>
      </a:lvl6pPr>
      <a:lvl7pPr marL="1257300" indent="-342900" algn="l" defTabSz="912813" rtl="0" fontAlgn="base">
        <a:lnSpc>
          <a:spcPct val="85000"/>
        </a:lnSpc>
        <a:spcBef>
          <a:spcPct val="20000"/>
        </a:spcBef>
        <a:spcAft>
          <a:spcPct val="0"/>
        </a:spcAft>
        <a:defRPr sz="4400">
          <a:solidFill>
            <a:schemeClr val="bg1"/>
          </a:solidFill>
          <a:latin typeface="Times New Roman" pitchFamily="18" charset="0"/>
        </a:defRPr>
      </a:lvl7pPr>
      <a:lvl8pPr marL="1714500" indent="-342900" algn="l" defTabSz="912813" rtl="0" fontAlgn="base">
        <a:lnSpc>
          <a:spcPct val="85000"/>
        </a:lnSpc>
        <a:spcBef>
          <a:spcPct val="20000"/>
        </a:spcBef>
        <a:spcAft>
          <a:spcPct val="0"/>
        </a:spcAft>
        <a:defRPr sz="4400">
          <a:solidFill>
            <a:schemeClr val="bg1"/>
          </a:solidFill>
          <a:latin typeface="Times New Roman" pitchFamily="18" charset="0"/>
        </a:defRPr>
      </a:lvl8pPr>
      <a:lvl9pPr marL="2171700" indent="-342900" algn="l" defTabSz="912813" rtl="0" fontAlgn="base">
        <a:lnSpc>
          <a:spcPct val="85000"/>
        </a:lnSpc>
        <a:spcBef>
          <a:spcPct val="20000"/>
        </a:spcBef>
        <a:spcAft>
          <a:spcPct val="0"/>
        </a:spcAft>
        <a:defRPr sz="4400">
          <a:solidFill>
            <a:schemeClr val="bg1"/>
          </a:solidFill>
          <a:latin typeface="Times New Roman" pitchFamily="18" charset="0"/>
        </a:defRPr>
      </a:lvl9pPr>
    </p:titleStyle>
    <p:body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FF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fontAlgn="base">
        <a:lnSpc>
          <a:spcPct val="468000"/>
        </a:lnSpc>
        <a:spcBef>
          <a:spcPct val="20000"/>
        </a:spcBef>
        <a:spcAft>
          <a:spcPct val="0"/>
        </a:spcAft>
        <a:buChar char="•"/>
        <a:defRPr sz="2000">
          <a:solidFill>
            <a:srgbClr val="000000"/>
          </a:solidFill>
          <a:latin typeface="+mn-lt"/>
        </a:defRPr>
      </a:lvl6pPr>
      <a:lvl7pPr marL="2971800" indent="-228600" algn="l" defTabSz="912813" rtl="0" fontAlgn="base">
        <a:lnSpc>
          <a:spcPct val="468000"/>
        </a:lnSpc>
        <a:spcBef>
          <a:spcPct val="20000"/>
        </a:spcBef>
        <a:spcAft>
          <a:spcPct val="0"/>
        </a:spcAft>
        <a:buChar char="•"/>
        <a:defRPr sz="2000">
          <a:solidFill>
            <a:srgbClr val="000000"/>
          </a:solidFill>
          <a:latin typeface="+mn-lt"/>
        </a:defRPr>
      </a:lvl7pPr>
      <a:lvl8pPr marL="3429000" indent="-228600" algn="l" defTabSz="912813" rtl="0" fontAlgn="base">
        <a:lnSpc>
          <a:spcPct val="468000"/>
        </a:lnSpc>
        <a:spcBef>
          <a:spcPct val="20000"/>
        </a:spcBef>
        <a:spcAft>
          <a:spcPct val="0"/>
        </a:spcAft>
        <a:buChar char="•"/>
        <a:defRPr sz="2000">
          <a:solidFill>
            <a:srgbClr val="000000"/>
          </a:solidFill>
          <a:latin typeface="+mn-lt"/>
        </a:defRPr>
      </a:lvl8pPr>
      <a:lvl9pPr marL="3886200" indent="-228600" algn="l" defTabSz="912813" rtl="0" fontAlgn="base">
        <a:lnSpc>
          <a:spcPct val="468000"/>
        </a:lnSpc>
        <a:spcBef>
          <a:spcPct val="20000"/>
        </a:spcBef>
        <a:spcAft>
          <a:spcPct val="0"/>
        </a:spcAft>
        <a:buChar char="•"/>
        <a:defRPr sz="20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4955C79E-348B-6389-677F-E14A5CC26DAE}"/>
              </a:ext>
            </a:extLst>
          </p:cNvPr>
          <p:cNvSpPr>
            <a:spLocks noChangeArrowheads="1"/>
          </p:cNvSpPr>
          <p:nvPr/>
        </p:nvSpPr>
        <p:spPr bwMode="auto">
          <a:xfrm>
            <a:off x="373063" y="349250"/>
            <a:ext cx="9332912" cy="6856413"/>
          </a:xfrm>
          <a:prstGeom prst="roundRect">
            <a:avLst>
              <a:gd name="adj" fmla="val 23"/>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764931" name="Text Box 3">
            <a:extLst>
              <a:ext uri="{FF2B5EF4-FFF2-40B4-BE49-F238E27FC236}">
                <a16:creationId xmlns:a16="http://schemas.microsoft.com/office/drawing/2014/main" id="{88234543-32CF-A8F9-4CF9-406AA68DE2A1}"/>
              </a:ext>
            </a:extLst>
          </p:cNvPr>
          <p:cNvSpPr txBox="1">
            <a:spLocks noChangeArrowheads="1"/>
          </p:cNvSpPr>
          <p:nvPr/>
        </p:nvSpPr>
        <p:spPr bwMode="auto">
          <a:xfrm>
            <a:off x="5327650" y="6659563"/>
            <a:ext cx="3879850" cy="719137"/>
          </a:xfrm>
          <a:prstGeom prst="rect">
            <a:avLst/>
          </a:prstGeom>
          <a:noFill/>
          <a:ln>
            <a:noFill/>
          </a:ln>
        </p:spPr>
        <p:txBody>
          <a:bodyPr lIns="17952" tIns="46675" rIns="17952" bIns="46675"/>
          <a:lstStyle>
            <a:lvl1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1pPr>
            <a:lvl2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2pPr>
            <a:lvl3pPr marL="912813"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3pPr>
            <a:lvl4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4pPr>
            <a:lvl5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5pPr>
            <a:lvl6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6pPr>
            <a:lvl7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7pPr>
            <a:lvl8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8pPr>
            <a:lvl9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9pPr>
          </a:lstStyle>
          <a:p>
            <a:pPr algn="r">
              <a:lnSpc>
                <a:spcPct val="72000"/>
              </a:lnSpc>
              <a:spcBef>
                <a:spcPts val="450"/>
              </a:spcBef>
              <a:defRPr/>
            </a:pPr>
            <a:r>
              <a:rPr lang="en-GB" sz="2000" i="1">
                <a:solidFill>
                  <a:schemeClr val="bg1"/>
                </a:solidFill>
              </a:rPr>
              <a:t>J. Bigun</a:t>
            </a:r>
          </a:p>
          <a:p>
            <a:pPr algn="r">
              <a:lnSpc>
                <a:spcPct val="72000"/>
              </a:lnSpc>
              <a:spcBef>
                <a:spcPts val="450"/>
              </a:spcBef>
              <a:defRPr/>
            </a:pPr>
            <a:r>
              <a:rPr lang="en-GB" b="1">
                <a:solidFill>
                  <a:schemeClr val="bg1"/>
                </a:solidFill>
              </a:rPr>
              <a:t>www.hh.se/staff/josef</a:t>
            </a:r>
          </a:p>
        </p:txBody>
      </p:sp>
      <p:sp>
        <p:nvSpPr>
          <p:cNvPr id="3076" name="Text Box 4">
            <a:extLst>
              <a:ext uri="{FF2B5EF4-FFF2-40B4-BE49-F238E27FC236}">
                <a16:creationId xmlns:a16="http://schemas.microsoft.com/office/drawing/2014/main" id="{6991A45F-C363-9594-E522-4123D53B95A0}"/>
              </a:ext>
            </a:extLst>
          </p:cNvPr>
          <p:cNvSpPr txBox="1">
            <a:spLocks noChangeArrowheads="1"/>
          </p:cNvSpPr>
          <p:nvPr/>
        </p:nvSpPr>
        <p:spPr bwMode="auto">
          <a:xfrm>
            <a:off x="3649663" y="5067300"/>
            <a:ext cx="169862" cy="341313"/>
          </a:xfrm>
          <a:prstGeom prst="rect">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pic>
        <p:nvPicPr>
          <p:cNvPr id="3077" name="Picture 5" descr="hhcolor-latex">
            <a:extLst>
              <a:ext uri="{FF2B5EF4-FFF2-40B4-BE49-F238E27FC236}">
                <a16:creationId xmlns:a16="http://schemas.microsoft.com/office/drawing/2014/main" id="{B67C0B59-E2CB-B631-51F3-DBB5F47ACC4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563" y="6005513"/>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a:extLst>
              <a:ext uri="{FF2B5EF4-FFF2-40B4-BE49-F238E27FC236}">
                <a16:creationId xmlns:a16="http://schemas.microsoft.com/office/drawing/2014/main" id="{DF6E664A-0A98-0A4F-DD69-C2FE455C0AB1}"/>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1" tIns="45596" rIns="91191" bIns="45596" numCol="1" anchor="ctr" anchorCtr="0" compatLnSpc="1">
            <a:prstTxWarp prst="textNoShape">
              <a:avLst/>
            </a:prstTxWarp>
          </a:bodyPr>
          <a:lstStyle/>
          <a:p>
            <a:pPr lvl="0"/>
            <a:r>
              <a:rPr lang="en-US" altLang="sv-SE"/>
              <a:t>Click to edit Master title style</a:t>
            </a:r>
          </a:p>
        </p:txBody>
      </p:sp>
      <p:sp>
        <p:nvSpPr>
          <p:cNvPr id="3079" name="Rectangle 7">
            <a:extLst>
              <a:ext uri="{FF2B5EF4-FFF2-40B4-BE49-F238E27FC236}">
                <a16:creationId xmlns:a16="http://schemas.microsoft.com/office/drawing/2014/main" id="{DF32AAF8-D3FB-21C0-E835-4E9C8958588B}"/>
              </a:ext>
            </a:extLst>
          </p:cNvPr>
          <p:cNvSpPr>
            <a:spLocks noGrp="1" noChangeArrowheads="1"/>
          </p:cNvSpPr>
          <p:nvPr>
            <p:ph type="body" idx="1"/>
          </p:nvPr>
        </p:nvSpPr>
        <p:spPr bwMode="auto">
          <a:xfrm>
            <a:off x="504825" y="1549400"/>
            <a:ext cx="90693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1" tIns="45596" rIns="91191" bIns="45596" numCol="1" anchor="t" anchorCtr="0" compatLnSpc="1">
            <a:prstTxWarp prst="textNoShape">
              <a:avLst/>
            </a:prstTxWarp>
          </a:bodyPr>
          <a:lstStyle/>
          <a:p>
            <a:pPr lvl="0"/>
            <a:r>
              <a:rPr lang="en-US" altLang="sv-SE"/>
              <a:t>Click to edit Master text styles</a:t>
            </a:r>
          </a:p>
          <a:p>
            <a:pPr lvl="1"/>
            <a:r>
              <a:rPr lang="en-US" altLang="sv-SE"/>
              <a:t>Second level</a:t>
            </a: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marL="342900" indent="-342900" algn="l" defTabSz="912813" rtl="0" eaLnBrk="0" fontAlgn="base" hangingPunct="0">
        <a:lnSpc>
          <a:spcPct val="85000"/>
        </a:lnSpc>
        <a:spcBef>
          <a:spcPct val="20000"/>
        </a:spcBef>
        <a:spcAft>
          <a:spcPct val="0"/>
        </a:spcAft>
        <a:defRPr sz="4400">
          <a:solidFill>
            <a:schemeClr val="bg1"/>
          </a:solidFill>
          <a:latin typeface="+mj-lt"/>
          <a:ea typeface="+mj-ea"/>
          <a:cs typeface="+mj-cs"/>
        </a:defRPr>
      </a:lvl1pPr>
      <a:lvl2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2pPr>
      <a:lvl3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3pPr>
      <a:lvl4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4pPr>
      <a:lvl5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5pPr>
      <a:lvl6pPr marL="800100" indent="-342900" algn="l" defTabSz="912813" rtl="0" fontAlgn="base">
        <a:lnSpc>
          <a:spcPct val="85000"/>
        </a:lnSpc>
        <a:spcBef>
          <a:spcPct val="20000"/>
        </a:spcBef>
        <a:spcAft>
          <a:spcPct val="0"/>
        </a:spcAft>
        <a:defRPr sz="4400">
          <a:solidFill>
            <a:schemeClr val="bg1"/>
          </a:solidFill>
          <a:latin typeface="Times New Roman" pitchFamily="18" charset="0"/>
        </a:defRPr>
      </a:lvl6pPr>
      <a:lvl7pPr marL="1257300" indent="-342900" algn="l" defTabSz="912813" rtl="0" fontAlgn="base">
        <a:lnSpc>
          <a:spcPct val="85000"/>
        </a:lnSpc>
        <a:spcBef>
          <a:spcPct val="20000"/>
        </a:spcBef>
        <a:spcAft>
          <a:spcPct val="0"/>
        </a:spcAft>
        <a:defRPr sz="4400">
          <a:solidFill>
            <a:schemeClr val="bg1"/>
          </a:solidFill>
          <a:latin typeface="Times New Roman" pitchFamily="18" charset="0"/>
        </a:defRPr>
      </a:lvl7pPr>
      <a:lvl8pPr marL="1714500" indent="-342900" algn="l" defTabSz="912813" rtl="0" fontAlgn="base">
        <a:lnSpc>
          <a:spcPct val="85000"/>
        </a:lnSpc>
        <a:spcBef>
          <a:spcPct val="20000"/>
        </a:spcBef>
        <a:spcAft>
          <a:spcPct val="0"/>
        </a:spcAft>
        <a:defRPr sz="4400">
          <a:solidFill>
            <a:schemeClr val="bg1"/>
          </a:solidFill>
          <a:latin typeface="Times New Roman" pitchFamily="18" charset="0"/>
        </a:defRPr>
      </a:lvl8pPr>
      <a:lvl9pPr marL="2171700" indent="-342900" algn="l" defTabSz="912813" rtl="0" fontAlgn="base">
        <a:lnSpc>
          <a:spcPct val="85000"/>
        </a:lnSpc>
        <a:spcBef>
          <a:spcPct val="20000"/>
        </a:spcBef>
        <a:spcAft>
          <a:spcPct val="0"/>
        </a:spcAft>
        <a:defRPr sz="4400">
          <a:solidFill>
            <a:schemeClr val="bg1"/>
          </a:solidFill>
          <a:latin typeface="Times New Roman" pitchFamily="18" charset="0"/>
        </a:defRPr>
      </a:lvl9pPr>
    </p:titleStyle>
    <p:body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00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fontAlgn="base">
        <a:lnSpc>
          <a:spcPct val="468000"/>
        </a:lnSpc>
        <a:spcBef>
          <a:spcPct val="20000"/>
        </a:spcBef>
        <a:spcAft>
          <a:spcPct val="0"/>
        </a:spcAft>
        <a:buChar char="•"/>
        <a:defRPr sz="2000">
          <a:solidFill>
            <a:srgbClr val="000000"/>
          </a:solidFill>
          <a:latin typeface="+mn-lt"/>
        </a:defRPr>
      </a:lvl6pPr>
      <a:lvl7pPr marL="2971800" indent="-228600" algn="l" defTabSz="912813" rtl="0" fontAlgn="base">
        <a:lnSpc>
          <a:spcPct val="468000"/>
        </a:lnSpc>
        <a:spcBef>
          <a:spcPct val="20000"/>
        </a:spcBef>
        <a:spcAft>
          <a:spcPct val="0"/>
        </a:spcAft>
        <a:buChar char="•"/>
        <a:defRPr sz="2000">
          <a:solidFill>
            <a:srgbClr val="000000"/>
          </a:solidFill>
          <a:latin typeface="+mn-lt"/>
        </a:defRPr>
      </a:lvl7pPr>
      <a:lvl8pPr marL="3429000" indent="-228600" algn="l" defTabSz="912813" rtl="0" fontAlgn="base">
        <a:lnSpc>
          <a:spcPct val="468000"/>
        </a:lnSpc>
        <a:spcBef>
          <a:spcPct val="20000"/>
        </a:spcBef>
        <a:spcAft>
          <a:spcPct val="0"/>
        </a:spcAft>
        <a:buChar char="•"/>
        <a:defRPr sz="2000">
          <a:solidFill>
            <a:srgbClr val="000000"/>
          </a:solidFill>
          <a:latin typeface="+mn-lt"/>
        </a:defRPr>
      </a:lvl8pPr>
      <a:lvl9pPr marL="3886200" indent="-228600" algn="l" defTabSz="912813" rtl="0" fontAlgn="base">
        <a:lnSpc>
          <a:spcPct val="468000"/>
        </a:lnSpc>
        <a:spcBef>
          <a:spcPct val="20000"/>
        </a:spcBef>
        <a:spcAft>
          <a:spcPct val="0"/>
        </a:spcAft>
        <a:buChar char="•"/>
        <a:defRPr sz="20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DBE9A53D-8188-B0C7-32E9-F5B4F981EAFD}"/>
              </a:ext>
            </a:extLst>
          </p:cNvPr>
          <p:cNvSpPr>
            <a:spLocks noChangeArrowheads="1"/>
          </p:cNvSpPr>
          <p:nvPr/>
        </p:nvSpPr>
        <p:spPr bwMode="auto">
          <a:xfrm>
            <a:off x="373063" y="349250"/>
            <a:ext cx="9332912" cy="6856413"/>
          </a:xfrm>
          <a:prstGeom prst="roundRect">
            <a:avLst>
              <a:gd name="adj" fmla="val 23"/>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768003" name="Text Box 3">
            <a:extLst>
              <a:ext uri="{FF2B5EF4-FFF2-40B4-BE49-F238E27FC236}">
                <a16:creationId xmlns:a16="http://schemas.microsoft.com/office/drawing/2014/main" id="{5B851971-E22E-42D4-83DF-79FEE8F60DB1}"/>
              </a:ext>
            </a:extLst>
          </p:cNvPr>
          <p:cNvSpPr txBox="1">
            <a:spLocks noChangeArrowheads="1"/>
          </p:cNvSpPr>
          <p:nvPr/>
        </p:nvSpPr>
        <p:spPr bwMode="auto">
          <a:xfrm>
            <a:off x="3744913" y="6659563"/>
            <a:ext cx="5462587" cy="719137"/>
          </a:xfrm>
          <a:prstGeom prst="rect">
            <a:avLst/>
          </a:prstGeom>
          <a:noFill/>
          <a:ln>
            <a:noFill/>
          </a:ln>
        </p:spPr>
        <p:txBody>
          <a:bodyPr lIns="17959" tIns="46695" rIns="17959" bIns="46695"/>
          <a:lstStyle>
            <a:lvl1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1pPr>
            <a:lvl2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2pPr>
            <a:lvl3pPr marL="912813"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3pPr>
            <a:lvl4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4pPr>
            <a:lvl5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5pPr>
            <a:lvl6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6pPr>
            <a:lvl7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7pPr>
            <a:lvl8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8pPr>
            <a:lvl9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9pPr>
          </a:lstStyle>
          <a:p>
            <a:pPr algn="r">
              <a:lnSpc>
                <a:spcPct val="72000"/>
              </a:lnSpc>
              <a:spcBef>
                <a:spcPts val="450"/>
              </a:spcBef>
              <a:defRPr/>
            </a:pPr>
            <a:r>
              <a:rPr lang="en-GB" sz="2000" i="1">
                <a:solidFill>
                  <a:schemeClr val="bg1"/>
                </a:solidFill>
              </a:rPr>
              <a:t>J. Bigun</a:t>
            </a:r>
          </a:p>
          <a:p>
            <a:pPr algn="r">
              <a:lnSpc>
                <a:spcPct val="72000"/>
              </a:lnSpc>
              <a:spcBef>
                <a:spcPts val="450"/>
              </a:spcBef>
              <a:defRPr/>
            </a:pPr>
            <a:r>
              <a:rPr lang="en-GB" b="1">
                <a:solidFill>
                  <a:schemeClr val="bg1"/>
                </a:solidFill>
              </a:rPr>
              <a:t>www.hh.se/staff/josef/education</a:t>
            </a:r>
          </a:p>
        </p:txBody>
      </p:sp>
      <p:sp>
        <p:nvSpPr>
          <p:cNvPr id="4100" name="Text Box 4">
            <a:extLst>
              <a:ext uri="{FF2B5EF4-FFF2-40B4-BE49-F238E27FC236}">
                <a16:creationId xmlns:a16="http://schemas.microsoft.com/office/drawing/2014/main" id="{CD67EE03-1020-4C4E-B55A-D7EC17DCC9C4}"/>
              </a:ext>
            </a:extLst>
          </p:cNvPr>
          <p:cNvSpPr txBox="1">
            <a:spLocks noChangeArrowheads="1"/>
          </p:cNvSpPr>
          <p:nvPr/>
        </p:nvSpPr>
        <p:spPr bwMode="auto">
          <a:xfrm>
            <a:off x="3649663" y="5067300"/>
            <a:ext cx="169862" cy="341313"/>
          </a:xfrm>
          <a:prstGeom prst="rect">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pic>
        <p:nvPicPr>
          <p:cNvPr id="4101" name="Picture 5" descr="hhcolor-latex">
            <a:extLst>
              <a:ext uri="{FF2B5EF4-FFF2-40B4-BE49-F238E27FC236}">
                <a16:creationId xmlns:a16="http://schemas.microsoft.com/office/drawing/2014/main" id="{250D3449-3DC7-E3A6-A777-D3DE6CD8F2B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563" y="6005513"/>
            <a:ext cx="14541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6">
            <a:extLst>
              <a:ext uri="{FF2B5EF4-FFF2-40B4-BE49-F238E27FC236}">
                <a16:creationId xmlns:a16="http://schemas.microsoft.com/office/drawing/2014/main" id="{2CF7B956-5BDC-7ED1-2756-E5EA2D76CB8D}"/>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ctr" anchorCtr="0" compatLnSpc="1">
            <a:prstTxWarp prst="textNoShape">
              <a:avLst/>
            </a:prstTxWarp>
          </a:bodyPr>
          <a:lstStyle/>
          <a:p>
            <a:pPr lvl="0"/>
            <a:r>
              <a:rPr lang="en-US" altLang="sv-SE"/>
              <a:t>Click to edit Master title style</a:t>
            </a:r>
          </a:p>
        </p:txBody>
      </p:sp>
      <p:sp>
        <p:nvSpPr>
          <p:cNvPr id="4103" name="Rectangle 7">
            <a:extLst>
              <a:ext uri="{FF2B5EF4-FFF2-40B4-BE49-F238E27FC236}">
                <a16:creationId xmlns:a16="http://schemas.microsoft.com/office/drawing/2014/main" id="{63A482C9-840D-27F2-CF41-E22084099919}"/>
              </a:ext>
            </a:extLst>
          </p:cNvPr>
          <p:cNvSpPr>
            <a:spLocks noGrp="1" noChangeArrowheads="1"/>
          </p:cNvSpPr>
          <p:nvPr>
            <p:ph type="body" idx="1"/>
          </p:nvPr>
        </p:nvSpPr>
        <p:spPr bwMode="auto">
          <a:xfrm>
            <a:off x="504825" y="1549400"/>
            <a:ext cx="90693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p>
            <a:pPr lvl="0"/>
            <a:r>
              <a:rPr lang="en-US" altLang="sv-SE"/>
              <a:t>Click to edit Master text styles</a:t>
            </a:r>
          </a:p>
          <a:p>
            <a:pPr lvl="1"/>
            <a:r>
              <a:rPr lang="en-US" altLang="sv-SE"/>
              <a:t>Second level</a:t>
            </a: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marL="342900" indent="-342900" algn="l" defTabSz="912813" rtl="0" eaLnBrk="0" fontAlgn="base" hangingPunct="0">
        <a:lnSpc>
          <a:spcPct val="85000"/>
        </a:lnSpc>
        <a:spcBef>
          <a:spcPct val="20000"/>
        </a:spcBef>
        <a:spcAft>
          <a:spcPct val="0"/>
        </a:spcAft>
        <a:defRPr sz="4400">
          <a:solidFill>
            <a:schemeClr val="bg1"/>
          </a:solidFill>
          <a:latin typeface="+mj-lt"/>
          <a:ea typeface="+mj-ea"/>
          <a:cs typeface="+mj-cs"/>
        </a:defRPr>
      </a:lvl1pPr>
      <a:lvl2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2pPr>
      <a:lvl3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3pPr>
      <a:lvl4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4pPr>
      <a:lvl5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5pPr>
      <a:lvl6pPr marL="800100" indent="-342900" algn="l" defTabSz="912813" rtl="0" fontAlgn="base">
        <a:lnSpc>
          <a:spcPct val="85000"/>
        </a:lnSpc>
        <a:spcBef>
          <a:spcPct val="20000"/>
        </a:spcBef>
        <a:spcAft>
          <a:spcPct val="0"/>
        </a:spcAft>
        <a:defRPr sz="4400">
          <a:solidFill>
            <a:schemeClr val="bg1"/>
          </a:solidFill>
          <a:latin typeface="Times New Roman" pitchFamily="18" charset="0"/>
        </a:defRPr>
      </a:lvl6pPr>
      <a:lvl7pPr marL="1257300" indent="-342900" algn="l" defTabSz="912813" rtl="0" fontAlgn="base">
        <a:lnSpc>
          <a:spcPct val="85000"/>
        </a:lnSpc>
        <a:spcBef>
          <a:spcPct val="20000"/>
        </a:spcBef>
        <a:spcAft>
          <a:spcPct val="0"/>
        </a:spcAft>
        <a:defRPr sz="4400">
          <a:solidFill>
            <a:schemeClr val="bg1"/>
          </a:solidFill>
          <a:latin typeface="Times New Roman" pitchFamily="18" charset="0"/>
        </a:defRPr>
      </a:lvl7pPr>
      <a:lvl8pPr marL="1714500" indent="-342900" algn="l" defTabSz="912813" rtl="0" fontAlgn="base">
        <a:lnSpc>
          <a:spcPct val="85000"/>
        </a:lnSpc>
        <a:spcBef>
          <a:spcPct val="20000"/>
        </a:spcBef>
        <a:spcAft>
          <a:spcPct val="0"/>
        </a:spcAft>
        <a:defRPr sz="4400">
          <a:solidFill>
            <a:schemeClr val="bg1"/>
          </a:solidFill>
          <a:latin typeface="Times New Roman" pitchFamily="18" charset="0"/>
        </a:defRPr>
      </a:lvl8pPr>
      <a:lvl9pPr marL="2171700" indent="-342900" algn="l" defTabSz="912813" rtl="0" fontAlgn="base">
        <a:lnSpc>
          <a:spcPct val="85000"/>
        </a:lnSpc>
        <a:spcBef>
          <a:spcPct val="20000"/>
        </a:spcBef>
        <a:spcAft>
          <a:spcPct val="0"/>
        </a:spcAft>
        <a:defRPr sz="4400">
          <a:solidFill>
            <a:schemeClr val="bg1"/>
          </a:solidFill>
          <a:latin typeface="Times New Roman" pitchFamily="18" charset="0"/>
        </a:defRPr>
      </a:lvl9pPr>
    </p:titleStyle>
    <p:body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00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fontAlgn="base">
        <a:lnSpc>
          <a:spcPct val="468000"/>
        </a:lnSpc>
        <a:spcBef>
          <a:spcPct val="20000"/>
        </a:spcBef>
        <a:spcAft>
          <a:spcPct val="0"/>
        </a:spcAft>
        <a:buChar char="•"/>
        <a:defRPr sz="2000">
          <a:solidFill>
            <a:srgbClr val="000000"/>
          </a:solidFill>
          <a:latin typeface="+mn-lt"/>
        </a:defRPr>
      </a:lvl6pPr>
      <a:lvl7pPr marL="2971800" indent="-228600" algn="l" defTabSz="912813" rtl="0" fontAlgn="base">
        <a:lnSpc>
          <a:spcPct val="468000"/>
        </a:lnSpc>
        <a:spcBef>
          <a:spcPct val="20000"/>
        </a:spcBef>
        <a:spcAft>
          <a:spcPct val="0"/>
        </a:spcAft>
        <a:buChar char="•"/>
        <a:defRPr sz="2000">
          <a:solidFill>
            <a:srgbClr val="000000"/>
          </a:solidFill>
          <a:latin typeface="+mn-lt"/>
        </a:defRPr>
      </a:lvl7pPr>
      <a:lvl8pPr marL="3429000" indent="-228600" algn="l" defTabSz="912813" rtl="0" fontAlgn="base">
        <a:lnSpc>
          <a:spcPct val="468000"/>
        </a:lnSpc>
        <a:spcBef>
          <a:spcPct val="20000"/>
        </a:spcBef>
        <a:spcAft>
          <a:spcPct val="0"/>
        </a:spcAft>
        <a:buChar char="•"/>
        <a:defRPr sz="2000">
          <a:solidFill>
            <a:srgbClr val="000000"/>
          </a:solidFill>
          <a:latin typeface="+mn-lt"/>
        </a:defRPr>
      </a:lvl8pPr>
      <a:lvl9pPr marL="3886200" indent="-228600" algn="l" defTabSz="912813" rtl="0" fontAlgn="base">
        <a:lnSpc>
          <a:spcPct val="468000"/>
        </a:lnSpc>
        <a:spcBef>
          <a:spcPct val="20000"/>
        </a:spcBef>
        <a:spcAft>
          <a:spcPct val="0"/>
        </a:spcAft>
        <a:buChar char="•"/>
        <a:defRPr sz="20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5122" name="AutoShape 2">
            <a:extLst>
              <a:ext uri="{FF2B5EF4-FFF2-40B4-BE49-F238E27FC236}">
                <a16:creationId xmlns:a16="http://schemas.microsoft.com/office/drawing/2014/main" id="{905171CF-88DF-6186-FA99-BD13251F1771}"/>
              </a:ext>
            </a:extLst>
          </p:cNvPr>
          <p:cNvSpPr>
            <a:spLocks noChangeArrowheads="1"/>
          </p:cNvSpPr>
          <p:nvPr/>
        </p:nvSpPr>
        <p:spPr bwMode="auto">
          <a:xfrm>
            <a:off x="373063" y="349250"/>
            <a:ext cx="9332912" cy="6856413"/>
          </a:xfrm>
          <a:prstGeom prst="roundRect">
            <a:avLst>
              <a:gd name="adj" fmla="val 23"/>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789507" name="Text Box 3">
            <a:extLst>
              <a:ext uri="{FF2B5EF4-FFF2-40B4-BE49-F238E27FC236}">
                <a16:creationId xmlns:a16="http://schemas.microsoft.com/office/drawing/2014/main" id="{10E3EC48-3457-1B1E-C4DE-195F09600AC6}"/>
              </a:ext>
            </a:extLst>
          </p:cNvPr>
          <p:cNvSpPr txBox="1">
            <a:spLocks noChangeArrowheads="1"/>
          </p:cNvSpPr>
          <p:nvPr/>
        </p:nvSpPr>
        <p:spPr bwMode="auto">
          <a:xfrm>
            <a:off x="3744913" y="6659563"/>
            <a:ext cx="5462587" cy="719137"/>
          </a:xfrm>
          <a:prstGeom prst="rect">
            <a:avLst/>
          </a:prstGeom>
          <a:noFill/>
          <a:ln>
            <a:noFill/>
          </a:ln>
        </p:spPr>
        <p:txBody>
          <a:bodyPr lIns="17959" tIns="46695" rIns="17959" bIns="46695"/>
          <a:lstStyle>
            <a:lvl1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1pPr>
            <a:lvl2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2pPr>
            <a:lvl3pPr marL="912813"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3pPr>
            <a:lvl4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4pPr>
            <a:lvl5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5pPr>
            <a:lvl6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6pPr>
            <a:lvl7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7pPr>
            <a:lvl8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8pPr>
            <a:lvl9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9pPr>
          </a:lstStyle>
          <a:p>
            <a:pPr algn="r">
              <a:lnSpc>
                <a:spcPct val="72000"/>
              </a:lnSpc>
              <a:spcBef>
                <a:spcPts val="450"/>
              </a:spcBef>
              <a:defRPr/>
            </a:pPr>
            <a:r>
              <a:rPr lang="en-GB" sz="2000" i="1">
                <a:solidFill>
                  <a:schemeClr val="bg1"/>
                </a:solidFill>
              </a:rPr>
              <a:t>J. Bigun</a:t>
            </a:r>
          </a:p>
          <a:p>
            <a:pPr algn="r">
              <a:lnSpc>
                <a:spcPct val="72000"/>
              </a:lnSpc>
              <a:spcBef>
                <a:spcPts val="450"/>
              </a:spcBef>
              <a:defRPr/>
            </a:pPr>
            <a:r>
              <a:rPr lang="en-GB" b="1">
                <a:solidFill>
                  <a:schemeClr val="bg1"/>
                </a:solidFill>
              </a:rPr>
              <a:t>www.hh.se/staff/josef/education</a:t>
            </a:r>
          </a:p>
        </p:txBody>
      </p:sp>
      <p:sp>
        <p:nvSpPr>
          <p:cNvPr id="5124" name="Text Box 4">
            <a:extLst>
              <a:ext uri="{FF2B5EF4-FFF2-40B4-BE49-F238E27FC236}">
                <a16:creationId xmlns:a16="http://schemas.microsoft.com/office/drawing/2014/main" id="{6F910269-BC10-FA8F-3C00-1C283DAB3E71}"/>
              </a:ext>
            </a:extLst>
          </p:cNvPr>
          <p:cNvSpPr txBox="1">
            <a:spLocks noChangeArrowheads="1"/>
          </p:cNvSpPr>
          <p:nvPr/>
        </p:nvSpPr>
        <p:spPr bwMode="auto">
          <a:xfrm>
            <a:off x="3649663" y="5067300"/>
            <a:ext cx="169862" cy="341313"/>
          </a:xfrm>
          <a:prstGeom prst="rect">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5125" name="Rectangle 6">
            <a:extLst>
              <a:ext uri="{FF2B5EF4-FFF2-40B4-BE49-F238E27FC236}">
                <a16:creationId xmlns:a16="http://schemas.microsoft.com/office/drawing/2014/main" id="{DCBD24A2-F332-2E8A-F68C-5D5E9FAA9A33}"/>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ctr" anchorCtr="0" compatLnSpc="1">
            <a:prstTxWarp prst="textNoShape">
              <a:avLst/>
            </a:prstTxWarp>
          </a:bodyPr>
          <a:lstStyle/>
          <a:p>
            <a:pPr lvl="0"/>
            <a:r>
              <a:rPr lang="en-US" altLang="sv-SE"/>
              <a:t>Click to edit Master title style</a:t>
            </a:r>
          </a:p>
        </p:txBody>
      </p:sp>
      <p:sp>
        <p:nvSpPr>
          <p:cNvPr id="5126" name="Rectangle 7">
            <a:extLst>
              <a:ext uri="{FF2B5EF4-FFF2-40B4-BE49-F238E27FC236}">
                <a16:creationId xmlns:a16="http://schemas.microsoft.com/office/drawing/2014/main" id="{8E730BDE-2549-8DC5-44E0-37D8DF39324F}"/>
              </a:ext>
            </a:extLst>
          </p:cNvPr>
          <p:cNvSpPr>
            <a:spLocks noGrp="1" noChangeArrowheads="1"/>
          </p:cNvSpPr>
          <p:nvPr>
            <p:ph type="body" idx="1"/>
          </p:nvPr>
        </p:nvSpPr>
        <p:spPr bwMode="auto">
          <a:xfrm>
            <a:off x="504825" y="1549400"/>
            <a:ext cx="9069388"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29" tIns="45615" rIns="91229" bIns="45615" numCol="1" anchor="t" anchorCtr="0" compatLnSpc="1">
            <a:prstTxWarp prst="textNoShape">
              <a:avLst/>
            </a:prstTxWarp>
          </a:bodyPr>
          <a:lstStyle/>
          <a:p>
            <a:pPr lvl="0"/>
            <a:r>
              <a:rPr lang="en-US" altLang="sv-SE"/>
              <a:t>Click to edit Master text styles</a:t>
            </a:r>
          </a:p>
          <a:p>
            <a:pPr lvl="1"/>
            <a:r>
              <a:rPr lang="en-US" altLang="sv-SE"/>
              <a:t>Second level</a:t>
            </a: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342900" indent="-342900" algn="l" defTabSz="912813" rtl="0" eaLnBrk="0" fontAlgn="base" hangingPunct="0">
        <a:lnSpc>
          <a:spcPct val="85000"/>
        </a:lnSpc>
        <a:spcBef>
          <a:spcPct val="20000"/>
        </a:spcBef>
        <a:spcAft>
          <a:spcPct val="0"/>
        </a:spcAft>
        <a:defRPr sz="4400">
          <a:solidFill>
            <a:schemeClr val="bg1"/>
          </a:solidFill>
          <a:latin typeface="+mj-lt"/>
          <a:ea typeface="+mj-ea"/>
          <a:cs typeface="+mj-cs"/>
        </a:defRPr>
      </a:lvl1pPr>
      <a:lvl2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2pPr>
      <a:lvl3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3pPr>
      <a:lvl4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4pPr>
      <a:lvl5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5pPr>
      <a:lvl6pPr marL="800100" indent="-342900" algn="l" defTabSz="912813" rtl="0" fontAlgn="base">
        <a:lnSpc>
          <a:spcPct val="85000"/>
        </a:lnSpc>
        <a:spcBef>
          <a:spcPct val="20000"/>
        </a:spcBef>
        <a:spcAft>
          <a:spcPct val="0"/>
        </a:spcAft>
        <a:defRPr sz="4400">
          <a:solidFill>
            <a:schemeClr val="bg1"/>
          </a:solidFill>
          <a:latin typeface="Times New Roman" pitchFamily="18" charset="0"/>
        </a:defRPr>
      </a:lvl6pPr>
      <a:lvl7pPr marL="1257300" indent="-342900" algn="l" defTabSz="912813" rtl="0" fontAlgn="base">
        <a:lnSpc>
          <a:spcPct val="85000"/>
        </a:lnSpc>
        <a:spcBef>
          <a:spcPct val="20000"/>
        </a:spcBef>
        <a:spcAft>
          <a:spcPct val="0"/>
        </a:spcAft>
        <a:defRPr sz="4400">
          <a:solidFill>
            <a:schemeClr val="bg1"/>
          </a:solidFill>
          <a:latin typeface="Times New Roman" pitchFamily="18" charset="0"/>
        </a:defRPr>
      </a:lvl7pPr>
      <a:lvl8pPr marL="1714500" indent="-342900" algn="l" defTabSz="912813" rtl="0" fontAlgn="base">
        <a:lnSpc>
          <a:spcPct val="85000"/>
        </a:lnSpc>
        <a:spcBef>
          <a:spcPct val="20000"/>
        </a:spcBef>
        <a:spcAft>
          <a:spcPct val="0"/>
        </a:spcAft>
        <a:defRPr sz="4400">
          <a:solidFill>
            <a:schemeClr val="bg1"/>
          </a:solidFill>
          <a:latin typeface="Times New Roman" pitchFamily="18" charset="0"/>
        </a:defRPr>
      </a:lvl8pPr>
      <a:lvl9pPr marL="2171700" indent="-342900" algn="l" defTabSz="912813" rtl="0" fontAlgn="base">
        <a:lnSpc>
          <a:spcPct val="85000"/>
        </a:lnSpc>
        <a:spcBef>
          <a:spcPct val="20000"/>
        </a:spcBef>
        <a:spcAft>
          <a:spcPct val="0"/>
        </a:spcAft>
        <a:defRPr sz="4400">
          <a:solidFill>
            <a:schemeClr val="bg1"/>
          </a:solidFill>
          <a:latin typeface="Times New Roman" pitchFamily="18" charset="0"/>
        </a:defRPr>
      </a:lvl9pPr>
    </p:titleStyle>
    <p:body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00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fontAlgn="base">
        <a:lnSpc>
          <a:spcPct val="468000"/>
        </a:lnSpc>
        <a:spcBef>
          <a:spcPct val="20000"/>
        </a:spcBef>
        <a:spcAft>
          <a:spcPct val="0"/>
        </a:spcAft>
        <a:buChar char="•"/>
        <a:defRPr sz="2000">
          <a:solidFill>
            <a:srgbClr val="000000"/>
          </a:solidFill>
          <a:latin typeface="+mn-lt"/>
        </a:defRPr>
      </a:lvl6pPr>
      <a:lvl7pPr marL="2971800" indent="-228600" algn="l" defTabSz="912813" rtl="0" fontAlgn="base">
        <a:lnSpc>
          <a:spcPct val="468000"/>
        </a:lnSpc>
        <a:spcBef>
          <a:spcPct val="20000"/>
        </a:spcBef>
        <a:spcAft>
          <a:spcPct val="0"/>
        </a:spcAft>
        <a:buChar char="•"/>
        <a:defRPr sz="2000">
          <a:solidFill>
            <a:srgbClr val="000000"/>
          </a:solidFill>
          <a:latin typeface="+mn-lt"/>
        </a:defRPr>
      </a:lvl7pPr>
      <a:lvl8pPr marL="3429000" indent="-228600" algn="l" defTabSz="912813" rtl="0" fontAlgn="base">
        <a:lnSpc>
          <a:spcPct val="468000"/>
        </a:lnSpc>
        <a:spcBef>
          <a:spcPct val="20000"/>
        </a:spcBef>
        <a:spcAft>
          <a:spcPct val="0"/>
        </a:spcAft>
        <a:buChar char="•"/>
        <a:defRPr sz="2000">
          <a:solidFill>
            <a:srgbClr val="000000"/>
          </a:solidFill>
          <a:latin typeface="+mn-lt"/>
        </a:defRPr>
      </a:lvl8pPr>
      <a:lvl9pPr marL="3886200" indent="-228600" algn="l" defTabSz="912813" rtl="0" fontAlgn="base">
        <a:lnSpc>
          <a:spcPct val="468000"/>
        </a:lnSpc>
        <a:spcBef>
          <a:spcPct val="20000"/>
        </a:spcBef>
        <a:spcAft>
          <a:spcPct val="0"/>
        </a:spcAft>
        <a:buChar char="•"/>
        <a:defRPr sz="20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3A9D00D9-7BAC-9C02-944A-1EC2E947F4BD}"/>
              </a:ext>
            </a:extLst>
          </p:cNvPr>
          <p:cNvSpPr>
            <a:spLocks noChangeArrowheads="1"/>
          </p:cNvSpPr>
          <p:nvPr/>
        </p:nvSpPr>
        <p:spPr bwMode="auto">
          <a:xfrm>
            <a:off x="373063" y="349250"/>
            <a:ext cx="9332912" cy="6856413"/>
          </a:xfrm>
          <a:prstGeom prst="roundRect">
            <a:avLst>
              <a:gd name="adj" fmla="val 23"/>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892931" name="Text Box 3">
            <a:extLst>
              <a:ext uri="{FF2B5EF4-FFF2-40B4-BE49-F238E27FC236}">
                <a16:creationId xmlns:a16="http://schemas.microsoft.com/office/drawing/2014/main" id="{2D2919E1-A8E5-8DC8-1827-AC6668B4E3D1}"/>
              </a:ext>
            </a:extLst>
          </p:cNvPr>
          <p:cNvSpPr txBox="1">
            <a:spLocks noChangeArrowheads="1"/>
          </p:cNvSpPr>
          <p:nvPr/>
        </p:nvSpPr>
        <p:spPr bwMode="auto">
          <a:xfrm>
            <a:off x="504825" y="6845300"/>
            <a:ext cx="9063038" cy="360363"/>
          </a:xfrm>
          <a:prstGeom prst="rect">
            <a:avLst/>
          </a:prstGeom>
          <a:noFill/>
          <a:ln>
            <a:noFill/>
          </a:ln>
        </p:spPr>
        <p:txBody>
          <a:bodyPr lIns="17973" tIns="46729" rIns="17973" bIns="46729"/>
          <a:lstStyle>
            <a:lvl1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1pPr>
            <a:lvl2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2pPr>
            <a:lvl3pPr marL="912813"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3pPr>
            <a:lvl4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4pPr>
            <a:lvl5pPr defTabSz="912813">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5pPr>
            <a:lvl6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6pPr>
            <a:lvl7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7pPr>
            <a:lvl8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8pPr>
            <a:lvl9pPr defTabSz="912813" eaLnBrk="0" fontAlgn="base" hangingPunct="0">
              <a:spcBef>
                <a:spcPct val="0"/>
              </a:spcBef>
              <a:spcAft>
                <a:spcPct val="0"/>
              </a:spcAft>
              <a:tabLst>
                <a:tab pos="815975" algn="l"/>
                <a:tab pos="1630363" algn="l"/>
                <a:tab pos="2449513" algn="l"/>
                <a:tab pos="3265488" algn="l"/>
                <a:tab pos="4081463" algn="l"/>
                <a:tab pos="4894263" algn="l"/>
                <a:tab pos="5715000" algn="l"/>
                <a:tab pos="6156325" algn="l"/>
                <a:tab pos="6515100" algn="l"/>
              </a:tabLst>
              <a:defRPr sz="2400">
                <a:solidFill>
                  <a:schemeClr val="tx1"/>
                </a:solidFill>
                <a:latin typeface="Times New Roman" pitchFamily="18" charset="0"/>
              </a:defRPr>
            </a:lvl9pPr>
          </a:lstStyle>
          <a:p>
            <a:pPr algn="r">
              <a:lnSpc>
                <a:spcPct val="72000"/>
              </a:lnSpc>
              <a:spcBef>
                <a:spcPts val="450"/>
              </a:spcBef>
              <a:defRPr/>
            </a:pPr>
            <a:r>
              <a:rPr lang="en-GB" sz="2000" i="1" dirty="0">
                <a:solidFill>
                  <a:schemeClr val="bg1"/>
                </a:solidFill>
              </a:rPr>
              <a:t>https://www2.hh.se/staff/josef/public/education/image_analysis_II.html</a:t>
            </a:r>
            <a:endParaRPr lang="en-GB" u="sng" dirty="0">
              <a:solidFill>
                <a:schemeClr val="bg1"/>
              </a:solidFill>
              <a:latin typeface="Nimbus Roman No9 L" pitchFamily="16" charset="0"/>
            </a:endParaRPr>
          </a:p>
        </p:txBody>
      </p:sp>
      <p:sp>
        <p:nvSpPr>
          <p:cNvPr id="6148" name="Text Box 4">
            <a:extLst>
              <a:ext uri="{FF2B5EF4-FFF2-40B4-BE49-F238E27FC236}">
                <a16:creationId xmlns:a16="http://schemas.microsoft.com/office/drawing/2014/main" id="{AC58DFB5-E869-F76B-FAD4-FFA77FDCA581}"/>
              </a:ext>
            </a:extLst>
          </p:cNvPr>
          <p:cNvSpPr txBox="1">
            <a:spLocks noChangeArrowheads="1"/>
          </p:cNvSpPr>
          <p:nvPr/>
        </p:nvSpPr>
        <p:spPr bwMode="auto">
          <a:xfrm>
            <a:off x="3649663" y="5067300"/>
            <a:ext cx="169862" cy="341313"/>
          </a:xfrm>
          <a:prstGeom prst="rect">
            <a:avLst/>
          </a:prstGeom>
          <a:noFill/>
          <a:ln>
            <a:noFill/>
          </a:ln>
        </p:spPr>
        <p:txBody>
          <a:bodyPr wrap="none" anchor="ct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6149" name="Picture 5">
            <a:extLst>
              <a:ext uri="{FF2B5EF4-FFF2-40B4-BE49-F238E27FC236}">
                <a16:creationId xmlns:a16="http://schemas.microsoft.com/office/drawing/2014/main" id="{C71D8960-D91F-A86C-D0A4-38D3237D45AD}"/>
              </a:ext>
            </a:extLst>
          </p:cNvPr>
          <p:cNvSpPr>
            <a:spLocks noChangeAspect="1" noChangeArrowheads="1"/>
          </p:cNvSpPr>
          <p:nvPr/>
        </p:nvSpPr>
        <p:spPr bwMode="auto">
          <a:xfrm>
            <a:off x="55563" y="6073775"/>
            <a:ext cx="1454150" cy="1454150"/>
          </a:xfrm>
          <a:prstGeom prst="rect">
            <a:avLst/>
          </a:prstGeom>
          <a:noFill/>
          <a:ln>
            <a:noFill/>
          </a:ln>
        </p:spPr>
        <p:txBody>
          <a:bodyPr/>
          <a:lstStyle>
            <a:lvl1pPr>
              <a:defRPr sz="3200">
                <a:solidFill>
                  <a:srgbClr val="FFFF00"/>
                </a:solidFill>
                <a:latin typeface="Nimbus Roman No9 L" pitchFamily="16" charset="0"/>
              </a:defRPr>
            </a:lvl1pPr>
            <a:lvl2pPr marL="742950" indent="-285750">
              <a:defRPr sz="3200">
                <a:solidFill>
                  <a:srgbClr val="FFFF00"/>
                </a:solidFill>
                <a:latin typeface="Nimbus Roman No9 L" pitchFamily="16" charset="0"/>
              </a:defRPr>
            </a:lvl2pPr>
            <a:lvl3pPr marL="1143000" indent="-228600">
              <a:defRPr sz="3200">
                <a:solidFill>
                  <a:srgbClr val="FFFF00"/>
                </a:solidFill>
                <a:latin typeface="Nimbus Roman No9 L" pitchFamily="16" charset="0"/>
              </a:defRPr>
            </a:lvl3pPr>
            <a:lvl4pPr marL="1600200" indent="-228600">
              <a:defRPr sz="3200">
                <a:solidFill>
                  <a:srgbClr val="FFFF00"/>
                </a:solidFill>
                <a:latin typeface="Nimbus Roman No9 L" pitchFamily="16" charset="0"/>
              </a:defRPr>
            </a:lvl4pPr>
            <a:lvl5pPr marL="2057400" indent="-228600">
              <a:defRPr sz="3200">
                <a:solidFill>
                  <a:srgbClr val="FFFF00"/>
                </a:solidFill>
                <a:latin typeface="Nimbus Roman No9 L" pitchFamily="16" charset="0"/>
              </a:defRPr>
            </a:lvl5pPr>
            <a:lvl6pPr marL="2514600" indent="-228600" eaLnBrk="0" fontAlgn="base" hangingPunct="0">
              <a:spcBef>
                <a:spcPct val="0"/>
              </a:spcBef>
              <a:spcAft>
                <a:spcPct val="0"/>
              </a:spcAft>
              <a:defRPr sz="3200">
                <a:solidFill>
                  <a:srgbClr val="FFFF00"/>
                </a:solidFill>
                <a:latin typeface="Nimbus Roman No9 L" pitchFamily="16" charset="0"/>
              </a:defRPr>
            </a:lvl6pPr>
            <a:lvl7pPr marL="2971800" indent="-228600" eaLnBrk="0" fontAlgn="base" hangingPunct="0">
              <a:spcBef>
                <a:spcPct val="0"/>
              </a:spcBef>
              <a:spcAft>
                <a:spcPct val="0"/>
              </a:spcAft>
              <a:defRPr sz="3200">
                <a:solidFill>
                  <a:srgbClr val="FFFF00"/>
                </a:solidFill>
                <a:latin typeface="Nimbus Roman No9 L" pitchFamily="16" charset="0"/>
              </a:defRPr>
            </a:lvl7pPr>
            <a:lvl8pPr marL="3429000" indent="-228600" eaLnBrk="0" fontAlgn="base" hangingPunct="0">
              <a:spcBef>
                <a:spcPct val="0"/>
              </a:spcBef>
              <a:spcAft>
                <a:spcPct val="0"/>
              </a:spcAft>
              <a:defRPr sz="3200">
                <a:solidFill>
                  <a:srgbClr val="FFFF00"/>
                </a:solidFill>
                <a:latin typeface="Nimbus Roman No9 L" pitchFamily="16" charset="0"/>
              </a:defRPr>
            </a:lvl8pPr>
            <a:lvl9pPr marL="3886200" indent="-228600" eaLnBrk="0" fontAlgn="base" hangingPunct="0">
              <a:spcBef>
                <a:spcPct val="0"/>
              </a:spcBef>
              <a:spcAft>
                <a:spcPct val="0"/>
              </a:spcAft>
              <a:defRPr sz="3200">
                <a:solidFill>
                  <a:srgbClr val="FFFF00"/>
                </a:solidFill>
                <a:latin typeface="Nimbus Roman No9 L" pitchFamily="16" charset="0"/>
              </a:defRPr>
            </a:lvl9pPr>
          </a:lstStyle>
          <a:p>
            <a:pPr>
              <a:defRPr/>
            </a:pPr>
            <a:endParaRPr lang="sv-SE" altLang="sv-SE"/>
          </a:p>
        </p:txBody>
      </p:sp>
      <p:sp>
        <p:nvSpPr>
          <p:cNvPr id="6150" name="Rectangle 6">
            <a:extLst>
              <a:ext uri="{FF2B5EF4-FFF2-40B4-BE49-F238E27FC236}">
                <a16:creationId xmlns:a16="http://schemas.microsoft.com/office/drawing/2014/main" id="{818C2AE3-8A84-61FD-B8D0-4C8E71594E64}"/>
              </a:ext>
            </a:extLst>
          </p:cNvPr>
          <p:cNvSpPr>
            <a:spLocks noGrp="1" noChangeArrowheads="1"/>
          </p:cNvSpPr>
          <p:nvPr>
            <p:ph type="title"/>
          </p:nvPr>
        </p:nvSpPr>
        <p:spPr bwMode="auto">
          <a:xfrm>
            <a:off x="504825" y="303213"/>
            <a:ext cx="9072563"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7" tIns="45648" rIns="91297" bIns="45648" numCol="1" anchor="ctr" anchorCtr="0" compatLnSpc="1">
            <a:prstTxWarp prst="textNoShape">
              <a:avLst/>
            </a:prstTxWarp>
          </a:bodyPr>
          <a:lstStyle/>
          <a:p>
            <a:pPr lvl="0"/>
            <a:r>
              <a:rPr lang="en-US" altLang="sv-SE"/>
              <a:t>Click to edit Master title style</a:t>
            </a:r>
          </a:p>
        </p:txBody>
      </p:sp>
      <p:sp>
        <p:nvSpPr>
          <p:cNvPr id="6151" name="Rectangle 7">
            <a:extLst>
              <a:ext uri="{FF2B5EF4-FFF2-40B4-BE49-F238E27FC236}">
                <a16:creationId xmlns:a16="http://schemas.microsoft.com/office/drawing/2014/main" id="{07D1D755-E3F7-A66B-6E5B-999DF7BBEC00}"/>
              </a:ext>
            </a:extLst>
          </p:cNvPr>
          <p:cNvSpPr>
            <a:spLocks noGrp="1" noChangeArrowheads="1"/>
          </p:cNvSpPr>
          <p:nvPr>
            <p:ph type="body" idx="1"/>
          </p:nvPr>
        </p:nvSpPr>
        <p:spPr bwMode="auto">
          <a:xfrm>
            <a:off x="504825" y="1549400"/>
            <a:ext cx="9069388" cy="446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7" tIns="45648" rIns="91297" bIns="45648" numCol="1" anchor="t" anchorCtr="0" compatLnSpc="1">
            <a:prstTxWarp prst="textNoShape">
              <a:avLst/>
            </a:prstTxWarp>
          </a:bodyPr>
          <a:lstStyle/>
          <a:p>
            <a:pPr lvl="0"/>
            <a:r>
              <a:rPr lang="en-US" altLang="sv-SE"/>
              <a:t>Click to edit Master text styles</a:t>
            </a:r>
          </a:p>
          <a:p>
            <a:pPr lvl="1"/>
            <a:r>
              <a:rPr lang="en-US" altLang="sv-SE"/>
              <a:t>Second level</a:t>
            </a:r>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82" r:id="rId6"/>
    <p:sldLayoutId id="2147483977" r:id="rId7"/>
    <p:sldLayoutId id="2147483978" r:id="rId8"/>
    <p:sldLayoutId id="2147483979" r:id="rId9"/>
    <p:sldLayoutId id="2147483980" r:id="rId10"/>
    <p:sldLayoutId id="2147483981" r:id="rId11"/>
    <p:sldLayoutId id="2147483983" r:id="rId12"/>
    <p:sldLayoutId id="2147483984" r:id="rId13"/>
  </p:sldLayoutIdLst>
  <p:txStyles>
    <p:titleStyle>
      <a:lvl1pPr marL="342900" indent="-342900" algn="l" defTabSz="912813" rtl="0" eaLnBrk="0" fontAlgn="base" hangingPunct="0">
        <a:lnSpc>
          <a:spcPct val="85000"/>
        </a:lnSpc>
        <a:spcBef>
          <a:spcPct val="20000"/>
        </a:spcBef>
        <a:spcAft>
          <a:spcPct val="0"/>
        </a:spcAft>
        <a:defRPr sz="4400">
          <a:solidFill>
            <a:schemeClr val="bg1"/>
          </a:solidFill>
          <a:latin typeface="+mj-lt"/>
          <a:ea typeface="+mj-ea"/>
          <a:cs typeface="+mj-cs"/>
        </a:defRPr>
      </a:lvl1pPr>
      <a:lvl2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2pPr>
      <a:lvl3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3pPr>
      <a:lvl4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4pPr>
      <a:lvl5pPr marL="3429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5pPr>
      <a:lvl6pPr marL="8001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6pPr>
      <a:lvl7pPr marL="12573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7pPr>
      <a:lvl8pPr marL="17145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8pPr>
      <a:lvl9pPr marL="2171700" indent="-342900" algn="l" defTabSz="912813" rtl="0" eaLnBrk="0" fontAlgn="base" hangingPunct="0">
        <a:lnSpc>
          <a:spcPct val="85000"/>
        </a:lnSpc>
        <a:spcBef>
          <a:spcPct val="20000"/>
        </a:spcBef>
        <a:spcAft>
          <a:spcPct val="0"/>
        </a:spcAft>
        <a:defRPr sz="4400">
          <a:solidFill>
            <a:schemeClr val="bg1"/>
          </a:solidFill>
          <a:latin typeface="Times New Roman" pitchFamily="18" charset="0"/>
        </a:defRPr>
      </a:lvl9pPr>
    </p:titleStyle>
    <p:body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FF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eaLnBrk="0" fontAlgn="base" hangingPunct="0">
        <a:lnSpc>
          <a:spcPct val="468000"/>
        </a:lnSpc>
        <a:spcBef>
          <a:spcPct val="20000"/>
        </a:spcBef>
        <a:spcAft>
          <a:spcPct val="0"/>
        </a:spcAft>
        <a:buChar char="•"/>
        <a:defRPr sz="2000">
          <a:solidFill>
            <a:srgbClr val="000000"/>
          </a:solidFill>
          <a:latin typeface="+mn-lt"/>
        </a:defRPr>
      </a:lvl6pPr>
      <a:lvl7pPr marL="2971800" indent="-228600" algn="l" defTabSz="912813" rtl="0" eaLnBrk="0" fontAlgn="base" hangingPunct="0">
        <a:lnSpc>
          <a:spcPct val="468000"/>
        </a:lnSpc>
        <a:spcBef>
          <a:spcPct val="20000"/>
        </a:spcBef>
        <a:spcAft>
          <a:spcPct val="0"/>
        </a:spcAft>
        <a:buChar char="•"/>
        <a:defRPr sz="2000">
          <a:solidFill>
            <a:srgbClr val="000000"/>
          </a:solidFill>
          <a:latin typeface="+mn-lt"/>
        </a:defRPr>
      </a:lvl7pPr>
      <a:lvl8pPr marL="3429000" indent="-228600" algn="l" defTabSz="912813" rtl="0" eaLnBrk="0" fontAlgn="base" hangingPunct="0">
        <a:lnSpc>
          <a:spcPct val="468000"/>
        </a:lnSpc>
        <a:spcBef>
          <a:spcPct val="20000"/>
        </a:spcBef>
        <a:spcAft>
          <a:spcPct val="0"/>
        </a:spcAft>
        <a:buChar char="•"/>
        <a:defRPr sz="2000">
          <a:solidFill>
            <a:srgbClr val="000000"/>
          </a:solidFill>
          <a:latin typeface="+mn-lt"/>
        </a:defRPr>
      </a:lvl8pPr>
      <a:lvl9pPr marL="3886200" indent="-228600" algn="l" defTabSz="912813" rtl="0" eaLnBrk="0" fontAlgn="base" hangingPunct="0">
        <a:lnSpc>
          <a:spcPct val="468000"/>
        </a:lnSpc>
        <a:spcBef>
          <a:spcPct val="20000"/>
        </a:spcBef>
        <a:spcAft>
          <a:spcPct val="0"/>
        </a:spcAft>
        <a:buChar char="•"/>
        <a:defRPr sz="2000">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8.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8.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0.png"/><Relationship Id="rId7" Type="http://schemas.openxmlformats.org/officeDocument/2006/relationships/image" Target="../media/image39.png"/><Relationship Id="rId2" Type="http://schemas.openxmlformats.org/officeDocument/2006/relationships/image" Target="../media/image340.png"/><Relationship Id="rId1" Type="http://schemas.openxmlformats.org/officeDocument/2006/relationships/slideLayout" Target="../slideLayouts/slideLayout73.xml"/><Relationship Id="rId6" Type="http://schemas.openxmlformats.org/officeDocument/2006/relationships/image" Target="../media/image380.png"/><Relationship Id="rId11" Type="http://schemas.openxmlformats.org/officeDocument/2006/relationships/image" Target="../media/image43.png"/><Relationship Id="rId5" Type="http://schemas.openxmlformats.org/officeDocument/2006/relationships/image" Target="../media/image370.png"/><Relationship Id="rId10" Type="http://schemas.openxmlformats.org/officeDocument/2006/relationships/image" Target="../media/image42.png"/><Relationship Id="rId4" Type="http://schemas.openxmlformats.org/officeDocument/2006/relationships/image" Target="../media/image360.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emf"/><Relationship Id="rId7"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73.xml"/><Relationship Id="rId6" Type="http://schemas.openxmlformats.org/officeDocument/2006/relationships/image" Target="../media/image48.emf"/><Relationship Id="rId11" Type="http://schemas.openxmlformats.org/officeDocument/2006/relationships/image" Target="../media/image52.emf"/><Relationship Id="rId5" Type="http://schemas.openxmlformats.org/officeDocument/2006/relationships/image" Target="../media/image47.emf"/><Relationship Id="rId10" Type="http://schemas.openxmlformats.org/officeDocument/2006/relationships/image" Target="../media/image51.emf"/><Relationship Id="rId4" Type="http://schemas.openxmlformats.org/officeDocument/2006/relationships/image" Target="../media/image46.emf"/><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4.emf"/><Relationship Id="rId7" Type="http://schemas.openxmlformats.org/officeDocument/2006/relationships/image" Target="../media/image58.emf"/><Relationship Id="rId2" Type="http://schemas.openxmlformats.org/officeDocument/2006/relationships/image" Target="../media/image53.emf"/><Relationship Id="rId1" Type="http://schemas.openxmlformats.org/officeDocument/2006/relationships/slideLayout" Target="../slideLayouts/slideLayout73.xml"/><Relationship Id="rId6" Type="http://schemas.openxmlformats.org/officeDocument/2006/relationships/image" Target="../media/image57.emf"/><Relationship Id="rId5" Type="http://schemas.openxmlformats.org/officeDocument/2006/relationships/image" Target="../media/image56.emf"/><Relationship Id="rId10" Type="http://schemas.openxmlformats.org/officeDocument/2006/relationships/image" Target="../media/image61.emf"/><Relationship Id="rId4" Type="http://schemas.openxmlformats.org/officeDocument/2006/relationships/image" Target="../media/image55.emf"/><Relationship Id="rId9" Type="http://schemas.openxmlformats.org/officeDocument/2006/relationships/image" Target="../media/image60.emf"/></Relationships>
</file>

<file path=ppt/slides/_rels/slide1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3.png"/><Relationship Id="rId1" Type="http://schemas.openxmlformats.org/officeDocument/2006/relationships/slideLayout" Target="../slideLayouts/slideLayout73.xml"/><Relationship Id="rId4" Type="http://schemas.openxmlformats.org/officeDocument/2006/relationships/image" Target="../media/image63.emf"/></Relationships>
</file>

<file path=ppt/slides/_rels/slide1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xml"/><Relationship Id="rId1" Type="http://schemas.openxmlformats.org/officeDocument/2006/relationships/slideLayout" Target="../slideLayouts/slideLayout73.xml"/><Relationship Id="rId5" Type="http://schemas.openxmlformats.org/officeDocument/2006/relationships/image" Target="../media/image65.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3.xml"/><Relationship Id="rId5" Type="http://schemas.openxmlformats.org/officeDocument/2006/relationships/image" Target="../media/image69.emf"/><Relationship Id="rId4" Type="http://schemas.openxmlformats.org/officeDocument/2006/relationships/image" Target="../media/image6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emf"/><Relationship Id="rId7" Type="http://schemas.openxmlformats.org/officeDocument/2006/relationships/image" Target="../media/image75.png"/><Relationship Id="rId2" Type="http://schemas.openxmlformats.org/officeDocument/2006/relationships/image" Target="../media/image70.emf"/><Relationship Id="rId1" Type="http://schemas.openxmlformats.org/officeDocument/2006/relationships/slideLayout" Target="../slideLayouts/slideLayout73.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21.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77.png"/><Relationship Id="rId1" Type="http://schemas.openxmlformats.org/officeDocument/2006/relationships/slideLayout" Target="../slideLayouts/slideLayout73.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e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8.xml"/><Relationship Id="rId6" Type="http://schemas.openxmlformats.org/officeDocument/2006/relationships/image" Target="../media/image80.png"/><Relationship Id="rId5" Type="http://schemas.openxmlformats.org/officeDocument/2006/relationships/image" Target="../media/image6.emf"/><Relationship Id="rId10" Type="http://schemas.openxmlformats.org/officeDocument/2006/relationships/image" Target="../media/image13.png"/><Relationship Id="rId4" Type="http://schemas.openxmlformats.org/officeDocument/2006/relationships/image" Target="../media/image5.em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8.xml"/><Relationship Id="rId6" Type="http://schemas.openxmlformats.org/officeDocument/2006/relationships/image" Target="../media/image15.pn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78.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8.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B89E2C-35EB-60B0-ED43-DA3D8EDA693E}"/>
              </a:ext>
            </a:extLst>
          </p:cNvPr>
          <p:cNvSpPr>
            <a:spLocks noGrp="1"/>
          </p:cNvSpPr>
          <p:nvPr>
            <p:ph type="subTitle" idx="1"/>
          </p:nvPr>
        </p:nvSpPr>
        <p:spPr>
          <a:xfrm>
            <a:off x="1367904" y="2813843"/>
            <a:ext cx="7056437" cy="1931988"/>
          </a:xfrm>
        </p:spPr>
        <p:txBody>
          <a:bodyPr/>
          <a:lstStyle/>
          <a:p>
            <a:r>
              <a:rPr lang="sv-SE" sz="1800" dirty="0"/>
              <a:t>Josef Bigun</a:t>
            </a:r>
          </a:p>
          <a:p>
            <a:r>
              <a:rPr lang="sv-SE" sz="1800" dirty="0"/>
              <a:t>Halmstad University, Sweden</a:t>
            </a:r>
          </a:p>
          <a:p>
            <a:endParaRPr lang="sv-SE" sz="1800" dirty="0"/>
          </a:p>
          <a:p>
            <a:endParaRPr lang="sv-SE" sz="1800" dirty="0"/>
          </a:p>
          <a:p>
            <a:endParaRPr lang="sv-SE" sz="1800" dirty="0"/>
          </a:p>
          <a:p>
            <a:endParaRPr lang="sv-SE" sz="1800" dirty="0"/>
          </a:p>
          <a:p>
            <a:endParaRPr lang="sv-SE" sz="1800" dirty="0"/>
          </a:p>
          <a:p>
            <a:r>
              <a:rPr lang="sv-SE" sz="1800" dirty="0" err="1"/>
              <a:t>Based</a:t>
            </a:r>
            <a:r>
              <a:rPr lang="sv-SE" sz="1800" dirty="0"/>
              <a:t> on </a:t>
            </a:r>
            <a:r>
              <a:rPr lang="sv-SE" sz="1800" dirty="0" err="1"/>
              <a:t>ch</a:t>
            </a:r>
            <a:r>
              <a:rPr lang="sv-SE" sz="1800" dirty="0"/>
              <a:t>. 13 </a:t>
            </a:r>
            <a:r>
              <a:rPr lang="sv-SE" sz="1800" dirty="0" err="1"/>
              <a:t>of</a:t>
            </a:r>
            <a:r>
              <a:rPr lang="sv-SE" sz="1800" dirty="0"/>
              <a:t>   </a:t>
            </a:r>
            <a:r>
              <a:rPr lang="sv-SE" sz="1800" dirty="0">
                <a:solidFill>
                  <a:srgbClr val="00FF00"/>
                </a:solidFill>
              </a:rPr>
              <a:t>J. Bigun: Vision </a:t>
            </a:r>
            <a:r>
              <a:rPr lang="sv-SE" sz="1800" dirty="0" err="1">
                <a:solidFill>
                  <a:srgbClr val="00FF00"/>
                </a:solidFill>
              </a:rPr>
              <a:t>with</a:t>
            </a:r>
            <a:r>
              <a:rPr lang="sv-SE" sz="1800" dirty="0">
                <a:solidFill>
                  <a:srgbClr val="00FF00"/>
                </a:solidFill>
              </a:rPr>
              <a:t> </a:t>
            </a:r>
            <a:r>
              <a:rPr lang="sv-SE" sz="1800" dirty="0" err="1">
                <a:solidFill>
                  <a:srgbClr val="00FF00"/>
                </a:solidFill>
              </a:rPr>
              <a:t>Direction</a:t>
            </a:r>
            <a:r>
              <a:rPr lang="sv-SE" sz="1800" dirty="0">
                <a:solidFill>
                  <a:srgbClr val="00FF00"/>
                </a:solidFill>
              </a:rPr>
              <a:t>, Springer, 2006</a:t>
            </a:r>
            <a:r>
              <a:rPr lang="sv-SE" sz="1800" dirty="0"/>
              <a:t> </a:t>
            </a:r>
          </a:p>
        </p:txBody>
      </p:sp>
      <p:sp>
        <p:nvSpPr>
          <p:cNvPr id="5" name="TextBox 4">
            <a:extLst>
              <a:ext uri="{FF2B5EF4-FFF2-40B4-BE49-F238E27FC236}">
                <a16:creationId xmlns:a16="http://schemas.microsoft.com/office/drawing/2014/main" id="{45521CD1-670F-8693-731C-EC07FF8C0ACE}"/>
              </a:ext>
            </a:extLst>
          </p:cNvPr>
          <p:cNvSpPr txBox="1"/>
          <p:nvPr/>
        </p:nvSpPr>
        <p:spPr>
          <a:xfrm>
            <a:off x="791840" y="611485"/>
            <a:ext cx="8640712" cy="1600438"/>
          </a:xfrm>
          <a:prstGeom prst="rect">
            <a:avLst/>
          </a:prstGeom>
          <a:noFill/>
        </p:spPr>
        <p:txBody>
          <a:bodyPr wrap="square">
            <a:spAutoFit/>
          </a:bodyPr>
          <a:lstStyle/>
          <a:p>
            <a:pPr algn="ctr" eaLnBrk="1">
              <a:lnSpc>
                <a:spcPct val="100000"/>
              </a:lnSpc>
              <a:spcBef>
                <a:spcPct val="0"/>
              </a:spcBef>
              <a:buClr>
                <a:srgbClr val="000000"/>
              </a:buClr>
              <a:buSzPct val="82000"/>
              <a:buFont typeface="StarSymbol" charset="0"/>
              <a:buNone/>
            </a:pPr>
            <a:r>
              <a:rPr lang="en-GB" altLang="sv-SE" sz="4000" dirty="0">
                <a:solidFill>
                  <a:schemeClr val="bg1"/>
                </a:solidFill>
                <a:latin typeface="Nimbus Roman No9 L" pitchFamily="16" charset="0"/>
              </a:rPr>
              <a:t>A Perspective Camera Calibration Method </a:t>
            </a:r>
          </a:p>
          <a:p>
            <a:pPr algn="ctr" eaLnBrk="1">
              <a:lnSpc>
                <a:spcPct val="100000"/>
              </a:lnSpc>
              <a:spcBef>
                <a:spcPct val="0"/>
              </a:spcBef>
              <a:buClr>
                <a:srgbClr val="000000"/>
              </a:buClr>
              <a:buSzPct val="82000"/>
              <a:buFont typeface="StarSymbol" charset="0"/>
              <a:buNone/>
            </a:pPr>
            <a:r>
              <a:rPr lang="en-GB" altLang="sv-SE" sz="1800" i="1" dirty="0">
                <a:solidFill>
                  <a:schemeClr val="bg1"/>
                </a:solidFill>
                <a:latin typeface="Nimbus Roman No9 L" pitchFamily="16" charset="0"/>
              </a:rPr>
              <a:t>(using correspondences of points between world and digital image coordinates)</a:t>
            </a:r>
          </a:p>
        </p:txBody>
      </p:sp>
    </p:spTree>
    <p:extLst>
      <p:ext uri="{BB962C8B-B14F-4D97-AF65-F5344CB8AC3E}">
        <p14:creationId xmlns:p14="http://schemas.microsoft.com/office/powerpoint/2010/main" val="289197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8BC8C-072A-5D89-CD6C-A32EBF9C182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ECA85DE-FD9C-BE0F-A345-0FDC92875C0A}"/>
                  </a:ext>
                </a:extLst>
              </p:cNvPr>
              <p:cNvSpPr>
                <a:spLocks noGrp="1"/>
              </p:cNvSpPr>
              <p:nvPr>
                <p:ph type="body" sz="half" idx="1"/>
              </p:nvPr>
            </p:nvSpPr>
            <p:spPr>
              <a:xfrm>
                <a:off x="78556" y="0"/>
                <a:ext cx="5249788" cy="6696744"/>
              </a:xfrm>
            </p:spPr>
            <p:txBody>
              <a:bodyPr/>
              <a:lstStyle/>
              <a:p>
                <a:pPr marL="0" indent="0">
                  <a:buNone/>
                </a:pPr>
                <a:r>
                  <a:rPr lang="sv-SE" dirty="0">
                    <a:solidFill>
                      <a:srgbClr val="FF00FF"/>
                    </a:solidFill>
                  </a:rPr>
                  <a:t>Homogeneous </a:t>
                </a:r>
                <a:r>
                  <a:rPr lang="sv-SE" dirty="0" err="1">
                    <a:solidFill>
                      <a:srgbClr val="FF00FF"/>
                    </a:solidFill>
                  </a:rPr>
                  <a:t>Coordinates</a:t>
                </a:r>
                <a:r>
                  <a:rPr lang="sv-SE" dirty="0">
                    <a:solidFill>
                      <a:srgbClr val="FF00FF"/>
                    </a:solidFill>
                  </a:rPr>
                  <a:t>,  </a:t>
                </a:r>
                <a:r>
                  <a:rPr lang="sv-SE" dirty="0" err="1">
                    <a:solidFill>
                      <a:srgbClr val="FF00FF"/>
                    </a:solidFill>
                  </a:rPr>
                  <a:t>Summary</a:t>
                </a:r>
                <a:endParaRPr lang="sv-SE" dirty="0">
                  <a:solidFill>
                    <a:srgbClr val="FF00FF"/>
                  </a:solidFill>
                </a:endParaRPr>
              </a:p>
              <a:p>
                <a:r>
                  <a:rPr lang="sv-SE" sz="2000" dirty="0" err="1"/>
                  <a:t>Perspective</a:t>
                </a:r>
                <a:r>
                  <a:rPr lang="sv-SE" sz="2000" dirty="0"/>
                  <a:t> </a:t>
                </a:r>
                <a:r>
                  <a:rPr lang="sv-SE" sz="2000" dirty="0" err="1"/>
                  <a:t>mapping</a:t>
                </a:r>
                <a:r>
                  <a:rPr lang="sv-SE" sz="2000" dirty="0"/>
                  <a:t> is non-</a:t>
                </a:r>
                <a:r>
                  <a:rPr lang="sv-SE" sz="2000" dirty="0" err="1"/>
                  <a:t>linear</a:t>
                </a:r>
                <a:r>
                  <a:rPr lang="sv-SE" sz="2000" dirty="0"/>
                  <a:t>, </a:t>
                </a:r>
                <a:r>
                  <a:rPr lang="sv-SE" sz="2000" dirty="0" err="1"/>
                  <a:t>already</a:t>
                </a:r>
                <a:r>
                  <a:rPr lang="sv-SE" sz="2000" dirty="0"/>
                  <a:t> in </a:t>
                </a:r>
                <a:r>
                  <a:rPr lang="sv-SE" sz="2000" dirty="0" err="1"/>
                  <a:t>camera</a:t>
                </a:r>
                <a:r>
                  <a:rPr lang="sv-SE" sz="2000" dirty="0"/>
                  <a:t> to image </a:t>
                </a:r>
                <a:r>
                  <a:rPr lang="sv-SE" sz="2000" dirty="0" err="1"/>
                  <a:t>coordinates</a:t>
                </a:r>
                <a:r>
                  <a:rPr lang="sv-SE" sz="2000" dirty="0"/>
                  <a:t> (meter, meter </a:t>
                </a:r>
                <a:r>
                  <a:rPr lang="sv-SE" sz="2000" dirty="0" err="1"/>
                  <a:t>mapping</a:t>
                </a:r>
                <a:r>
                  <a:rPr lang="sv-SE" sz="2000" dirty="0"/>
                  <a:t>). </a:t>
                </a:r>
                <a:r>
                  <a:rPr lang="sv-SE" sz="2000" dirty="0" err="1"/>
                  <a:t>When</a:t>
                </a:r>
                <a:r>
                  <a:rPr lang="sv-SE" sz="2000" dirty="0"/>
                  <a:t> </a:t>
                </a:r>
                <a:r>
                  <a:rPr lang="sv-SE" sz="2000" dirty="0" err="1"/>
                  <a:t>mapping</a:t>
                </a:r>
                <a:r>
                  <a:rPr lang="sv-SE" sz="2000" dirty="0"/>
                  <a:t> </a:t>
                </a:r>
                <a:r>
                  <a:rPr lang="sv-SE" sz="2000" dirty="0" err="1"/>
                  <a:t>this</a:t>
                </a:r>
                <a:r>
                  <a:rPr lang="sv-SE" sz="2000" dirty="0"/>
                  <a:t> </a:t>
                </a:r>
                <a:r>
                  <a:rPr lang="sv-SE" sz="2000" dirty="0" err="1"/>
                  <a:t>further</a:t>
                </a:r>
                <a:r>
                  <a:rPr lang="sv-SE" sz="2000" dirty="0"/>
                  <a:t> to pixel </a:t>
                </a:r>
                <a:r>
                  <a:rPr lang="sv-SE" sz="2000" dirty="0" err="1"/>
                  <a:t>counts</a:t>
                </a:r>
                <a:r>
                  <a:rPr lang="sv-SE" sz="2000" dirty="0"/>
                  <a:t>, it </a:t>
                </a:r>
                <a:r>
                  <a:rPr lang="sv-SE" sz="2000" dirty="0" err="1"/>
                  <a:t>becames</a:t>
                </a:r>
                <a:r>
                  <a:rPr lang="sv-SE" sz="2000" dirty="0"/>
                  <a:t> </a:t>
                </a:r>
                <a:r>
                  <a:rPr lang="sv-SE" sz="2000" dirty="0" err="1"/>
                  <a:t>even</a:t>
                </a:r>
                <a:r>
                  <a:rPr lang="sv-SE" sz="2000" dirty="0"/>
                  <a:t> </a:t>
                </a:r>
                <a:r>
                  <a:rPr lang="sv-SE" sz="2000" dirty="0" err="1"/>
                  <a:t>further</a:t>
                </a:r>
                <a:r>
                  <a:rPr lang="sv-SE" sz="2000" dirty="0"/>
                  <a:t> non-</a:t>
                </a:r>
                <a:r>
                  <a:rPr lang="sv-SE" sz="2000" dirty="0" err="1"/>
                  <a:t>linear</a:t>
                </a:r>
                <a:r>
                  <a:rPr lang="sv-SE" sz="2000" dirty="0"/>
                  <a:t> as a </a:t>
                </a:r>
                <a:r>
                  <a:rPr lang="sv-SE" sz="2000" dirty="0" err="1"/>
                  <a:t>constant</a:t>
                </a:r>
                <a:r>
                  <a:rPr lang="sv-SE" sz="2000" dirty="0"/>
                  <a:t> </a:t>
                </a:r>
                <a:r>
                  <a:rPr lang="sv-SE" sz="2000" dirty="0" err="1"/>
                  <a:t>translation</a:t>
                </a:r>
                <a:r>
                  <a:rPr lang="sv-SE" sz="2000" dirty="0"/>
                  <a:t> has to be </a:t>
                </a:r>
                <a:r>
                  <a:rPr lang="sv-SE" sz="2000" dirty="0" err="1"/>
                  <a:t>included</a:t>
                </a:r>
                <a:r>
                  <a:rPr lang="sv-SE" sz="2000" dirty="0"/>
                  <a:t>, </a:t>
                </a:r>
                <a:r>
                  <a:rPr lang="sv-SE" sz="2000" dirty="0" err="1"/>
                  <a:t>which</a:t>
                </a:r>
                <a:r>
                  <a:rPr lang="sv-SE" sz="2000" dirty="0"/>
                  <a:t> is an </a:t>
                </a:r>
                <a:r>
                  <a:rPr lang="sv-SE" sz="2000" dirty="0" err="1"/>
                  <a:t>additional</a:t>
                </a:r>
                <a:r>
                  <a:rPr lang="sv-SE" sz="2000" dirty="0"/>
                  <a:t> non-</a:t>
                </a:r>
                <a:r>
                  <a:rPr lang="sv-SE" sz="2000" dirty="0" err="1"/>
                  <a:t>linearity</a:t>
                </a:r>
                <a:r>
                  <a:rPr lang="sv-SE" sz="2000" dirty="0"/>
                  <a:t>.</a:t>
                </a:r>
              </a:p>
              <a:p>
                <a:endParaRPr lang="sv-SE" sz="2000" dirty="0"/>
              </a:p>
              <a:p>
                <a:endParaRPr lang="sv-SE" sz="2000" dirty="0"/>
              </a:p>
              <a:p>
                <a:r>
                  <a:rPr lang="sv-SE" sz="2000" dirty="0" err="1"/>
                  <a:t>Homogeneous</a:t>
                </a:r>
                <a:r>
                  <a:rPr lang="sv-SE" sz="2000" dirty="0"/>
                  <a:t> </a:t>
                </a:r>
                <a:r>
                  <a:rPr lang="sv-SE" sz="2000" dirty="0" err="1"/>
                  <a:t>coordinates</a:t>
                </a:r>
                <a:r>
                  <a:rPr lang="sv-SE" sz="2000" dirty="0"/>
                  <a:t> makes the </a:t>
                </a:r>
                <a:r>
                  <a:rPr lang="sv-SE" sz="2000" dirty="0" err="1"/>
                  <a:t>perspective</a:t>
                </a:r>
                <a:r>
                  <a:rPr lang="sv-SE" sz="2000" dirty="0"/>
                  <a:t> </a:t>
                </a:r>
                <a:r>
                  <a:rPr lang="sv-SE" sz="2000" dirty="0" err="1"/>
                  <a:t>mapping</a:t>
                </a:r>
                <a:r>
                  <a:rPr lang="sv-SE" sz="2000" dirty="0"/>
                  <a:t> to </a:t>
                </a:r>
                <a:r>
                  <a:rPr lang="sv-SE" sz="2000" i="1" dirty="0" err="1">
                    <a:solidFill>
                      <a:srgbClr val="FF0000"/>
                    </a:solidFill>
                  </a:rPr>
                  <a:t>appear</a:t>
                </a:r>
                <a:r>
                  <a:rPr lang="sv-SE" sz="2000" i="1" dirty="0">
                    <a:solidFill>
                      <a:srgbClr val="FF0000"/>
                    </a:solidFill>
                  </a:rPr>
                  <a:t> like </a:t>
                </a:r>
                <a:r>
                  <a:rPr lang="sv-SE" sz="2000" dirty="0" err="1"/>
                  <a:t>linear</a:t>
                </a:r>
                <a:r>
                  <a:rPr lang="sv-SE" sz="2000" dirty="0"/>
                  <a:t> </a:t>
                </a:r>
                <a:r>
                  <a:rPr lang="sv-SE" sz="2000" dirty="0" err="1"/>
                  <a:t>despite</a:t>
                </a:r>
                <a:r>
                  <a:rPr lang="sv-SE" sz="2000" dirty="0"/>
                  <a:t> the </a:t>
                </a:r>
                <a:r>
                  <a:rPr lang="sv-SE" sz="2000" dirty="0" err="1"/>
                  <a:t>two</a:t>
                </a:r>
                <a:r>
                  <a:rPr lang="sv-SE" sz="2000" dirty="0"/>
                  <a:t> non-</a:t>
                </a:r>
                <a:r>
                  <a:rPr lang="sv-SE" sz="2000" dirty="0" err="1"/>
                  <a:t>linearities</a:t>
                </a:r>
                <a:r>
                  <a:rPr lang="sv-SE" sz="2000" dirty="0"/>
                  <a:t>. </a:t>
                </a:r>
                <a:r>
                  <a:rPr lang="sv-SE" sz="2000" dirty="0" err="1"/>
                  <a:t>Strictly</a:t>
                </a:r>
                <a:r>
                  <a:rPr lang="sv-SE" sz="2000" dirty="0"/>
                  <a:t>, </a:t>
                </a:r>
                <a:r>
                  <a:rPr lang="sv-SE" sz="2000" dirty="0" err="1"/>
                  <a:t>speaking</a:t>
                </a:r>
                <a:r>
                  <a:rPr lang="sv-SE" sz="2000" dirty="0"/>
                  <a:t> the </a:t>
                </a:r>
                <a:r>
                  <a:rPr lang="sv-SE" sz="2000" dirty="0" err="1"/>
                  <a:t>papping</a:t>
                </a:r>
                <a:r>
                  <a:rPr lang="sv-SE" sz="2000" dirty="0"/>
                  <a:t> is still non-</a:t>
                </a:r>
                <a:r>
                  <a:rPr lang="sv-SE" sz="2000" dirty="0" err="1"/>
                  <a:t>linear</a:t>
                </a:r>
                <a:r>
                  <a:rPr lang="sv-SE" sz="2000" dirty="0"/>
                  <a:t>.  </a:t>
                </a:r>
              </a:p>
              <a:p>
                <a:endParaRPr lang="sv-SE" sz="2000" dirty="0"/>
              </a:p>
              <a:p>
                <a:r>
                  <a:rPr lang="sv-SE" sz="2000" dirty="0"/>
                  <a:t>The </a:t>
                </a:r>
                <a:r>
                  <a:rPr lang="sv-SE" sz="2000" dirty="0" err="1"/>
                  <a:t>caveat</a:t>
                </a:r>
                <a:r>
                  <a:rPr lang="sv-SE" sz="2000" dirty="0"/>
                  <a:t> in </a:t>
                </a:r>
                <a:r>
                  <a:rPr lang="sv-SE" sz="2000" dirty="0" err="1"/>
                  <a:t>this</a:t>
                </a:r>
                <a:r>
                  <a:rPr lang="sv-SE" sz="2000" dirty="0"/>
                  <a:t> in </a:t>
                </a:r>
                <a:r>
                  <a:rPr lang="sv-SE" sz="2000" dirty="0" err="1"/>
                  <a:t>this</a:t>
                </a:r>
                <a:r>
                  <a:rPr lang="sv-SE" sz="2000" dirty="0"/>
                  <a:t> </a:t>
                </a:r>
                <a:r>
                  <a:rPr lang="sv-SE" sz="2000" dirty="0" err="1"/>
                  <a:t>linear</a:t>
                </a:r>
                <a:r>
                  <a:rPr lang="sv-SE" sz="2000" dirty="0"/>
                  <a:t> perception is </a:t>
                </a:r>
                <a:r>
                  <a:rPr lang="sv-SE" sz="2000" dirty="0" err="1"/>
                  <a:t>that</a:t>
                </a:r>
                <a:r>
                  <a:rPr lang="sv-SE" sz="2000" dirty="0"/>
                  <a:t> the division </a:t>
                </a:r>
                <a:r>
                  <a:rPr lang="sv-SE" sz="2000" dirty="0" err="1"/>
                  <a:t>with</a:t>
                </a:r>
                <a:r>
                  <a:rPr lang="sv-SE" sz="2000" dirty="0"/>
                  <a:t> </a:t>
                </a:r>
                <a:r>
                  <a:rPr lang="sv-SE" sz="2000" dirty="0" err="1"/>
                  <a:t>depth</a:t>
                </a:r>
                <a:r>
                  <a:rPr lang="sv-SE" sz="2000" dirty="0"/>
                  <a:t> </a:t>
                </a:r>
                <a14:m>
                  <m:oMath xmlns:m="http://schemas.openxmlformats.org/officeDocument/2006/math">
                    <m:r>
                      <a:rPr lang="sv-SE" sz="2000" b="0" i="1" smtClean="0">
                        <a:latin typeface="Cambria Math" panose="02040503050406030204" pitchFamily="18" charset="0"/>
                      </a:rPr>
                      <m:t>𝑍</m:t>
                    </m:r>
                  </m:oMath>
                </a14:m>
                <a:r>
                  <a:rPr lang="sv-SE" sz="2000" dirty="0"/>
                  <a:t> is still </a:t>
                </a:r>
                <a:r>
                  <a:rPr lang="sv-SE" sz="2000" dirty="0" err="1"/>
                  <a:t>needed</a:t>
                </a:r>
                <a:r>
                  <a:rPr lang="sv-SE" sz="2000" dirty="0"/>
                  <a:t> to </a:t>
                </a:r>
                <a:r>
                  <a:rPr lang="sv-SE" sz="2000" dirty="0" err="1"/>
                  <a:t>obtain</a:t>
                </a:r>
                <a:r>
                  <a:rPr lang="sv-SE" sz="2000" dirty="0"/>
                  <a:t> </a:t>
                </a:r>
                <a:r>
                  <a:rPr lang="sv-SE" sz="2000" dirty="0" err="1"/>
                  <a:t>row</a:t>
                </a:r>
                <a:r>
                  <a:rPr lang="sv-SE" sz="2000" dirty="0"/>
                  <a:t>, </a:t>
                </a:r>
                <a:r>
                  <a:rPr lang="sv-SE" sz="2000" dirty="0" err="1"/>
                  <a:t>column</a:t>
                </a:r>
                <a:r>
                  <a:rPr lang="sv-SE" sz="2000" dirty="0"/>
                  <a:t> </a:t>
                </a:r>
                <a:r>
                  <a:rPr lang="sv-SE" sz="2000" dirty="0" err="1"/>
                  <a:t>coordinates</a:t>
                </a:r>
                <a:r>
                  <a:rPr lang="sv-SE" sz="2000" dirty="0"/>
                  <a:t>, </a:t>
                </a:r>
                <a:r>
                  <a:rPr lang="sv-SE" sz="2000" dirty="0" err="1"/>
                  <a:t>but</a:t>
                </a:r>
                <a:r>
                  <a:rPr lang="sv-SE" sz="2000" dirty="0"/>
                  <a:t> </a:t>
                </a:r>
                <a:r>
                  <a:rPr lang="sv-SE" sz="2000" dirty="0" err="1"/>
                  <a:t>this</a:t>
                </a:r>
                <a:r>
                  <a:rPr lang="sv-SE" sz="2000" dirty="0"/>
                  <a:t> </a:t>
                </a:r>
                <a:r>
                  <a:rPr lang="sv-SE" sz="2000" dirty="0" err="1"/>
                  <a:t>essential</a:t>
                </a:r>
                <a:r>
                  <a:rPr lang="sv-SE" sz="2000" dirty="0"/>
                  <a:t> operation is </a:t>
                </a:r>
                <a:r>
                  <a:rPr lang="sv-SE" sz="2000" i="1" dirty="0" err="1">
                    <a:solidFill>
                      <a:srgbClr val="FF0000"/>
                    </a:solidFill>
                  </a:rPr>
                  <a:t>deferred</a:t>
                </a:r>
                <a:r>
                  <a:rPr lang="sv-SE" sz="2000" dirty="0"/>
                  <a:t> to </a:t>
                </a:r>
                <a:r>
                  <a:rPr lang="sv-SE" sz="2000" dirty="0" err="1"/>
                  <a:t>after</a:t>
                </a:r>
                <a:r>
                  <a:rPr lang="sv-SE" sz="2000" dirty="0"/>
                  <a:t> the </a:t>
                </a:r>
                <a:r>
                  <a:rPr lang="sv-SE" sz="2000" dirty="0" err="1"/>
                  <a:t>linear</a:t>
                </a:r>
                <a:r>
                  <a:rPr lang="sv-SE" sz="2000" dirty="0"/>
                  <a:t> transformation. </a:t>
                </a:r>
              </a:p>
              <a:p>
                <a:endParaRPr lang="sv-SE" sz="2000" dirty="0"/>
              </a:p>
            </p:txBody>
          </p:sp>
        </mc:Choice>
        <mc:Fallback>
          <p:sp>
            <p:nvSpPr>
              <p:cNvPr id="2" name="Text Placeholder 1">
                <a:extLst>
                  <a:ext uri="{FF2B5EF4-FFF2-40B4-BE49-F238E27FC236}">
                    <a16:creationId xmlns:a16="http://schemas.microsoft.com/office/drawing/2014/main" id="{5ECA85DE-FD9C-BE0F-A345-0FDC92875C0A}"/>
                  </a:ext>
                </a:extLst>
              </p:cNvPr>
              <p:cNvSpPr>
                <a:spLocks noGrp="1" noRot="1" noChangeAspect="1" noMove="1" noResize="1" noEditPoints="1" noAdjustHandles="1" noChangeArrowheads="1" noChangeShapeType="1" noTextEdit="1"/>
              </p:cNvSpPr>
              <p:nvPr>
                <p:ph type="body" sz="half" idx="1"/>
              </p:nvPr>
            </p:nvSpPr>
            <p:spPr>
              <a:xfrm>
                <a:off x="78556" y="0"/>
                <a:ext cx="5249788" cy="6696744"/>
              </a:xfrm>
              <a:blipFill>
                <a:blip r:embed="rId2"/>
                <a:stretch>
                  <a:fillRect l="-3020" t="-2366" r="-2207"/>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AE69DDB-7028-840E-DF83-9764EB6D6345}"/>
                  </a:ext>
                </a:extLst>
              </p:cNvPr>
              <p:cNvSpPr txBox="1"/>
              <p:nvPr/>
            </p:nvSpPr>
            <p:spPr>
              <a:xfrm>
                <a:off x="5328344" y="576053"/>
                <a:ext cx="4705727" cy="6247864"/>
              </a:xfrm>
              <a:prstGeom prst="rect">
                <a:avLst/>
              </a:prstGeom>
              <a:noFill/>
            </p:spPr>
            <p:txBody>
              <a:bodyPr wrap="square">
                <a:spAutoFit/>
              </a:bodyPr>
              <a:lstStyle/>
              <a:p>
                <a:pPr marL="0" indent="0">
                  <a:buNone/>
                </a:pPr>
                <a:r>
                  <a:rPr lang="sv-SE" sz="2000" b="1" dirty="0">
                    <a:solidFill>
                      <a:srgbClr val="FF00FF"/>
                    </a:solidFill>
                  </a:rPr>
                  <a:t>Caution:</a:t>
                </a:r>
              </a:p>
              <a:p>
                <a:pPr marL="457200" indent="-457200">
                  <a:buAutoNum type="arabicPeriod"/>
                </a:pPr>
                <a:r>
                  <a:rPr lang="sv-SE" sz="2000" dirty="0" err="1">
                    <a:solidFill>
                      <a:srgbClr val="FF00FF"/>
                    </a:solidFill>
                  </a:rPr>
                  <a:t>We</a:t>
                </a:r>
                <a:r>
                  <a:rPr lang="sv-SE" sz="2000" dirty="0">
                    <a:solidFill>
                      <a:srgbClr val="FF00FF"/>
                    </a:solidFill>
                  </a:rPr>
                  <a:t> </a:t>
                </a:r>
                <a:r>
                  <a:rPr lang="sv-SE" sz="2000" dirty="0" err="1">
                    <a:solidFill>
                      <a:srgbClr val="FF00FF"/>
                    </a:solidFill>
                  </a:rPr>
                  <a:t>have</a:t>
                </a:r>
                <a:r>
                  <a:rPr lang="sv-SE" sz="2000" dirty="0">
                    <a:solidFill>
                      <a:srgbClr val="FF00FF"/>
                    </a:solidFill>
                  </a:rPr>
                  <a:t> to </a:t>
                </a:r>
                <a:r>
                  <a:rPr lang="sv-SE" sz="2000" dirty="0" err="1">
                    <a:solidFill>
                      <a:srgbClr val="FF00FF"/>
                    </a:solidFill>
                  </a:rPr>
                  <a:t>work</a:t>
                </a:r>
                <a:r>
                  <a:rPr lang="sv-SE" sz="2000" dirty="0">
                    <a:solidFill>
                      <a:srgbClr val="FF00FF"/>
                    </a:solidFill>
                  </a:rPr>
                  <a:t> </a:t>
                </a:r>
                <a:r>
                  <a:rPr lang="sv-SE" sz="2000" dirty="0" err="1">
                    <a:solidFill>
                      <a:srgbClr val="FF00FF"/>
                    </a:solidFill>
                  </a:rPr>
                  <a:t>with</a:t>
                </a:r>
                <a:r>
                  <a:rPr lang="sv-SE" sz="2000" dirty="0">
                    <a:solidFill>
                      <a:srgbClr val="FF00FF"/>
                    </a:solidFill>
                  </a:rPr>
                  <a:t> 1D </a:t>
                </a:r>
                <a:r>
                  <a:rPr lang="sv-SE" sz="2000" dirty="0" err="1">
                    <a:solidFill>
                      <a:srgbClr val="FF00FF"/>
                    </a:solidFill>
                  </a:rPr>
                  <a:t>higher</a:t>
                </a:r>
                <a:r>
                  <a:rPr lang="sv-SE" sz="2000" dirty="0">
                    <a:solidFill>
                      <a:srgbClr val="FF00FF"/>
                    </a:solidFill>
                  </a:rPr>
                  <a:t> </a:t>
                </a:r>
                <a:r>
                  <a:rPr lang="sv-SE" sz="2000" dirty="0" err="1">
                    <a:solidFill>
                      <a:srgbClr val="FF00FF"/>
                    </a:solidFill>
                  </a:rPr>
                  <a:t>than</a:t>
                </a:r>
                <a:r>
                  <a:rPr lang="sv-SE" sz="2000" dirty="0">
                    <a:solidFill>
                      <a:srgbClr val="FF00FF"/>
                    </a:solidFill>
                  </a:rPr>
                  <a:t> </a:t>
                </a:r>
                <a:r>
                  <a:rPr lang="sv-SE" sz="2000" dirty="0" err="1">
                    <a:solidFill>
                      <a:srgbClr val="FF00FF"/>
                    </a:solidFill>
                  </a:rPr>
                  <a:t>strictly</a:t>
                </a:r>
                <a:r>
                  <a:rPr lang="sv-SE" sz="2000" dirty="0">
                    <a:solidFill>
                      <a:srgbClr val="FF00FF"/>
                    </a:solidFill>
                  </a:rPr>
                  <a:t> </a:t>
                </a:r>
                <a:r>
                  <a:rPr lang="sv-SE" sz="2000" dirty="0" err="1">
                    <a:solidFill>
                      <a:srgbClr val="FF00FF"/>
                    </a:solidFill>
                  </a:rPr>
                  <a:t>necessary</a:t>
                </a:r>
                <a:r>
                  <a:rPr lang="sv-SE" sz="2000" dirty="0">
                    <a:solidFill>
                      <a:srgbClr val="FF00FF"/>
                    </a:solidFill>
                  </a:rPr>
                  <a:t> at the output. </a:t>
                </a:r>
                <a:r>
                  <a:rPr lang="sv-SE" sz="2000" dirty="0" err="1">
                    <a:solidFill>
                      <a:srgbClr val="FF00FF"/>
                    </a:solidFill>
                  </a:rPr>
                  <a:t>This</a:t>
                </a:r>
                <a:r>
                  <a:rPr lang="sv-SE" sz="2000" dirty="0">
                    <a:solidFill>
                      <a:srgbClr val="FF00FF"/>
                    </a:solidFill>
                  </a:rPr>
                  <a:t> dimension </a:t>
                </a:r>
                <a:r>
                  <a:rPr lang="sv-SE" sz="2000" dirty="0" err="1">
                    <a:solidFill>
                      <a:srgbClr val="FF00FF"/>
                    </a:solidFill>
                  </a:rPr>
                  <a:t>carries</a:t>
                </a:r>
                <a:r>
                  <a:rPr lang="sv-SE" sz="2000" dirty="0">
                    <a:solidFill>
                      <a:srgbClr val="FF00FF"/>
                    </a:solidFill>
                  </a:rPr>
                  <a:t> the </a:t>
                </a:r>
                <a14:m>
                  <m:oMath xmlns:m="http://schemas.openxmlformats.org/officeDocument/2006/math">
                    <m:r>
                      <a:rPr lang="sv-SE" sz="2000" b="0" i="1" smtClean="0">
                        <a:solidFill>
                          <a:srgbClr val="FF00FF"/>
                        </a:solidFill>
                        <a:latin typeface="Cambria Math" panose="02040503050406030204" pitchFamily="18" charset="0"/>
                      </a:rPr>
                      <m:t>𝑍</m:t>
                    </m:r>
                  </m:oMath>
                </a14:m>
                <a:r>
                  <a:rPr lang="sv-SE" sz="2000" dirty="0">
                    <a:solidFill>
                      <a:srgbClr val="FF00FF"/>
                    </a:solidFill>
                  </a:rPr>
                  <a:t> information so </a:t>
                </a:r>
                <a:r>
                  <a:rPr lang="sv-SE" sz="2000" dirty="0" err="1">
                    <a:solidFill>
                      <a:srgbClr val="FF00FF"/>
                    </a:solidFill>
                  </a:rPr>
                  <a:t>that</a:t>
                </a:r>
                <a:r>
                  <a:rPr lang="sv-SE" sz="2000" dirty="0">
                    <a:solidFill>
                      <a:srgbClr val="FF00FF"/>
                    </a:solidFill>
                  </a:rPr>
                  <a:t> at the end </a:t>
                </a:r>
                <a:r>
                  <a:rPr lang="sv-SE" sz="2000" dirty="0" err="1">
                    <a:solidFill>
                      <a:srgbClr val="FF00FF"/>
                    </a:solidFill>
                  </a:rPr>
                  <a:t>we</a:t>
                </a:r>
                <a:r>
                  <a:rPr lang="sv-SE" sz="2000" dirty="0">
                    <a:solidFill>
                      <a:srgbClr val="FF00FF"/>
                    </a:solidFill>
                  </a:rPr>
                  <a:t> </a:t>
                </a:r>
                <a:r>
                  <a:rPr lang="sv-SE" sz="2000" dirty="0" err="1">
                    <a:solidFill>
                      <a:srgbClr val="FF00FF"/>
                    </a:solidFill>
                  </a:rPr>
                  <a:t>can</a:t>
                </a:r>
                <a:r>
                  <a:rPr lang="sv-SE" sz="2000" dirty="0">
                    <a:solidFill>
                      <a:srgbClr val="FF00FF"/>
                    </a:solidFill>
                  </a:rPr>
                  <a:t>  </a:t>
                </a:r>
                <a:r>
                  <a:rPr lang="sv-SE" sz="2000" dirty="0" err="1">
                    <a:solidFill>
                      <a:srgbClr val="FF00FF"/>
                    </a:solidFill>
                  </a:rPr>
                  <a:t>divide</a:t>
                </a:r>
                <a:r>
                  <a:rPr lang="sv-SE" sz="2000" dirty="0">
                    <a:solidFill>
                      <a:srgbClr val="FF00FF"/>
                    </a:solidFill>
                  </a:rPr>
                  <a:t> the </a:t>
                </a:r>
                <a:r>
                  <a:rPr lang="sv-SE" sz="2000" dirty="0" err="1">
                    <a:solidFill>
                      <a:srgbClr val="FF00FF"/>
                    </a:solidFill>
                  </a:rPr>
                  <a:t>resulting</a:t>
                </a:r>
                <a:r>
                  <a:rPr lang="sv-SE" sz="2000" dirty="0">
                    <a:solidFill>
                      <a:srgbClr val="FF00FF"/>
                    </a:solidFill>
                  </a:rPr>
                  <a:t> </a:t>
                </a:r>
                <a:r>
                  <a:rPr lang="sv-SE" sz="2000" dirty="0" err="1">
                    <a:solidFill>
                      <a:srgbClr val="FF00FF"/>
                    </a:solidFill>
                  </a:rPr>
                  <a:t>vector</a:t>
                </a:r>
                <a:r>
                  <a:rPr lang="sv-SE" sz="2000" dirty="0">
                    <a:solidFill>
                      <a:srgbClr val="FF00FF"/>
                    </a:solidFill>
                  </a:rPr>
                  <a:t>  </a:t>
                </a:r>
                <a:r>
                  <a:rPr lang="sv-SE" sz="2000" dirty="0" err="1">
                    <a:solidFill>
                      <a:srgbClr val="FF00FF"/>
                    </a:solidFill>
                  </a:rPr>
                  <a:t>with</a:t>
                </a:r>
                <a:r>
                  <a:rPr lang="sv-SE" sz="2000" dirty="0">
                    <a:solidFill>
                      <a:srgbClr val="FF00FF"/>
                    </a:solidFill>
                  </a:rPr>
                  <a:t> it to </a:t>
                </a:r>
                <a:r>
                  <a:rPr lang="sv-SE" sz="2000" dirty="0" err="1">
                    <a:solidFill>
                      <a:srgbClr val="FF00FF"/>
                    </a:solidFill>
                  </a:rPr>
                  <a:t>obtain</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𝑐</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𝑟</m:t>
                    </m:r>
                  </m:oMath>
                </a14:m>
                <a:r>
                  <a:rPr lang="sv-SE" sz="2000" dirty="0">
                    <a:solidFill>
                      <a:srgbClr val="FF00FF"/>
                    </a:solidFill>
                  </a:rPr>
                  <a:t> coordinates.</a:t>
                </a:r>
              </a:p>
              <a:p>
                <a:pPr marL="457200" indent="-457200">
                  <a:buAutoNum type="arabicPeriod"/>
                </a:pPr>
                <a:endParaRPr lang="sv-SE" sz="2000" dirty="0">
                  <a:solidFill>
                    <a:srgbClr val="FF00FF"/>
                  </a:solidFill>
                </a:endParaRPr>
              </a:p>
              <a:p>
                <a:pPr marL="457200" indent="-457200">
                  <a:buAutoNum type="arabicPeriod"/>
                </a:pPr>
                <a:r>
                  <a:rPr lang="sv-SE" sz="2000" dirty="0" err="1">
                    <a:solidFill>
                      <a:srgbClr val="FF00FF"/>
                    </a:solidFill>
                  </a:rPr>
                  <a:t>There</a:t>
                </a:r>
                <a:r>
                  <a:rPr lang="sv-SE" sz="2000" dirty="0">
                    <a:solidFill>
                      <a:srgbClr val="FF00FF"/>
                    </a:solidFill>
                  </a:rPr>
                  <a:t> </a:t>
                </a:r>
                <a:r>
                  <a:rPr lang="sv-SE" sz="2000" dirty="0" err="1">
                    <a:solidFill>
                      <a:srgbClr val="FF00FF"/>
                    </a:solidFill>
                  </a:rPr>
                  <a:t>are</a:t>
                </a:r>
                <a:r>
                  <a:rPr lang="sv-SE" sz="2000" dirty="0">
                    <a:solidFill>
                      <a:srgbClr val="FF00FF"/>
                    </a:solidFill>
                  </a:rPr>
                  <a:t> </a:t>
                </a:r>
                <a:r>
                  <a:rPr lang="sv-SE" sz="2000" dirty="0" err="1">
                    <a:solidFill>
                      <a:srgbClr val="FF00FF"/>
                    </a:solidFill>
                  </a:rPr>
                  <a:t>many</a:t>
                </a:r>
                <a:r>
                  <a:rPr lang="sv-SE" sz="2000" dirty="0">
                    <a:solidFill>
                      <a:srgbClr val="FF00FF"/>
                    </a:solidFill>
                  </a:rPr>
                  <a:t> different </a:t>
                </a:r>
                <a:r>
                  <a:rPr lang="sv-SE" sz="2000" dirty="0" err="1">
                    <a:solidFill>
                      <a:srgbClr val="FF00FF"/>
                    </a:solidFill>
                  </a:rPr>
                  <a:t>points</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𝑋</m:t>
                    </m:r>
                    <m:r>
                      <a:rPr lang="sv-SE" sz="2000" b="0" i="1" smtClean="0">
                        <a:solidFill>
                          <a:srgbClr val="FF00FF"/>
                        </a:solidFill>
                        <a:latin typeface="Cambria Math" panose="02040503050406030204" pitchFamily="18" charset="0"/>
                      </a:rPr>
                      <m:t>,</m:t>
                    </m:r>
                    <m:r>
                      <a:rPr lang="sv-SE" sz="2000" i="1">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𝑌</m:t>
                    </m:r>
                    <m:r>
                      <a:rPr lang="sv-SE" sz="2000" b="0" i="1" smtClean="0">
                        <a:solidFill>
                          <a:srgbClr val="FF00FF"/>
                        </a:solidFill>
                        <a:latin typeface="Cambria Math" panose="02040503050406030204" pitchFamily="18" charset="0"/>
                      </a:rPr>
                      <m:t>,</m:t>
                    </m:r>
                    <m:r>
                      <a:rPr lang="sv-SE" sz="2000" i="1">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𝑍</m:t>
                    </m:r>
                  </m:oMath>
                </a14:m>
                <a:r>
                  <a:rPr lang="sv-SE" sz="2000" dirty="0">
                    <a:solidFill>
                      <a:srgbClr val="FF00FF"/>
                    </a:solidFill>
                  </a:rPr>
                  <a:t> </a:t>
                </a:r>
                <a:r>
                  <a:rPr lang="sv-SE" sz="2000" dirty="0" err="1">
                    <a:solidFill>
                      <a:srgbClr val="FF00FF"/>
                    </a:solidFill>
                  </a:rPr>
                  <a:t>where</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𝜆</m:t>
                    </m:r>
                  </m:oMath>
                </a14:m>
                <a:r>
                  <a:rPr lang="sv-SE" sz="2000" dirty="0">
                    <a:solidFill>
                      <a:srgbClr val="FF00FF"/>
                    </a:solidFill>
                  </a:rPr>
                  <a:t> is </a:t>
                </a:r>
                <a:r>
                  <a:rPr lang="sv-SE" sz="2000" dirty="0" err="1">
                    <a:solidFill>
                      <a:srgbClr val="FF00FF"/>
                    </a:solidFill>
                  </a:rPr>
                  <a:t>arbitrary</a:t>
                </a:r>
                <a:r>
                  <a:rPr lang="sv-SE" sz="2000" dirty="0">
                    <a:solidFill>
                      <a:srgbClr val="FF00FF"/>
                    </a:solidFill>
                  </a:rPr>
                  <a:t> and non-</a:t>
                </a:r>
                <a:r>
                  <a:rPr lang="sv-SE" sz="2000" dirty="0" err="1">
                    <a:solidFill>
                      <a:srgbClr val="FF00FF"/>
                    </a:solidFill>
                  </a:rPr>
                  <a:t>zero</a:t>
                </a:r>
                <a:r>
                  <a:rPr lang="sv-SE" sz="2000" dirty="0">
                    <a:solidFill>
                      <a:srgbClr val="FF00FF"/>
                    </a:solidFill>
                  </a:rPr>
                  <a:t>, and </a:t>
                </a:r>
                <a:r>
                  <a:rPr lang="sv-SE" sz="2000" dirty="0" err="1">
                    <a:solidFill>
                      <a:srgbClr val="FF00FF"/>
                    </a:solidFill>
                  </a:rPr>
                  <a:t>which</a:t>
                </a:r>
                <a:r>
                  <a:rPr lang="sv-SE" sz="2000" dirty="0">
                    <a:solidFill>
                      <a:srgbClr val="FF00FF"/>
                    </a:solidFill>
                  </a:rPr>
                  <a:t> </a:t>
                </a:r>
                <a:r>
                  <a:rPr lang="sv-SE" sz="2000" dirty="0" err="1">
                    <a:solidFill>
                      <a:srgbClr val="FF00FF"/>
                    </a:solidFill>
                  </a:rPr>
                  <a:t>will</a:t>
                </a:r>
                <a:r>
                  <a:rPr lang="sv-SE" sz="2000" dirty="0">
                    <a:solidFill>
                      <a:srgbClr val="FF00FF"/>
                    </a:solidFill>
                  </a:rPr>
                  <a:t> all be </a:t>
                </a:r>
                <a:r>
                  <a:rPr lang="sv-SE" sz="2000" dirty="0" err="1">
                    <a:solidFill>
                      <a:srgbClr val="FF00FF"/>
                    </a:solidFill>
                  </a:rPr>
                  <a:t>mapped</a:t>
                </a:r>
                <a:r>
                  <a:rPr lang="sv-SE" sz="2000" dirty="0">
                    <a:solidFill>
                      <a:srgbClr val="FF00FF"/>
                    </a:solidFill>
                  </a:rPr>
                  <a:t> </a:t>
                </a:r>
                <a:r>
                  <a:rPr lang="sv-SE" sz="2000" dirty="0" err="1">
                    <a:solidFill>
                      <a:srgbClr val="FF00FF"/>
                    </a:solidFill>
                  </a:rPr>
                  <a:t>onto</a:t>
                </a:r>
                <a:r>
                  <a:rPr lang="sv-SE" sz="2000" dirty="0">
                    <a:solidFill>
                      <a:srgbClr val="FF00FF"/>
                    </a:solidFill>
                  </a:rPr>
                  <a:t> </a:t>
                </a:r>
                <a14:m>
                  <m:oMath xmlns:m="http://schemas.openxmlformats.org/officeDocument/2006/math">
                    <m:r>
                      <a:rPr lang="sv-SE" sz="2000" i="1">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𝑍𝑐</m:t>
                    </m:r>
                    <m:r>
                      <a:rPr lang="sv-SE" sz="2000" i="1">
                        <a:solidFill>
                          <a:srgbClr val="FF00FF"/>
                        </a:solidFill>
                        <a:latin typeface="Cambria Math" panose="02040503050406030204" pitchFamily="18" charset="0"/>
                      </a:rPr>
                      <m:t>,</m:t>
                    </m:r>
                    <m:r>
                      <a:rPr lang="sv-SE" sz="2000" i="1">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𝑍𝑟</m:t>
                    </m:r>
                    <m:r>
                      <a:rPr lang="sv-SE" sz="2000" i="1">
                        <a:solidFill>
                          <a:srgbClr val="FF00FF"/>
                        </a:solidFill>
                        <a:latin typeface="Cambria Math" panose="02040503050406030204" pitchFamily="18" charset="0"/>
                      </a:rPr>
                      <m:t>,</m:t>
                    </m:r>
                    <m:r>
                      <a:rPr lang="sv-SE" sz="2000" i="1">
                        <a:solidFill>
                          <a:srgbClr val="FF00FF"/>
                        </a:solidFill>
                        <a:latin typeface="Cambria Math" panose="02040503050406030204" pitchFamily="18" charset="0"/>
                      </a:rPr>
                      <m:t>𝜆</m:t>
                    </m:r>
                    <m:r>
                      <a:rPr lang="sv-SE" sz="2000" b="0" i="1" smtClean="0">
                        <a:solidFill>
                          <a:srgbClr val="FF00FF"/>
                        </a:solidFill>
                        <a:latin typeface="Cambria Math" panose="02040503050406030204" pitchFamily="18" charset="0"/>
                      </a:rPr>
                      <m:t>𝑍</m:t>
                    </m:r>
                  </m:oMath>
                </a14:m>
                <a:r>
                  <a:rPr lang="sv-SE" sz="2000" dirty="0">
                    <a:solidFill>
                      <a:srgbClr val="FF00FF"/>
                    </a:solidFill>
                  </a:rPr>
                  <a:t>. </a:t>
                </a:r>
                <a:r>
                  <a:rPr lang="sv-SE" sz="2000" dirty="0" err="1">
                    <a:solidFill>
                      <a:srgbClr val="FF00FF"/>
                    </a:solidFill>
                  </a:rPr>
                  <a:t>These</a:t>
                </a:r>
                <a:r>
                  <a:rPr lang="sv-SE" sz="2000" dirty="0">
                    <a:solidFill>
                      <a:srgbClr val="FF00FF"/>
                    </a:solidFill>
                  </a:rPr>
                  <a:t> </a:t>
                </a:r>
                <a:r>
                  <a:rPr lang="sv-SE" sz="2000" dirty="0" err="1">
                    <a:solidFill>
                      <a:srgbClr val="FF00FF"/>
                    </a:solidFill>
                  </a:rPr>
                  <a:t>are</a:t>
                </a:r>
                <a:r>
                  <a:rPr lang="sv-SE" sz="2000" dirty="0">
                    <a:solidFill>
                      <a:srgbClr val="FF00FF"/>
                    </a:solidFill>
                  </a:rPr>
                  <a:t> </a:t>
                </a:r>
                <a:r>
                  <a:rPr lang="sv-SE" sz="2000" dirty="0" err="1">
                    <a:solidFill>
                      <a:srgbClr val="FF00FF"/>
                    </a:solidFill>
                  </a:rPr>
                  <a:t>however</a:t>
                </a:r>
                <a:r>
                  <a:rPr lang="sv-SE" sz="2000" dirty="0">
                    <a:solidFill>
                      <a:srgbClr val="FF00FF"/>
                    </a:solidFill>
                  </a:rPr>
                  <a:t>, </a:t>
                </a:r>
                <a:r>
                  <a:rPr lang="sv-SE" sz="2000" dirty="0" err="1">
                    <a:solidFill>
                      <a:srgbClr val="FF00FF"/>
                    </a:solidFill>
                  </a:rPr>
                  <a:t>one</a:t>
                </a:r>
                <a:r>
                  <a:rPr lang="sv-SE" sz="2000" dirty="0">
                    <a:solidFill>
                      <a:srgbClr val="FF00FF"/>
                    </a:solidFill>
                  </a:rPr>
                  <a:t> and the same image </a:t>
                </a:r>
                <a:r>
                  <a:rPr lang="sv-SE" sz="2000" dirty="0" err="1">
                    <a:solidFill>
                      <a:srgbClr val="FF00FF"/>
                    </a:solidFill>
                  </a:rPr>
                  <a:t>point</a:t>
                </a:r>
                <a:r>
                  <a:rPr lang="sv-SE" sz="2000" dirty="0">
                    <a:solidFill>
                      <a:srgbClr val="FF00FF"/>
                    </a:solidFill>
                  </a:rPr>
                  <a:t> </a:t>
                </a:r>
                <a:r>
                  <a:rPr lang="sv-SE" sz="2000" dirty="0" err="1">
                    <a:solidFill>
                      <a:srgbClr val="FF00FF"/>
                    </a:solidFill>
                  </a:rPr>
                  <a:t>with</a:t>
                </a:r>
                <a:r>
                  <a:rPr lang="sv-SE" sz="2000" dirty="0">
                    <a:solidFill>
                      <a:srgbClr val="FF00FF"/>
                    </a:solidFill>
                  </a:rPr>
                  <a:t> </a:t>
                </a:r>
                <a:r>
                  <a:rPr lang="sv-SE" sz="2000" dirty="0" err="1">
                    <a:solidFill>
                      <a:srgbClr val="FF00FF"/>
                    </a:solidFill>
                  </a:rPr>
                  <a:t>coordinates</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𝑐</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𝑟</m:t>
                    </m:r>
                    <m:r>
                      <a:rPr lang="sv-SE" sz="2000" b="0" i="1" smtClean="0">
                        <a:solidFill>
                          <a:srgbClr val="FF00FF"/>
                        </a:solidFill>
                        <a:latin typeface="Cambria Math" panose="02040503050406030204" pitchFamily="18" charset="0"/>
                      </a:rPr>
                      <m:t>. </m:t>
                    </m:r>
                  </m:oMath>
                </a14:m>
                <a:r>
                  <a:rPr lang="sv-SE" sz="2000" dirty="0">
                    <a:solidFill>
                      <a:srgbClr val="FF00FF"/>
                    </a:solidFill>
                  </a:rPr>
                  <a:t> Thus the </a:t>
                </a:r>
                <a:r>
                  <a:rPr lang="sv-SE" sz="2000" dirty="0" err="1">
                    <a:solidFill>
                      <a:srgbClr val="FF00FF"/>
                    </a:solidFill>
                  </a:rPr>
                  <a:t>perspective</a:t>
                </a:r>
                <a:r>
                  <a:rPr lang="sv-SE" sz="2000" dirty="0">
                    <a:solidFill>
                      <a:srgbClr val="FF00FF"/>
                    </a:solidFill>
                  </a:rPr>
                  <a:t> </a:t>
                </a:r>
                <a:r>
                  <a:rPr lang="sv-SE" sz="2000" dirty="0" err="1">
                    <a:solidFill>
                      <a:srgbClr val="FF00FF"/>
                    </a:solidFill>
                  </a:rPr>
                  <a:t>mapping</a:t>
                </a:r>
                <a:r>
                  <a:rPr lang="sv-SE" sz="2000" dirty="0">
                    <a:solidFill>
                      <a:srgbClr val="FF00FF"/>
                    </a:solidFill>
                  </a:rPr>
                  <a:t>   is not </a:t>
                </a:r>
                <a:r>
                  <a:rPr lang="sv-SE" sz="2000" dirty="0" err="1">
                    <a:solidFill>
                      <a:srgbClr val="FF00FF"/>
                    </a:solidFill>
                  </a:rPr>
                  <a:t>invertible</a:t>
                </a:r>
                <a:r>
                  <a:rPr lang="sv-SE" sz="2000" dirty="0">
                    <a:solidFill>
                      <a:srgbClr val="FF00FF"/>
                    </a:solidFill>
                  </a:rPr>
                  <a:t> </a:t>
                </a:r>
                <a:r>
                  <a:rPr lang="sv-SE" sz="2000" dirty="0" err="1">
                    <a:solidFill>
                      <a:srgbClr val="FF00FF"/>
                    </a:solidFill>
                  </a:rPr>
                  <a:t>even</a:t>
                </a:r>
                <a:r>
                  <a:rPr lang="sv-SE" sz="2000" dirty="0">
                    <a:solidFill>
                      <a:srgbClr val="FF00FF"/>
                    </a:solidFill>
                  </a:rPr>
                  <a:t> </a:t>
                </a:r>
                <a:r>
                  <a:rPr lang="sv-SE" sz="2000" dirty="0" err="1">
                    <a:solidFill>
                      <a:srgbClr val="FF00FF"/>
                    </a:solidFill>
                  </a:rPr>
                  <a:t>if</a:t>
                </a:r>
                <a:r>
                  <a:rPr lang="sv-SE" sz="2000" dirty="0">
                    <a:solidFill>
                      <a:srgbClr val="FF00FF"/>
                    </a:solidFill>
                  </a:rPr>
                  <a:t> </a:t>
                </a:r>
                <a14:m>
                  <m:oMath xmlns:m="http://schemas.openxmlformats.org/officeDocument/2006/math">
                    <m:sSub>
                      <m:sSubPr>
                        <m:ctrlPr>
                          <a:rPr lang="sv-SE" sz="2000" b="0" i="1" smtClean="0">
                            <a:solidFill>
                              <a:srgbClr val="FF00FF"/>
                            </a:solidFill>
                            <a:latin typeface="Cambria Math" panose="02040503050406030204" pitchFamily="18" charset="0"/>
                          </a:rPr>
                        </m:ctrlPr>
                      </m:sSubPr>
                      <m:e>
                        <m:r>
                          <a:rPr lang="sv-SE" sz="2000" b="0" i="1" smtClean="0">
                            <a:solidFill>
                              <a:srgbClr val="FF00FF"/>
                            </a:solidFill>
                            <a:latin typeface="Cambria Math" panose="02040503050406030204" pitchFamily="18" charset="0"/>
                          </a:rPr>
                          <m:t>𝑀</m:t>
                        </m:r>
                      </m:e>
                      <m:sub>
                        <m:r>
                          <a:rPr lang="sv-SE" sz="2000" b="0" i="1" smtClean="0">
                            <a:solidFill>
                              <a:srgbClr val="FF00FF"/>
                            </a:solidFill>
                            <a:latin typeface="Cambria Math" panose="02040503050406030204" pitchFamily="18" charset="0"/>
                          </a:rPr>
                          <m:t>𝐼</m:t>
                        </m:r>
                      </m:sub>
                    </m:sSub>
                  </m:oMath>
                </a14:m>
                <a:r>
                  <a:rPr lang="sv-SE" sz="2000" dirty="0">
                    <a:solidFill>
                      <a:srgbClr val="FF00FF"/>
                    </a:solidFill>
                  </a:rPr>
                  <a:t> is </a:t>
                </a:r>
                <a:r>
                  <a:rPr lang="sv-SE" sz="2000" dirty="0" err="1">
                    <a:solidFill>
                      <a:srgbClr val="FF00FF"/>
                    </a:solidFill>
                  </a:rPr>
                  <a:t>invertible</a:t>
                </a:r>
                <a:r>
                  <a:rPr lang="sv-SE" sz="2000" dirty="0">
                    <a:solidFill>
                      <a:srgbClr val="FF00FF"/>
                    </a:solidFill>
                  </a:rPr>
                  <a:t>. </a:t>
                </a:r>
                <a:r>
                  <a:rPr lang="sv-SE" sz="2000" dirty="0" err="1">
                    <a:solidFill>
                      <a:srgbClr val="FF00FF"/>
                    </a:solidFill>
                  </a:rPr>
                  <a:t>Knowing</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𝑐</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𝑟</m:t>
                    </m:r>
                    <m:r>
                      <a:rPr lang="sv-SE" sz="2000" b="0" i="1" smtClean="0">
                        <a:solidFill>
                          <a:srgbClr val="FF00FF"/>
                        </a:solidFill>
                        <a:latin typeface="Cambria Math" panose="02040503050406030204" pitchFamily="18" charset="0"/>
                      </a:rPr>
                      <m:t>, </m:t>
                    </m:r>
                    <m:sSub>
                      <m:sSubPr>
                        <m:ctrlPr>
                          <a:rPr lang="sv-SE" sz="2000" b="0" i="1" smtClean="0">
                            <a:solidFill>
                              <a:srgbClr val="FF00FF"/>
                            </a:solidFill>
                            <a:latin typeface="Cambria Math" panose="02040503050406030204" pitchFamily="18" charset="0"/>
                          </a:rPr>
                        </m:ctrlPr>
                      </m:sSubPr>
                      <m:e>
                        <m:r>
                          <a:rPr lang="sv-SE" sz="2000" b="0" i="1" smtClean="0">
                            <a:solidFill>
                              <a:srgbClr val="FF00FF"/>
                            </a:solidFill>
                            <a:latin typeface="Cambria Math" panose="02040503050406030204" pitchFamily="18" charset="0"/>
                          </a:rPr>
                          <m:t>𝑀</m:t>
                        </m:r>
                      </m:e>
                      <m:sub>
                        <m:r>
                          <a:rPr lang="sv-SE" sz="2000" b="0" i="1" smtClean="0">
                            <a:solidFill>
                              <a:srgbClr val="FF00FF"/>
                            </a:solidFill>
                            <a:latin typeface="Cambria Math" panose="02040503050406030204" pitchFamily="18" charset="0"/>
                          </a:rPr>
                          <m:t>𝐼</m:t>
                        </m:r>
                      </m:sub>
                    </m:sSub>
                  </m:oMath>
                </a14:m>
                <a:r>
                  <a:rPr lang="sv-SE" sz="2000" dirty="0">
                    <a:solidFill>
                      <a:srgbClr val="FF00FF"/>
                    </a:solidFill>
                  </a:rPr>
                  <a:t> alone is not </a:t>
                </a:r>
                <a:r>
                  <a:rPr lang="sv-SE" sz="2000" dirty="0" err="1">
                    <a:solidFill>
                      <a:srgbClr val="FF00FF"/>
                    </a:solidFill>
                  </a:rPr>
                  <a:t>sufficient</a:t>
                </a:r>
                <a:r>
                  <a:rPr lang="sv-SE" sz="2000" dirty="0">
                    <a:solidFill>
                      <a:srgbClr val="FF00FF"/>
                    </a:solidFill>
                  </a:rPr>
                  <a:t> to </a:t>
                </a:r>
                <a:r>
                  <a:rPr lang="sv-SE" sz="2000" dirty="0" err="1">
                    <a:solidFill>
                      <a:srgbClr val="FF00FF"/>
                    </a:solidFill>
                  </a:rPr>
                  <a:t>compute</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𝑋</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𝑌</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𝑍</m:t>
                    </m:r>
                  </m:oMath>
                </a14:m>
                <a:r>
                  <a:rPr lang="sv-SE" sz="2000" dirty="0">
                    <a:solidFill>
                      <a:srgbClr val="FF00FF"/>
                    </a:solidFill>
                  </a:rPr>
                  <a:t>. </a:t>
                </a:r>
                <a:r>
                  <a:rPr lang="sv-SE" sz="2000" dirty="0" err="1">
                    <a:solidFill>
                      <a:srgbClr val="FF00FF"/>
                    </a:solidFill>
                  </a:rPr>
                  <a:t>However</a:t>
                </a:r>
                <a:r>
                  <a:rPr lang="sv-SE" sz="2000" dirty="0">
                    <a:solidFill>
                      <a:srgbClr val="FF00FF"/>
                    </a:solidFill>
                  </a:rPr>
                  <a:t>, If </a:t>
                </a:r>
                <a:r>
                  <a:rPr lang="sv-SE" sz="2000" dirty="0" err="1">
                    <a:solidFill>
                      <a:srgbClr val="FF00FF"/>
                    </a:solidFill>
                  </a:rPr>
                  <a:t>we</a:t>
                </a:r>
                <a:r>
                  <a:rPr lang="sv-SE" sz="2000" dirty="0">
                    <a:solidFill>
                      <a:srgbClr val="FF00FF"/>
                    </a:solidFill>
                  </a:rPr>
                  <a:t> </a:t>
                </a:r>
                <a:r>
                  <a:rPr lang="sv-SE" sz="2000" dirty="0" err="1">
                    <a:solidFill>
                      <a:srgbClr val="FF00FF"/>
                    </a:solidFill>
                  </a:rPr>
                  <a:t>also</a:t>
                </a:r>
                <a:r>
                  <a:rPr lang="sv-SE" sz="2000" dirty="0">
                    <a:solidFill>
                      <a:srgbClr val="FF00FF"/>
                    </a:solidFill>
                  </a:rPr>
                  <a:t> </a:t>
                </a:r>
                <a:r>
                  <a:rPr lang="sv-SE" sz="2000" dirty="0" err="1">
                    <a:solidFill>
                      <a:srgbClr val="FF00FF"/>
                    </a:solidFill>
                  </a:rPr>
                  <a:t>knew</a:t>
                </a:r>
                <a:r>
                  <a:rPr lang="sv-SE" sz="2000" dirty="0">
                    <a:solidFill>
                      <a:srgbClr val="FF00FF"/>
                    </a:solidFill>
                  </a:rPr>
                  <a:t>  </a:t>
                </a:r>
                <a14:m>
                  <m:oMath xmlns:m="http://schemas.openxmlformats.org/officeDocument/2006/math">
                    <m:r>
                      <a:rPr lang="sv-SE" sz="2000" b="0" i="1" smtClean="0">
                        <a:solidFill>
                          <a:srgbClr val="FF00FF"/>
                        </a:solidFill>
                        <a:latin typeface="Cambria Math" panose="02040503050406030204" pitchFamily="18" charset="0"/>
                      </a:rPr>
                      <m:t>𝑍</m:t>
                    </m:r>
                    <m:r>
                      <a:rPr lang="sv-SE" sz="2000" b="0" i="1" smtClean="0">
                        <a:solidFill>
                          <a:srgbClr val="FF00FF"/>
                        </a:solidFill>
                        <a:latin typeface="Cambria Math" panose="02040503050406030204" pitchFamily="18" charset="0"/>
                      </a:rPr>
                      <m:t>,</m:t>
                    </m:r>
                  </m:oMath>
                </a14:m>
                <a:r>
                  <a:rPr lang="sv-SE" sz="2000" dirty="0">
                    <a:solidFill>
                      <a:srgbClr val="FF00FF"/>
                    </a:solidFill>
                  </a:rPr>
                  <a:t> </a:t>
                </a:r>
                <a:r>
                  <a:rPr lang="sv-SE" sz="2000" dirty="0" err="1">
                    <a:solidFill>
                      <a:srgbClr val="FF00FF"/>
                    </a:solidFill>
                  </a:rPr>
                  <a:t>then</a:t>
                </a:r>
                <a:r>
                  <a:rPr lang="sv-SE" sz="2000" dirty="0">
                    <a:solidFill>
                      <a:srgbClr val="FF00FF"/>
                    </a:solidFill>
                  </a:rPr>
                  <a:t> </a:t>
                </a:r>
                <a:r>
                  <a:rPr lang="sv-SE" sz="2000" dirty="0" err="1">
                    <a:solidFill>
                      <a:srgbClr val="FF00FF"/>
                    </a:solidFill>
                  </a:rPr>
                  <a:t>we</a:t>
                </a:r>
                <a:r>
                  <a:rPr lang="sv-SE" sz="2000" dirty="0">
                    <a:solidFill>
                      <a:srgbClr val="FF00FF"/>
                    </a:solidFill>
                  </a:rPr>
                  <a:t> </a:t>
                </a:r>
                <a:r>
                  <a:rPr lang="sv-SE" sz="2000" dirty="0" err="1">
                    <a:solidFill>
                      <a:srgbClr val="FF00FF"/>
                    </a:solidFill>
                  </a:rPr>
                  <a:t>could</a:t>
                </a:r>
                <a:r>
                  <a:rPr lang="sv-SE" sz="2000" dirty="0">
                    <a:solidFill>
                      <a:srgbClr val="FF00FF"/>
                    </a:solidFill>
                  </a:rPr>
                  <a:t> </a:t>
                </a:r>
                <a:r>
                  <a:rPr lang="sv-SE" sz="2000" dirty="0" err="1">
                    <a:solidFill>
                      <a:srgbClr val="FF00FF"/>
                    </a:solidFill>
                  </a:rPr>
                  <a:t>invert</a:t>
                </a:r>
                <a:r>
                  <a:rPr lang="sv-SE" sz="2000" dirty="0">
                    <a:solidFill>
                      <a:srgbClr val="FF00FF"/>
                    </a:solidFill>
                  </a:rPr>
                  <a:t> it. </a:t>
                </a:r>
              </a:p>
            </p:txBody>
          </p:sp>
        </mc:Choice>
        <mc:Fallback>
          <p:sp>
            <p:nvSpPr>
              <p:cNvPr id="8" name="TextBox 7">
                <a:extLst>
                  <a:ext uri="{FF2B5EF4-FFF2-40B4-BE49-F238E27FC236}">
                    <a16:creationId xmlns:a16="http://schemas.microsoft.com/office/drawing/2014/main" id="{9AE69DDB-7028-840E-DF83-9764EB6D6345}"/>
                  </a:ext>
                </a:extLst>
              </p:cNvPr>
              <p:cNvSpPr txBox="1">
                <a:spLocks noRot="1" noChangeAspect="1" noMove="1" noResize="1" noEditPoints="1" noAdjustHandles="1" noChangeArrowheads="1" noChangeShapeType="1" noTextEdit="1"/>
              </p:cNvSpPr>
              <p:nvPr/>
            </p:nvSpPr>
            <p:spPr>
              <a:xfrm>
                <a:off x="5328344" y="576053"/>
                <a:ext cx="4705727" cy="6247864"/>
              </a:xfrm>
              <a:prstGeom prst="rect">
                <a:avLst/>
              </a:prstGeom>
              <a:blipFill>
                <a:blip r:embed="rId3"/>
                <a:stretch>
                  <a:fillRect l="-1295" t="-488" r="-518" b="-780"/>
                </a:stretch>
              </a:blipFill>
            </p:spPr>
            <p:txBody>
              <a:bodyPr/>
              <a:lstStyle/>
              <a:p>
                <a:r>
                  <a:rPr lang="sv-SE">
                    <a:noFill/>
                  </a:rPr>
                  <a:t> </a:t>
                </a:r>
              </a:p>
            </p:txBody>
          </p:sp>
        </mc:Fallback>
      </mc:AlternateContent>
    </p:spTree>
    <p:extLst>
      <p:ext uri="{BB962C8B-B14F-4D97-AF65-F5344CB8AC3E}">
        <p14:creationId xmlns:p14="http://schemas.microsoft.com/office/powerpoint/2010/main" val="276176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6EFDAE-252A-2D54-D6DA-3B79A3D25BC0}"/>
              </a:ext>
            </a:extLst>
          </p:cNvPr>
          <p:cNvPicPr>
            <a:picLocks noChangeAspect="1"/>
          </p:cNvPicPr>
          <p:nvPr/>
        </p:nvPicPr>
        <p:blipFill>
          <a:blip r:embed="rId2"/>
          <a:stretch>
            <a:fillRect/>
          </a:stretch>
        </p:blipFill>
        <p:spPr>
          <a:xfrm>
            <a:off x="944562" y="65327"/>
            <a:ext cx="6616030" cy="4146558"/>
          </a:xfrm>
          <a:prstGeom prst="rect">
            <a:avLst/>
          </a:prstGeom>
        </p:spPr>
      </p:pic>
      <p:pic>
        <p:nvPicPr>
          <p:cNvPr id="8" name="Picture 7">
            <a:extLst>
              <a:ext uri="{FF2B5EF4-FFF2-40B4-BE49-F238E27FC236}">
                <a16:creationId xmlns:a16="http://schemas.microsoft.com/office/drawing/2014/main" id="{B74DDE8E-A31A-B21B-A68E-7157344F067A}"/>
              </a:ext>
            </a:extLst>
          </p:cNvPr>
          <p:cNvPicPr>
            <a:picLocks noChangeAspect="1"/>
          </p:cNvPicPr>
          <p:nvPr/>
        </p:nvPicPr>
        <p:blipFill>
          <a:blip r:embed="rId3"/>
          <a:stretch>
            <a:fillRect/>
          </a:stretch>
        </p:blipFill>
        <p:spPr>
          <a:xfrm>
            <a:off x="4032200" y="6138440"/>
            <a:ext cx="5648325" cy="533400"/>
          </a:xfrm>
          <a:prstGeom prst="rect">
            <a:avLst/>
          </a:prstGeom>
        </p:spPr>
      </p:pic>
      <p:pic>
        <p:nvPicPr>
          <p:cNvPr id="10" name="Picture 9">
            <a:extLst>
              <a:ext uri="{FF2B5EF4-FFF2-40B4-BE49-F238E27FC236}">
                <a16:creationId xmlns:a16="http://schemas.microsoft.com/office/drawing/2014/main" id="{7EDFD367-04A0-1AF7-D3EA-E45272F64AA8}"/>
              </a:ext>
            </a:extLst>
          </p:cNvPr>
          <p:cNvPicPr>
            <a:picLocks noChangeAspect="1"/>
          </p:cNvPicPr>
          <p:nvPr/>
        </p:nvPicPr>
        <p:blipFill>
          <a:blip r:embed="rId4"/>
          <a:stretch>
            <a:fillRect/>
          </a:stretch>
        </p:blipFill>
        <p:spPr>
          <a:xfrm>
            <a:off x="291443" y="4227111"/>
            <a:ext cx="5457825" cy="561975"/>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6F07149-B2C3-41E4-B29E-6FCD1561A705}"/>
                  </a:ext>
                </a:extLst>
              </p:cNvPr>
              <p:cNvSpPr txBox="1"/>
              <p:nvPr/>
            </p:nvSpPr>
            <p:spPr>
              <a:xfrm>
                <a:off x="107764" y="4815001"/>
                <a:ext cx="9865096" cy="1323439"/>
              </a:xfrm>
              <a:prstGeom prst="rect">
                <a:avLst/>
              </a:prstGeom>
              <a:noFill/>
            </p:spPr>
            <p:txBody>
              <a:bodyPr wrap="square" rtlCol="0">
                <a:spAutoFit/>
              </a:bodyPr>
              <a:lstStyle/>
              <a:p>
                <a:r>
                  <a:rPr lang="sv-SE" sz="2000" dirty="0" err="1"/>
                  <a:t>This</a:t>
                </a:r>
                <a:r>
                  <a:rPr lang="sv-SE" sz="2000" dirty="0"/>
                  <a:t> is the </a:t>
                </a:r>
                <a:r>
                  <a:rPr lang="sv-SE" sz="2000" dirty="0" err="1"/>
                  <a:t>rule</a:t>
                </a:r>
                <a:r>
                  <a:rPr lang="sv-SE" sz="2000" dirty="0"/>
                  <a:t>  to transfer </a:t>
                </a:r>
                <a:r>
                  <a:rPr lang="sv-SE" sz="2000" dirty="0" err="1"/>
                  <a:t>any</a:t>
                </a:r>
                <a:r>
                  <a:rPr lang="sv-SE" sz="2000" dirty="0"/>
                  <a:t> </a:t>
                </a:r>
                <a:r>
                  <a:rPr lang="sv-SE" sz="2000" dirty="0" err="1"/>
                  <a:t>vector</a:t>
                </a:r>
                <a:r>
                  <a:rPr lang="sv-SE" sz="2000" dirty="0"/>
                  <a:t> in World (green) to Camera (</a:t>
                </a:r>
                <a:r>
                  <a:rPr lang="sv-SE" sz="2000" dirty="0" err="1"/>
                  <a:t>yellow</a:t>
                </a:r>
                <a:r>
                  <a:rPr lang="sv-SE" sz="2000" dirty="0"/>
                  <a:t>) </a:t>
                </a:r>
                <a:r>
                  <a:rPr lang="sv-SE" sz="2000" dirty="0" err="1"/>
                  <a:t>coordinates</a:t>
                </a:r>
                <a:r>
                  <a:rPr lang="sv-SE" sz="2000" dirty="0"/>
                  <a:t>, </a:t>
                </a:r>
                <a:r>
                  <a:rPr lang="sv-SE" sz="2000" dirty="0" err="1"/>
                  <a:t>where</a:t>
                </a:r>
                <a:r>
                  <a:rPr lang="sv-SE" sz="2000" dirty="0"/>
                  <a:t> </a:t>
                </a:r>
                <a14:m>
                  <m:oMath xmlns:m="http://schemas.openxmlformats.org/officeDocument/2006/math">
                    <m:r>
                      <a:rPr lang="sv-SE" sz="2000" i="1">
                        <a:latin typeface="Cambria Math" panose="02040503050406030204" pitchFamily="18" charset="0"/>
                      </a:rPr>
                      <m:t>𝑅</m:t>
                    </m:r>
                  </m:oMath>
                </a14:m>
                <a:r>
                  <a:rPr lang="sv-SE" sz="2000" dirty="0"/>
                  <a:t> is </a:t>
                </a:r>
                <a:r>
                  <a:rPr lang="sv-SE" sz="2000" dirty="0" err="1"/>
                  <a:t>orthogonal</a:t>
                </a:r>
                <a:r>
                  <a:rPr lang="sv-SE" sz="2000" dirty="0"/>
                  <a:t> matrix, i.e. </a:t>
                </a:r>
                <a:r>
                  <a:rPr lang="sv-SE" sz="2000" dirty="0" err="1"/>
                  <a:t>he</a:t>
                </a:r>
                <a:r>
                  <a:rPr lang="sv-SE" sz="2000" dirty="0"/>
                  <a:t> matrix has the </a:t>
                </a:r>
                <a:r>
                  <a:rPr lang="sv-SE" sz="2000" dirty="0" err="1"/>
                  <a:t>property</a:t>
                </a:r>
                <a:r>
                  <a:rPr lang="sv-SE" sz="2000" dirty="0"/>
                  <a:t> </a:t>
                </a:r>
                <a14:m>
                  <m:oMath xmlns:m="http://schemas.openxmlformats.org/officeDocument/2006/math">
                    <m:sSup>
                      <m:sSupPr>
                        <m:ctrlPr>
                          <a:rPr lang="sv-SE" sz="2000" i="1">
                            <a:latin typeface="Cambria Math" panose="02040503050406030204" pitchFamily="18" charset="0"/>
                          </a:rPr>
                        </m:ctrlPr>
                      </m:sSupPr>
                      <m:e>
                        <m:r>
                          <a:rPr lang="sv-SE" sz="2000" i="1">
                            <a:latin typeface="Cambria Math" panose="02040503050406030204" pitchFamily="18" charset="0"/>
                          </a:rPr>
                          <m:t>𝑅</m:t>
                        </m:r>
                      </m:e>
                      <m:sup>
                        <m:r>
                          <a:rPr lang="sv-SE" sz="2000" i="1">
                            <a:latin typeface="Cambria Math" panose="02040503050406030204" pitchFamily="18" charset="0"/>
                          </a:rPr>
                          <m:t>𝑇</m:t>
                        </m:r>
                      </m:sup>
                    </m:sSup>
                    <m:r>
                      <a:rPr lang="sv-SE" sz="2000" i="1">
                        <a:latin typeface="Cambria Math" panose="02040503050406030204" pitchFamily="18" charset="0"/>
                      </a:rPr>
                      <m:t>𝑅</m:t>
                    </m:r>
                    <m:r>
                      <a:rPr lang="sv-SE" sz="2000" i="1">
                        <a:latin typeface="Cambria Math" panose="02040503050406030204" pitchFamily="18" charset="0"/>
                      </a:rPr>
                      <m:t>=</m:t>
                    </m:r>
                    <m:r>
                      <a:rPr lang="sv-SE" sz="2000" i="1">
                        <a:latin typeface="Cambria Math" panose="02040503050406030204" pitchFamily="18" charset="0"/>
                      </a:rPr>
                      <m:t>𝐼</m:t>
                    </m:r>
                  </m:oMath>
                </a14:m>
                <a:r>
                  <a:rPr lang="sv-SE" sz="2000" dirty="0"/>
                  <a:t>. The R is the </a:t>
                </a:r>
                <a:r>
                  <a:rPr lang="sv-SE" sz="2000" dirty="0" err="1"/>
                  <a:t>consequenc</a:t>
                </a:r>
                <a:r>
                  <a:rPr lang="sv-SE" sz="2000" dirty="0"/>
                  <a:t> </a:t>
                </a:r>
                <a:r>
                  <a:rPr lang="sv-SE" sz="2000" dirty="0" err="1"/>
                  <a:t>of</a:t>
                </a:r>
                <a:r>
                  <a:rPr lang="sv-SE" sz="2000" dirty="0"/>
                  <a:t> the </a:t>
                </a:r>
                <a:r>
                  <a:rPr lang="sv-SE" sz="2000" dirty="0" err="1"/>
                  <a:t>fact</a:t>
                </a:r>
                <a:r>
                  <a:rPr lang="sv-SE" sz="2000" dirty="0"/>
                  <a:t> </a:t>
                </a:r>
                <a:r>
                  <a:rPr lang="sv-SE" sz="2000" dirty="0" err="1"/>
                  <a:t>that</a:t>
                </a:r>
                <a:r>
                  <a:rPr lang="sv-SE" sz="2000" dirty="0"/>
                  <a:t> </a:t>
                </a:r>
                <a:r>
                  <a:rPr lang="sv-SE" sz="2000" dirty="0" err="1"/>
                  <a:t>only</a:t>
                </a:r>
                <a:r>
                  <a:rPr lang="sv-SE" sz="2000" dirty="0"/>
                  <a:t> a rotation is </a:t>
                </a:r>
                <a:r>
                  <a:rPr lang="sv-SE" sz="2000" dirty="0" err="1"/>
                  <a:t>needed</a:t>
                </a:r>
                <a:r>
                  <a:rPr lang="sv-SE" sz="2000" dirty="0"/>
                  <a:t> to make the </a:t>
                </a:r>
                <a:r>
                  <a:rPr lang="sv-SE" sz="2000" dirty="0" err="1"/>
                  <a:t>two</a:t>
                </a:r>
                <a:r>
                  <a:rPr lang="sv-SE" sz="2000" dirty="0"/>
                  <a:t> </a:t>
                </a:r>
                <a:r>
                  <a:rPr lang="sv-SE" sz="2000" dirty="0" err="1"/>
                  <a:t>coordinate</a:t>
                </a:r>
                <a:r>
                  <a:rPr lang="sv-SE" sz="2000" dirty="0"/>
                  <a:t> </a:t>
                </a:r>
                <a:r>
                  <a:rPr lang="sv-SE" sz="2000" dirty="0" err="1"/>
                  <a:t>bases</a:t>
                </a:r>
                <a:r>
                  <a:rPr lang="sv-SE" sz="2000" dirty="0"/>
                  <a:t> </a:t>
                </a:r>
                <a:r>
                  <a:rPr lang="sv-SE" sz="2000" dirty="0" err="1"/>
                  <a:t>axis</a:t>
                </a:r>
                <a:r>
                  <a:rPr lang="sv-SE" sz="2000" dirty="0"/>
                  <a:t> </a:t>
                </a:r>
                <a:r>
                  <a:rPr lang="sv-SE" sz="2000" dirty="0" err="1"/>
                  <a:t>parallel</a:t>
                </a:r>
                <a:r>
                  <a:rPr lang="sv-SE" sz="2000" dirty="0"/>
                  <a:t>. The </a:t>
                </a:r>
                <a:r>
                  <a:rPr lang="sv-SE" sz="2000" dirty="0" err="1"/>
                  <a:t>following</a:t>
                </a:r>
                <a:r>
                  <a:rPr lang="sv-SE" sz="2000" dirty="0"/>
                  <a:t> relation </a:t>
                </a:r>
                <a:r>
                  <a:rPr lang="sv-SE" sz="2000" dirty="0" err="1"/>
                  <a:t>between</a:t>
                </a:r>
                <a:r>
                  <a:rPr lang="sv-SE" sz="2000" dirty="0"/>
                  <a:t> </a:t>
                </a:r>
                <a:r>
                  <a:rPr lang="sv-SE" sz="2000" dirty="0" err="1"/>
                  <a:t>vectors</a:t>
                </a:r>
                <a:r>
                  <a:rPr lang="sv-SE" sz="2000" dirty="0"/>
                  <a:t> is valid in </a:t>
                </a:r>
                <a:r>
                  <a:rPr lang="sv-SE" sz="2000" dirty="0" err="1"/>
                  <a:t>any</a:t>
                </a:r>
                <a:r>
                  <a:rPr lang="sv-SE" sz="2000" dirty="0"/>
                  <a:t> basis.</a:t>
                </a:r>
              </a:p>
            </p:txBody>
          </p:sp>
        </mc:Choice>
        <mc:Fallback>
          <p:sp>
            <p:nvSpPr>
              <p:cNvPr id="13" name="TextBox 12">
                <a:extLst>
                  <a:ext uri="{FF2B5EF4-FFF2-40B4-BE49-F238E27FC236}">
                    <a16:creationId xmlns:a16="http://schemas.microsoft.com/office/drawing/2014/main" id="{26F07149-B2C3-41E4-B29E-6FCD1561A705}"/>
                  </a:ext>
                </a:extLst>
              </p:cNvPr>
              <p:cNvSpPr txBox="1">
                <a:spLocks noRot="1" noChangeAspect="1" noMove="1" noResize="1" noEditPoints="1" noAdjustHandles="1" noChangeArrowheads="1" noChangeShapeType="1" noTextEdit="1"/>
              </p:cNvSpPr>
              <p:nvPr/>
            </p:nvSpPr>
            <p:spPr>
              <a:xfrm>
                <a:off x="107764" y="4815001"/>
                <a:ext cx="9865096" cy="1323439"/>
              </a:xfrm>
              <a:prstGeom prst="rect">
                <a:avLst/>
              </a:prstGeom>
              <a:blipFill>
                <a:blip r:embed="rId5"/>
                <a:stretch>
                  <a:fillRect l="-680" t="-2765" b="-7373"/>
                </a:stretch>
              </a:blipFill>
            </p:spPr>
            <p:txBody>
              <a:bodyPr/>
              <a:lstStyle/>
              <a:p>
                <a:r>
                  <a:rPr lang="sv-SE">
                    <a:noFill/>
                  </a:rPr>
                  <a:t> </a:t>
                </a:r>
              </a:p>
            </p:txBody>
          </p:sp>
        </mc:Fallback>
      </mc:AlternateContent>
    </p:spTree>
    <p:extLst>
      <p:ext uri="{BB962C8B-B14F-4D97-AF65-F5344CB8AC3E}">
        <p14:creationId xmlns:p14="http://schemas.microsoft.com/office/powerpoint/2010/main" val="3022674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416372-14E4-E370-3607-71705FCA67E7}"/>
              </a:ext>
            </a:extLst>
          </p:cNvPr>
          <p:cNvPicPr>
            <a:picLocks noChangeAspect="1"/>
          </p:cNvPicPr>
          <p:nvPr/>
        </p:nvPicPr>
        <p:blipFill>
          <a:blip r:embed="rId2"/>
          <a:stretch>
            <a:fillRect/>
          </a:stretch>
        </p:blipFill>
        <p:spPr>
          <a:xfrm>
            <a:off x="3594347" y="2915741"/>
            <a:ext cx="6486525" cy="647700"/>
          </a:xfrm>
          <a:prstGeom prst="rect">
            <a:avLst/>
          </a:prstGeom>
        </p:spPr>
      </p:pic>
      <p:pic>
        <p:nvPicPr>
          <p:cNvPr id="9" name="Picture 8">
            <a:extLst>
              <a:ext uri="{FF2B5EF4-FFF2-40B4-BE49-F238E27FC236}">
                <a16:creationId xmlns:a16="http://schemas.microsoft.com/office/drawing/2014/main" id="{BE35B95B-53C2-4DCB-C20D-E6542FA151BD}"/>
              </a:ext>
            </a:extLst>
          </p:cNvPr>
          <p:cNvPicPr>
            <a:picLocks noChangeAspect="1"/>
          </p:cNvPicPr>
          <p:nvPr/>
        </p:nvPicPr>
        <p:blipFill>
          <a:blip r:embed="rId3"/>
          <a:stretch>
            <a:fillRect/>
          </a:stretch>
        </p:blipFill>
        <p:spPr>
          <a:xfrm>
            <a:off x="56321" y="107429"/>
            <a:ext cx="4335919" cy="2717512"/>
          </a:xfrm>
          <a:prstGeom prst="rect">
            <a:avLst/>
          </a:prstGeom>
        </p:spPr>
      </p:pic>
      <p:pic>
        <p:nvPicPr>
          <p:cNvPr id="11" name="Picture 10">
            <a:extLst>
              <a:ext uri="{FF2B5EF4-FFF2-40B4-BE49-F238E27FC236}">
                <a16:creationId xmlns:a16="http://schemas.microsoft.com/office/drawing/2014/main" id="{B6F14247-F24C-A8FF-9991-235307248122}"/>
              </a:ext>
            </a:extLst>
          </p:cNvPr>
          <p:cNvPicPr>
            <a:picLocks noChangeAspect="1"/>
          </p:cNvPicPr>
          <p:nvPr/>
        </p:nvPicPr>
        <p:blipFill>
          <a:blip r:embed="rId4"/>
          <a:stretch>
            <a:fillRect/>
          </a:stretch>
        </p:blipFill>
        <p:spPr>
          <a:xfrm>
            <a:off x="1756022" y="4643933"/>
            <a:ext cx="8324850" cy="2190750"/>
          </a:xfrm>
          <a:prstGeom prst="rect">
            <a:avLst/>
          </a:prstGeom>
        </p:spPr>
      </p:pic>
      <p:sp>
        <p:nvSpPr>
          <p:cNvPr id="2" name="TextBox 1">
            <a:extLst>
              <a:ext uri="{FF2B5EF4-FFF2-40B4-BE49-F238E27FC236}">
                <a16:creationId xmlns:a16="http://schemas.microsoft.com/office/drawing/2014/main" id="{CB24953A-979C-F298-8A79-989D73681969}"/>
              </a:ext>
            </a:extLst>
          </p:cNvPr>
          <p:cNvSpPr txBox="1"/>
          <p:nvPr/>
        </p:nvSpPr>
        <p:spPr>
          <a:xfrm>
            <a:off x="4551695" y="323453"/>
            <a:ext cx="5399170" cy="1015663"/>
          </a:xfrm>
          <a:prstGeom prst="rect">
            <a:avLst/>
          </a:prstGeom>
          <a:noFill/>
        </p:spPr>
        <p:txBody>
          <a:bodyPr wrap="none" rtlCol="0">
            <a:spAutoFit/>
          </a:bodyPr>
          <a:lstStyle/>
          <a:p>
            <a:r>
              <a:rPr lang="sv-SE" sz="2000" dirty="0" err="1"/>
              <a:t>We</a:t>
            </a:r>
            <a:r>
              <a:rPr lang="sv-SE" sz="2000" dirty="0"/>
              <a:t> </a:t>
            </a:r>
            <a:r>
              <a:rPr lang="sv-SE" sz="2000" dirty="0" err="1"/>
              <a:t>write</a:t>
            </a:r>
            <a:r>
              <a:rPr lang="sv-SE" sz="2000" dirty="0"/>
              <a:t> the </a:t>
            </a:r>
            <a:r>
              <a:rPr lang="sv-SE" sz="2000" dirty="0" err="1"/>
              <a:t>previous</a:t>
            </a:r>
            <a:r>
              <a:rPr lang="sv-SE" sz="2000" dirty="0"/>
              <a:t> </a:t>
            </a:r>
            <a:r>
              <a:rPr lang="sv-SE" sz="2000" dirty="0" err="1"/>
              <a:t>equation</a:t>
            </a:r>
            <a:r>
              <a:rPr lang="sv-SE" sz="2000" dirty="0"/>
              <a:t> in the World</a:t>
            </a:r>
          </a:p>
          <a:p>
            <a:r>
              <a:rPr lang="sv-SE" sz="2000" dirty="0"/>
              <a:t>basis and </a:t>
            </a:r>
            <a:r>
              <a:rPr lang="sv-SE" sz="2000" dirty="0" err="1"/>
              <a:t>modify</a:t>
            </a:r>
            <a:r>
              <a:rPr lang="sv-SE" sz="2000" dirty="0"/>
              <a:t> it by </a:t>
            </a:r>
            <a:r>
              <a:rPr lang="sv-SE" sz="2000" dirty="0" err="1"/>
              <a:t>using</a:t>
            </a:r>
            <a:r>
              <a:rPr lang="sv-SE" sz="2000" dirty="0"/>
              <a:t> the transfer </a:t>
            </a:r>
            <a:r>
              <a:rPr lang="sv-SE" sz="2000" dirty="0" err="1"/>
              <a:t>rule</a:t>
            </a:r>
            <a:r>
              <a:rPr lang="sv-SE" sz="2000" dirty="0"/>
              <a:t> as </a:t>
            </a:r>
          </a:p>
          <a:p>
            <a:r>
              <a:rPr lang="sv-SE" sz="2000" dirty="0" err="1"/>
              <a:t>expressing</a:t>
            </a:r>
            <a:r>
              <a:rPr lang="sv-SE" sz="2000" dirty="0"/>
              <a:t> a </a:t>
            </a:r>
            <a:r>
              <a:rPr lang="sv-SE" sz="2000" dirty="0" err="1"/>
              <a:t>vector</a:t>
            </a:r>
            <a:r>
              <a:rPr lang="sv-SE" sz="2000" dirty="0"/>
              <a:t> in Camera basis is </a:t>
            </a:r>
            <a:r>
              <a:rPr lang="sv-SE" sz="2000" dirty="0" err="1"/>
              <a:t>needed</a:t>
            </a:r>
            <a:r>
              <a:rPr lang="sv-SE" sz="2000" dirty="0"/>
              <a:t>. </a:t>
            </a:r>
          </a:p>
        </p:txBody>
      </p:sp>
      <p:pic>
        <p:nvPicPr>
          <p:cNvPr id="8" name="Picture 7">
            <a:extLst>
              <a:ext uri="{FF2B5EF4-FFF2-40B4-BE49-F238E27FC236}">
                <a16:creationId xmlns:a16="http://schemas.microsoft.com/office/drawing/2014/main" id="{7F5207E5-C79F-D7A1-E1D4-D6C06CDAB818}"/>
              </a:ext>
            </a:extLst>
          </p:cNvPr>
          <p:cNvPicPr>
            <a:picLocks noChangeAspect="1"/>
          </p:cNvPicPr>
          <p:nvPr/>
        </p:nvPicPr>
        <p:blipFill>
          <a:blip r:embed="rId5"/>
          <a:stretch>
            <a:fillRect/>
          </a:stretch>
        </p:blipFill>
        <p:spPr>
          <a:xfrm>
            <a:off x="4129804" y="1549956"/>
            <a:ext cx="5951068" cy="501689"/>
          </a:xfrm>
          <a:prstGeom prst="rect">
            <a:avLst/>
          </a:prstGeom>
        </p:spPr>
      </p:pic>
      <p:sp>
        <p:nvSpPr>
          <p:cNvPr id="3" name="TextBox 2">
            <a:extLst>
              <a:ext uri="{FF2B5EF4-FFF2-40B4-BE49-F238E27FC236}">
                <a16:creationId xmlns:a16="http://schemas.microsoft.com/office/drawing/2014/main" id="{0BA2A5DE-D31C-A756-1A23-112691731681}"/>
              </a:ext>
            </a:extLst>
          </p:cNvPr>
          <p:cNvSpPr txBox="1"/>
          <p:nvPr/>
        </p:nvSpPr>
        <p:spPr>
          <a:xfrm>
            <a:off x="707796" y="3602610"/>
            <a:ext cx="9361089" cy="1015663"/>
          </a:xfrm>
          <a:prstGeom prst="rect">
            <a:avLst/>
          </a:prstGeom>
          <a:noFill/>
        </p:spPr>
        <p:txBody>
          <a:bodyPr wrap="none" rtlCol="0">
            <a:spAutoFit/>
          </a:bodyPr>
          <a:lstStyle/>
          <a:p>
            <a:r>
              <a:rPr lang="sv-SE" sz="2000" dirty="0" err="1"/>
              <a:t>Now</a:t>
            </a:r>
            <a:r>
              <a:rPr lang="sv-SE" sz="2000" dirty="0"/>
              <a:t>, </a:t>
            </a:r>
            <a:r>
              <a:rPr lang="sv-SE" sz="2000" dirty="0" err="1"/>
              <a:t>padding</a:t>
            </a:r>
            <a:r>
              <a:rPr lang="sv-SE" sz="2000" dirty="0"/>
              <a:t> the </a:t>
            </a:r>
            <a:r>
              <a:rPr lang="sv-SE" sz="2000" dirty="0" err="1"/>
              <a:t>world</a:t>
            </a:r>
            <a:r>
              <a:rPr lang="sv-SE" sz="2000" dirty="0"/>
              <a:t> </a:t>
            </a:r>
            <a:r>
              <a:rPr lang="sv-SE" sz="2000" dirty="0" err="1"/>
              <a:t>coordinates</a:t>
            </a:r>
            <a:r>
              <a:rPr lang="sv-SE" sz="2000" dirty="0"/>
              <a:t> </a:t>
            </a:r>
            <a:r>
              <a:rPr lang="sv-SE" sz="2000" dirty="0" err="1"/>
              <a:t>of</a:t>
            </a:r>
            <a:r>
              <a:rPr lang="sv-SE" sz="2000" dirty="0"/>
              <a:t> the </a:t>
            </a:r>
            <a:r>
              <a:rPr lang="sv-SE" sz="2000" dirty="0" err="1"/>
              <a:t>point</a:t>
            </a:r>
            <a:r>
              <a:rPr lang="sv-SE" sz="2000" dirty="0"/>
              <a:t> P  </a:t>
            </a:r>
            <a:r>
              <a:rPr lang="sv-SE" sz="2000" dirty="0" err="1"/>
              <a:t>with</a:t>
            </a:r>
            <a:r>
              <a:rPr lang="sv-SE" sz="2000" dirty="0"/>
              <a:t> 1, and </a:t>
            </a:r>
            <a:r>
              <a:rPr lang="sv-SE" sz="2000" dirty="0" err="1"/>
              <a:t>using</a:t>
            </a:r>
            <a:r>
              <a:rPr lang="sv-SE" sz="2000" dirty="0"/>
              <a:t> </a:t>
            </a:r>
            <a:r>
              <a:rPr lang="sv-SE" sz="2000" dirty="0" err="1"/>
              <a:t>homogeneous</a:t>
            </a:r>
            <a:r>
              <a:rPr lang="sv-SE" sz="2000" dirty="0"/>
              <a:t> </a:t>
            </a:r>
          </a:p>
          <a:p>
            <a:r>
              <a:rPr lang="sv-SE" sz="2000" dirty="0" err="1"/>
              <a:t>coordinates</a:t>
            </a:r>
            <a:r>
              <a:rPr lang="sv-SE" sz="2000" dirty="0"/>
              <a:t>  </a:t>
            </a:r>
            <a:r>
              <a:rPr lang="sv-SE" sz="2000" dirty="0" err="1"/>
              <a:t>we</a:t>
            </a:r>
            <a:r>
              <a:rPr lang="sv-SE" sz="2000" dirty="0"/>
              <a:t> </a:t>
            </a:r>
            <a:r>
              <a:rPr lang="sv-SE" sz="2000" dirty="0" err="1"/>
              <a:t>obtain</a:t>
            </a:r>
            <a:r>
              <a:rPr lang="sv-SE" sz="2000" dirty="0"/>
              <a:t> a pure matrix </a:t>
            </a:r>
            <a:r>
              <a:rPr lang="sv-SE" sz="2000" dirty="0" err="1"/>
              <a:t>multiplicaton</a:t>
            </a:r>
            <a:r>
              <a:rPr lang="sv-SE" sz="2000" dirty="0"/>
              <a:t>  to go from World </a:t>
            </a:r>
            <a:r>
              <a:rPr lang="sv-SE" sz="2000" dirty="0" err="1"/>
              <a:t>Homogeneous</a:t>
            </a:r>
            <a:r>
              <a:rPr lang="sv-SE" sz="2000" dirty="0"/>
              <a:t> </a:t>
            </a:r>
          </a:p>
          <a:p>
            <a:r>
              <a:rPr lang="sv-SE" sz="2000" dirty="0" err="1"/>
              <a:t>Coordinates</a:t>
            </a:r>
            <a:r>
              <a:rPr lang="sv-SE" sz="2000" dirty="0"/>
              <a:t> to Camera </a:t>
            </a:r>
            <a:r>
              <a:rPr lang="sv-SE" sz="2000" dirty="0" err="1"/>
              <a:t>coordinates</a:t>
            </a:r>
            <a:r>
              <a:rPr lang="sv-SE" sz="2000" dirty="0"/>
              <a:t> </a:t>
            </a:r>
            <a:r>
              <a:rPr lang="sv-SE" sz="2000" dirty="0" err="1"/>
              <a:t>of</a:t>
            </a:r>
            <a:r>
              <a:rPr lang="sv-SE" sz="2000" dirty="0"/>
              <a:t> the </a:t>
            </a:r>
            <a:r>
              <a:rPr lang="sv-SE" sz="2000" dirty="0" err="1"/>
              <a:t>point</a:t>
            </a:r>
            <a:r>
              <a:rPr lang="sv-SE" sz="2000" dirty="0"/>
              <a:t> P,  as </a:t>
            </a:r>
            <a:r>
              <a:rPr lang="sv-SE" sz="2000" dirty="0" err="1"/>
              <a:t>follows</a:t>
            </a:r>
            <a:r>
              <a:rPr lang="sv-SE" sz="2000" dirty="0"/>
              <a:t>. </a:t>
            </a:r>
          </a:p>
        </p:txBody>
      </p:sp>
    </p:spTree>
    <p:extLst>
      <p:ext uri="{BB962C8B-B14F-4D97-AF65-F5344CB8AC3E}">
        <p14:creationId xmlns:p14="http://schemas.microsoft.com/office/powerpoint/2010/main" val="2772063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560D88-80FA-CDFC-5D1F-E43A6E46B782}"/>
              </a:ext>
            </a:extLst>
          </p:cNvPr>
          <p:cNvPicPr>
            <a:picLocks noGrp="1" noChangeAspect="1"/>
          </p:cNvPicPr>
          <p:nvPr>
            <p:ph sz="half" idx="2"/>
          </p:nvPr>
        </p:nvPicPr>
        <p:blipFill>
          <a:blip r:embed="rId2"/>
          <a:stretch>
            <a:fillRect/>
          </a:stretch>
        </p:blipFill>
        <p:spPr bwMode="auto">
          <a:xfrm>
            <a:off x="-248" y="1043533"/>
            <a:ext cx="1007373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F1AE657-68F6-04C4-B2AC-AED2046FFFB5}"/>
                  </a:ext>
                </a:extLst>
              </p:cNvPr>
              <p:cNvSpPr txBox="1"/>
              <p:nvPr/>
            </p:nvSpPr>
            <p:spPr>
              <a:xfrm>
                <a:off x="575816" y="179437"/>
                <a:ext cx="9754139" cy="707886"/>
              </a:xfrm>
              <a:prstGeom prst="rect">
                <a:avLst/>
              </a:prstGeom>
              <a:noFill/>
            </p:spPr>
            <p:txBody>
              <a:bodyPr wrap="square" rtlCol="0">
                <a:spAutoFit/>
              </a:bodyPr>
              <a:lstStyle/>
              <a:p>
                <a:r>
                  <a:rPr lang="sv-SE" sz="2000" dirty="0"/>
                  <a:t>However, </a:t>
                </a:r>
                <a:r>
                  <a:rPr lang="sv-SE" sz="2000" dirty="0" err="1"/>
                  <a:t>once</a:t>
                </a:r>
                <a:r>
                  <a:rPr lang="sv-SE" sz="2000" dirty="0"/>
                  <a:t> in Camera basis </a:t>
                </a:r>
                <a:r>
                  <a:rPr lang="sv-SE" sz="2000" dirty="0" err="1"/>
                  <a:t>we</a:t>
                </a:r>
                <a:r>
                  <a:rPr lang="sv-SE" sz="2000" dirty="0"/>
                  <a:t> </a:t>
                </a:r>
                <a:r>
                  <a:rPr lang="sv-SE" sz="2000" dirty="0" err="1"/>
                  <a:t>can</a:t>
                </a:r>
                <a:r>
                  <a:rPr lang="sv-SE" sz="2000" dirty="0"/>
                  <a:t> </a:t>
                </a:r>
                <a:r>
                  <a:rPr lang="sv-SE" sz="2000" dirty="0" err="1"/>
                  <a:t>simply</a:t>
                </a:r>
                <a:r>
                  <a:rPr lang="sv-SE" sz="2000" dirty="0"/>
                  <a:t> </a:t>
                </a:r>
                <a:r>
                  <a:rPr lang="sv-SE" sz="2000" dirty="0" err="1"/>
                  <a:t>multiply</a:t>
                </a:r>
                <a:r>
                  <a:rPr lang="sv-SE" sz="2000" dirty="0"/>
                  <a:t> it  </a:t>
                </a:r>
                <a:r>
                  <a:rPr lang="sv-SE" sz="2000" dirty="0" err="1"/>
                  <a:t>with</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 </m:t>
                        </m:r>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oMath>
                </a14:m>
                <a:r>
                  <a:rPr lang="sv-SE" sz="2000" dirty="0"/>
                  <a:t> to </a:t>
                </a:r>
                <a:r>
                  <a:rPr lang="sv-SE" sz="2000" dirty="0" err="1"/>
                  <a:t>obtain</a:t>
                </a:r>
                <a:r>
                  <a:rPr lang="sv-SE" sz="2000" dirty="0"/>
                  <a:t> Digital Image </a:t>
                </a:r>
                <a:r>
                  <a:rPr lang="sv-SE" sz="2000" dirty="0" err="1"/>
                  <a:t>Homogeneous</a:t>
                </a:r>
                <a:r>
                  <a:rPr lang="sv-SE" sz="2000" dirty="0"/>
                  <a:t> </a:t>
                </a:r>
                <a:r>
                  <a:rPr lang="sv-SE" sz="2000" dirty="0" err="1"/>
                  <a:t>coordinates</a:t>
                </a:r>
                <a:r>
                  <a:rPr lang="sv-SE" sz="2000" dirty="0"/>
                  <a:t> </a:t>
                </a:r>
                <a:r>
                  <a:rPr lang="sv-SE" sz="2000" dirty="0" err="1"/>
                  <a:t>yielding</a:t>
                </a:r>
                <a:r>
                  <a:rPr lang="sv-SE" sz="2000" dirty="0"/>
                  <a:t> the </a:t>
                </a:r>
                <a:r>
                  <a:rPr lang="sv-SE" sz="2000" dirty="0" err="1"/>
                  <a:t>following</a:t>
                </a:r>
                <a:r>
                  <a:rPr lang="sv-SE" sz="2000" dirty="0"/>
                  <a:t> lemma.</a:t>
                </a:r>
              </a:p>
            </p:txBody>
          </p:sp>
        </mc:Choice>
        <mc:Fallback>
          <p:sp>
            <p:nvSpPr>
              <p:cNvPr id="2" name="TextBox 1">
                <a:extLst>
                  <a:ext uri="{FF2B5EF4-FFF2-40B4-BE49-F238E27FC236}">
                    <a16:creationId xmlns:a16="http://schemas.microsoft.com/office/drawing/2014/main" id="{2F1AE657-68F6-04C4-B2AC-AED2046FFFB5}"/>
                  </a:ext>
                </a:extLst>
              </p:cNvPr>
              <p:cNvSpPr txBox="1">
                <a:spLocks noRot="1" noChangeAspect="1" noMove="1" noResize="1" noEditPoints="1" noAdjustHandles="1" noChangeArrowheads="1" noChangeShapeType="1" noTextEdit="1"/>
              </p:cNvSpPr>
              <p:nvPr/>
            </p:nvSpPr>
            <p:spPr>
              <a:xfrm>
                <a:off x="575816" y="179437"/>
                <a:ext cx="9754139" cy="707886"/>
              </a:xfrm>
              <a:prstGeom prst="rect">
                <a:avLst/>
              </a:prstGeom>
              <a:blipFill>
                <a:blip r:embed="rId3"/>
                <a:stretch>
                  <a:fillRect l="-625" t="-4274" b="-13675"/>
                </a:stretch>
              </a:blipFill>
            </p:spPr>
            <p:txBody>
              <a:bodyPr/>
              <a:lstStyle/>
              <a:p>
                <a:r>
                  <a:rPr lang="sv-SE">
                    <a:noFill/>
                  </a:rPr>
                  <a:t> </a:t>
                </a:r>
              </a:p>
            </p:txBody>
          </p:sp>
        </mc:Fallback>
      </mc:AlternateContent>
    </p:spTree>
    <p:extLst>
      <p:ext uri="{BB962C8B-B14F-4D97-AF65-F5344CB8AC3E}">
        <p14:creationId xmlns:p14="http://schemas.microsoft.com/office/powerpoint/2010/main" val="111378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5097DE-F742-3840-846D-D249761DFA7F}"/>
                  </a:ext>
                </a:extLst>
              </p:cNvPr>
              <p:cNvSpPr txBox="1"/>
              <p:nvPr/>
            </p:nvSpPr>
            <p:spPr>
              <a:xfrm>
                <a:off x="7488584" y="899517"/>
                <a:ext cx="1368152" cy="18394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sv-SE" i="1" dirty="0" smtClean="0">
                              <a:latin typeface="Cambria Math" panose="02040503050406030204" pitchFamily="18" charset="0"/>
                            </a:rPr>
                          </m:ctrlPr>
                        </m:dPr>
                        <m:e>
                          <m:m>
                            <m:mPr>
                              <m:plcHide m:val="on"/>
                              <m:mcs>
                                <m:mc>
                                  <m:mcPr>
                                    <m:count m:val="1"/>
                                    <m:mcJc m:val="center"/>
                                  </m:mcPr>
                                </m:mc>
                              </m:mcs>
                              <m:ctrlPr>
                                <a:rPr lang="sv-SE" i="1" dirty="0" smtClean="0">
                                  <a:latin typeface="Cambria Math" panose="02040503050406030204" pitchFamily="18" charset="0"/>
                                </a:rPr>
                              </m:ctrlPr>
                            </m:mPr>
                            <m:mr>
                              <m:e>
                                <m:r>
                                  <a:rPr lang="sv-SE" b="0" i="1" dirty="0" smtClean="0">
                                    <a:latin typeface="Cambria Math" panose="02040503050406030204" pitchFamily="18" charset="0"/>
                                  </a:rPr>
                                  <m:t>𝑋</m:t>
                                </m:r>
                              </m:e>
                            </m:mr>
                            <m:mr>
                              <m:e>
                                <m:r>
                                  <a:rPr lang="sv-SE" b="0" i="1" dirty="0" smtClean="0">
                                    <a:latin typeface="Cambria Math" panose="02040503050406030204" pitchFamily="18" charset="0"/>
                                  </a:rPr>
                                  <m:t>𝑌</m:t>
                                </m:r>
                              </m:e>
                            </m:mr>
                            <m:mr>
                              <m:e>
                                <m:r>
                                  <a:rPr lang="sv-SE" b="0" i="1" dirty="0" smtClean="0">
                                    <a:latin typeface="Cambria Math" panose="02040503050406030204" pitchFamily="18" charset="0"/>
                                  </a:rPr>
                                  <m:t>𝑍</m:t>
                                </m:r>
                              </m:e>
                            </m:mr>
                            <m:mr>
                              <m:e>
                                <m:r>
                                  <a:rPr lang="sv-SE" b="0" i="1" dirty="0" smtClean="0">
                                    <a:latin typeface="Cambria Math" panose="02040503050406030204" pitchFamily="18" charset="0"/>
                                  </a:rPr>
                                  <m:t>1</m:t>
                                </m:r>
                              </m:e>
                            </m:mr>
                          </m:m>
                        </m:e>
                      </m:d>
                      <m:r>
                        <a:rPr lang="sv-SE" i="1">
                          <a:latin typeface="Cambria Math" panose="02040503050406030204" pitchFamily="18" charset="0"/>
                        </a:rPr>
                        <m:t>𝜆</m:t>
                      </m:r>
                    </m:oMath>
                  </m:oMathPara>
                </a14:m>
                <a:endParaRPr/>
              </a:p>
            </p:txBody>
          </p:sp>
        </mc:Choice>
        <mc:Fallback xmlns="">
          <p:sp>
            <p:nvSpPr>
              <p:cNvPr id="13" name="TextBox 12">
                <a:extLst>
                  <a:ext uri="{FF2B5EF4-FFF2-40B4-BE49-F238E27FC236}">
                    <a16:creationId xmlns:a16="http://schemas.microsoft.com/office/drawing/2014/main" id="{9A5097DE-F742-3840-846D-D249761DFA7F}"/>
                  </a:ext>
                </a:extLst>
              </p:cNvPr>
              <p:cNvSpPr txBox="1">
                <a:spLocks noRot="1" noChangeAspect="1" noMove="1" noResize="1" noEditPoints="1" noAdjustHandles="1" noChangeArrowheads="1" noChangeShapeType="1" noTextEdit="1"/>
              </p:cNvSpPr>
              <p:nvPr/>
            </p:nvSpPr>
            <p:spPr>
              <a:xfrm>
                <a:off x="7488584" y="899517"/>
                <a:ext cx="1368152" cy="1839478"/>
              </a:xfrm>
              <a:prstGeom prst="rect">
                <a:avLst/>
              </a:prstGeom>
              <a:blipFill>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2B34DD6-223C-B822-9067-884352C60968}"/>
                  </a:ext>
                </a:extLst>
              </p:cNvPr>
              <p:cNvSpPr txBox="1"/>
              <p:nvPr/>
            </p:nvSpPr>
            <p:spPr>
              <a:xfrm>
                <a:off x="1007864" y="1169288"/>
                <a:ext cx="2262370" cy="12203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i="1" smtClean="0">
                          <a:latin typeface="Cambria Math" panose="02040503050406030204" pitchFamily="18" charset="0"/>
                        </a:rPr>
                        <m:t>𝜆</m:t>
                      </m:r>
                      <m:r>
                        <a:rPr lang="sv-SE" b="0" i="1" smtClean="0">
                          <a:latin typeface="Cambria Math" panose="02040503050406030204" pitchFamily="18" charset="0"/>
                        </a:rPr>
                        <m:t>′</m:t>
                      </m:r>
                      <m:d>
                        <m:dPr>
                          <m:ctrlPr>
                            <a:rPr lang="sv-SE" b="0" i="1" smtClean="0">
                              <a:latin typeface="Cambria Math" panose="02040503050406030204" pitchFamily="18" charset="0"/>
                            </a:rPr>
                          </m:ctrlPr>
                        </m:dPr>
                        <m:e>
                          <m:m>
                            <m:mPr>
                              <m:plcHide m:val="on"/>
                              <m:mcs>
                                <m:mc>
                                  <m:mcPr>
                                    <m:count m:val="1"/>
                                    <m:mcJc m:val="center"/>
                                  </m:mcPr>
                                </m:mc>
                              </m:mcs>
                              <m:ctrlPr>
                                <a:rPr lang="sv-SE" b="0" i="1" smtClean="0">
                                  <a:latin typeface="Cambria Math" panose="02040503050406030204" pitchFamily="18" charset="0"/>
                                </a:rPr>
                              </m:ctrlPr>
                            </m:mPr>
                            <m:mr>
                              <m:e>
                                <m:r>
                                  <a:rPr lang="sv-SE" b="0" i="1" smtClean="0">
                                    <a:latin typeface="Cambria Math" panose="02040503050406030204" pitchFamily="18" charset="0"/>
                                  </a:rPr>
                                  <m:t>𝑐</m:t>
                                </m:r>
                              </m:e>
                            </m:mr>
                            <m:mr>
                              <m:e>
                                <m:r>
                                  <a:rPr lang="sv-SE" b="0" i="1" smtClean="0">
                                    <a:latin typeface="Cambria Math" panose="02040503050406030204" pitchFamily="18" charset="0"/>
                                  </a:rPr>
                                  <m:t>𝑟</m:t>
                                </m:r>
                              </m:e>
                            </m:mr>
                            <m:mr>
                              <m:e>
                                <m:r>
                                  <a:rPr lang="sv-SE" b="0" i="1" smtClean="0">
                                    <a:latin typeface="Cambria Math" panose="02040503050406030204" pitchFamily="18" charset="0"/>
                                  </a:rPr>
                                  <m:t>1</m:t>
                                </m:r>
                              </m:e>
                            </m:mr>
                          </m:m>
                        </m:e>
                      </m:d>
                      <m:r>
                        <a:rPr lang="sv-SE" b="0" i="1" smtClean="0">
                          <a:latin typeface="Cambria Math" panose="02040503050406030204" pitchFamily="18" charset="0"/>
                        </a:rPr>
                        <m:t>=</m:t>
                      </m:r>
                    </m:oMath>
                  </m:oMathPara>
                </a14:m>
                <a:endParaRPr dirty="0"/>
              </a:p>
            </p:txBody>
          </p:sp>
        </mc:Choice>
        <mc:Fallback xmlns="">
          <p:sp>
            <p:nvSpPr>
              <p:cNvPr id="14" name="TextBox 13">
                <a:extLst>
                  <a:ext uri="{FF2B5EF4-FFF2-40B4-BE49-F238E27FC236}">
                    <a16:creationId xmlns:a16="http://schemas.microsoft.com/office/drawing/2014/main" id="{C2B34DD6-223C-B822-9067-884352C60968}"/>
                  </a:ext>
                </a:extLst>
              </p:cNvPr>
              <p:cNvSpPr txBox="1">
                <a:spLocks noRot="1" noChangeAspect="1" noMove="1" noResize="1" noEditPoints="1" noAdjustHandles="1" noChangeArrowheads="1" noChangeShapeType="1" noTextEdit="1"/>
              </p:cNvSpPr>
              <p:nvPr/>
            </p:nvSpPr>
            <p:spPr>
              <a:xfrm>
                <a:off x="1007864" y="1169288"/>
                <a:ext cx="2262370" cy="1220334"/>
              </a:xfrm>
              <a:prstGeom prst="rect">
                <a:avLst/>
              </a:prstGeom>
              <a:blipFill>
                <a:blip r:embed="rId3"/>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4D208A-2ADC-2D82-DFEE-3EC06CE42F6B}"/>
                  </a:ext>
                </a:extLst>
              </p:cNvPr>
              <p:cNvSpPr txBox="1"/>
              <p:nvPr/>
            </p:nvSpPr>
            <p:spPr>
              <a:xfrm>
                <a:off x="2928492" y="1043533"/>
                <a:ext cx="4704108" cy="1401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sv-SE" i="1" dirty="0" smtClean="0">
                              <a:latin typeface="Cambria Math" panose="02040503050406030204" pitchFamily="18" charset="0"/>
                            </a:rPr>
                          </m:ctrlPr>
                        </m:dPr>
                        <m:e>
                          <m:m>
                            <m:mPr>
                              <m:plcHide m:val="on"/>
                              <m:mcs>
                                <m:mc>
                                  <m:mcPr>
                                    <m:count m:val="4"/>
                                    <m:mcJc m:val="center"/>
                                  </m:mcPr>
                                </m:mc>
                              </m:mcs>
                              <m:ctrlPr>
                                <a:rPr lang="sv-SE" i="1">
                                  <a:latin typeface="Cambria Math" panose="02040503050406030204" pitchFamily="18" charset="0"/>
                                </a:rPr>
                              </m:ctrlPr>
                            </m:mP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14</m:t>
                                    </m:r>
                                  </m:sub>
                                </m:sSub>
                              </m:e>
                            </m:m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24</m:t>
                                    </m:r>
                                  </m:sub>
                                </m:sSub>
                              </m:e>
                            </m:m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34</m:t>
                                    </m:r>
                                  </m:sub>
                                </m:sSub>
                              </m:e>
                            </m:mr>
                          </m:m>
                          <m:r>
                            <a:rPr lang="sv-SE" b="0" i="1" smtClean="0">
                              <a:latin typeface="Cambria Math" panose="02040503050406030204" pitchFamily="18" charset="0"/>
                            </a:rPr>
                            <m:t> </m:t>
                          </m:r>
                        </m:e>
                      </m:d>
                    </m:oMath>
                  </m:oMathPara>
                </a14:m>
                <a:endParaRPr/>
              </a:p>
            </p:txBody>
          </p:sp>
        </mc:Choice>
        <mc:Fallback xmlns="">
          <p:sp>
            <p:nvSpPr>
              <p:cNvPr id="16" name="TextBox 15">
                <a:extLst>
                  <a:ext uri="{FF2B5EF4-FFF2-40B4-BE49-F238E27FC236}">
                    <a16:creationId xmlns:a16="http://schemas.microsoft.com/office/drawing/2014/main" id="{D54D208A-2ADC-2D82-DFEE-3EC06CE42F6B}"/>
                  </a:ext>
                </a:extLst>
              </p:cNvPr>
              <p:cNvSpPr txBox="1">
                <a:spLocks noRot="1" noChangeAspect="1" noMove="1" noResize="1" noEditPoints="1" noAdjustHandles="1" noChangeArrowheads="1" noChangeShapeType="1" noTextEdit="1"/>
              </p:cNvSpPr>
              <p:nvPr/>
            </p:nvSpPr>
            <p:spPr>
              <a:xfrm>
                <a:off x="2928492" y="1043533"/>
                <a:ext cx="4704108" cy="1401217"/>
              </a:xfrm>
              <a:prstGeom prst="rect">
                <a:avLst/>
              </a:prstGeom>
              <a:blipFill>
                <a:blip r:embed="rId4"/>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988EB5C-2BD8-874F-6208-41921F4C1420}"/>
                  </a:ext>
                </a:extLst>
              </p:cNvPr>
              <p:cNvSpPr txBox="1"/>
              <p:nvPr/>
            </p:nvSpPr>
            <p:spPr>
              <a:xfrm>
                <a:off x="595221" y="3066206"/>
                <a:ext cx="6882525" cy="400110"/>
              </a:xfrm>
              <a:prstGeom prst="rect">
                <a:avLst/>
              </a:prstGeom>
              <a:noFill/>
            </p:spPr>
            <p:txBody>
              <a:bodyPr wrap="none" rtlCol="0">
                <a:spAutoFit/>
              </a:bodyPr>
              <a:lstStyle/>
              <a:p>
                <a:r>
                  <a:rPr lang="sv-SE" sz="2000" dirty="0"/>
                  <a:t>We </a:t>
                </a:r>
                <a:r>
                  <a:rPr lang="sv-SE" sz="2000" dirty="0" err="1"/>
                  <a:t>can</a:t>
                </a:r>
                <a:r>
                  <a:rPr lang="sv-SE" sz="2000" dirty="0"/>
                  <a:t> </a:t>
                </a:r>
                <a:r>
                  <a:rPr lang="sv-SE" sz="2000" dirty="0" err="1"/>
                  <a:t>merge</a:t>
                </a:r>
                <a:r>
                  <a:rPr lang="sv-SE" sz="2000" dirty="0"/>
                  <a:t> </a:t>
                </a:r>
                <a14:m>
                  <m:oMath xmlns:m="http://schemas.openxmlformats.org/officeDocument/2006/math">
                    <m:sSup>
                      <m:sSupPr>
                        <m:ctrlPr>
                          <a:rPr lang="sv-SE" sz="2000" i="1">
                            <a:latin typeface="Cambria Math" panose="02040503050406030204" pitchFamily="18" charset="0"/>
                          </a:rPr>
                        </m:ctrlPr>
                      </m:sSupPr>
                      <m:e>
                        <m:r>
                          <a:rPr lang="sv-SE" sz="2000" i="1">
                            <a:latin typeface="Cambria Math" panose="02040503050406030204" pitchFamily="18" charset="0"/>
                          </a:rPr>
                          <m:t>𝜆</m:t>
                        </m:r>
                      </m:e>
                      <m:sup>
                        <m:r>
                          <a:rPr lang="sv-SE" sz="2000" i="1">
                            <a:latin typeface="Cambria Math" panose="02040503050406030204" pitchFamily="18" charset="0"/>
                          </a:rPr>
                          <m:t>′</m:t>
                        </m:r>
                      </m:sup>
                    </m:sSup>
                    <m:r>
                      <a:rPr lang="sv-SE" sz="2000" b="0" i="1" smtClean="0">
                        <a:latin typeface="Cambria Math" panose="02040503050406030204" pitchFamily="18" charset="0"/>
                      </a:rPr>
                      <m:t>𝑎𝑛𝑑</m:t>
                    </m:r>
                    <m:r>
                      <a:rPr lang="sv-SE" sz="2000" b="0" i="1" smtClean="0">
                        <a:latin typeface="Cambria Math" panose="02040503050406030204" pitchFamily="18" charset="0"/>
                      </a:rPr>
                      <m:t> </m:t>
                    </m:r>
                    <m:r>
                      <a:rPr lang="sv-SE" sz="2000" i="1">
                        <a:latin typeface="Cambria Math" panose="02040503050406030204" pitchFamily="18" charset="0"/>
                      </a:rPr>
                      <m:t>𝜆</m:t>
                    </m:r>
                  </m:oMath>
                </a14:m>
                <a:r>
                  <a:rPr lang="sv-SE" sz="2000" dirty="0"/>
                  <a:t> to a single </a:t>
                </a:r>
                <a14:m>
                  <m:oMath xmlns:m="http://schemas.openxmlformats.org/officeDocument/2006/math">
                    <m:r>
                      <a:rPr lang="sv-SE" sz="2000" i="1">
                        <a:latin typeface="Cambria Math" panose="02040503050406030204" pitchFamily="18" charset="0"/>
                      </a:rPr>
                      <m:t>𝜆</m:t>
                    </m:r>
                  </m:oMath>
                </a14:m>
                <a:r>
                  <a:rPr lang="sv-SE" sz="2000" dirty="0"/>
                  <a:t> on the </a:t>
                </a:r>
                <a:r>
                  <a:rPr lang="sv-SE" sz="2000" dirty="0" err="1"/>
                  <a:t>left</a:t>
                </a:r>
                <a:r>
                  <a:rPr lang="sv-SE" sz="2000" dirty="0"/>
                  <a:t> </a:t>
                </a:r>
                <a:r>
                  <a:rPr lang="sv-SE" sz="2000" dirty="0" err="1"/>
                  <a:t>side</a:t>
                </a:r>
                <a:r>
                  <a:rPr lang="sv-SE" sz="2000" dirty="0"/>
                  <a:t> by division</a:t>
                </a:r>
              </a:p>
            </p:txBody>
          </p:sp>
        </mc:Choice>
        <mc:Fallback xmlns="">
          <p:sp>
            <p:nvSpPr>
              <p:cNvPr id="17" name="TextBox 16">
                <a:extLst>
                  <a:ext uri="{FF2B5EF4-FFF2-40B4-BE49-F238E27FC236}">
                    <a16:creationId xmlns:a16="http://schemas.microsoft.com/office/drawing/2014/main" id="{A988EB5C-2BD8-874F-6208-41921F4C1420}"/>
                  </a:ext>
                </a:extLst>
              </p:cNvPr>
              <p:cNvSpPr txBox="1">
                <a:spLocks noRot="1" noChangeAspect="1" noMove="1" noResize="1" noEditPoints="1" noAdjustHandles="1" noChangeArrowheads="1" noChangeShapeType="1" noTextEdit="1"/>
              </p:cNvSpPr>
              <p:nvPr/>
            </p:nvSpPr>
            <p:spPr>
              <a:xfrm>
                <a:off x="595221" y="3066206"/>
                <a:ext cx="6882525" cy="400110"/>
              </a:xfrm>
              <a:prstGeom prst="rect">
                <a:avLst/>
              </a:prstGeom>
              <a:blipFill>
                <a:blip r:embed="rId5"/>
                <a:stretch>
                  <a:fillRect l="-974" t="-9091" b="-25758"/>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C90C3D-C38D-0B47-410E-597B46FFC0B9}"/>
                  </a:ext>
                </a:extLst>
              </p:cNvPr>
              <p:cNvSpPr txBox="1"/>
              <p:nvPr/>
            </p:nvSpPr>
            <p:spPr>
              <a:xfrm>
                <a:off x="7632600" y="3901940"/>
                <a:ext cx="1368152" cy="18394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sv-SE" i="1" dirty="0" smtClean="0">
                              <a:latin typeface="Cambria Math" panose="02040503050406030204" pitchFamily="18" charset="0"/>
                            </a:rPr>
                          </m:ctrlPr>
                        </m:dPr>
                        <m:e>
                          <m:m>
                            <m:mPr>
                              <m:plcHide m:val="on"/>
                              <m:mcs>
                                <m:mc>
                                  <m:mcPr>
                                    <m:count m:val="1"/>
                                    <m:mcJc m:val="center"/>
                                  </m:mcPr>
                                </m:mc>
                              </m:mcs>
                              <m:ctrlPr>
                                <a:rPr lang="sv-SE" i="1" dirty="0" smtClean="0">
                                  <a:latin typeface="Cambria Math" panose="02040503050406030204" pitchFamily="18" charset="0"/>
                                </a:rPr>
                              </m:ctrlPr>
                            </m:mPr>
                            <m:mr>
                              <m:e>
                                <m:r>
                                  <a:rPr lang="sv-SE" b="0" i="1" dirty="0" smtClean="0">
                                    <a:latin typeface="Cambria Math" panose="02040503050406030204" pitchFamily="18" charset="0"/>
                                  </a:rPr>
                                  <m:t>𝑋</m:t>
                                </m:r>
                              </m:e>
                            </m:mr>
                            <m:mr>
                              <m:e>
                                <m:r>
                                  <a:rPr lang="sv-SE" b="0" i="1" dirty="0" smtClean="0">
                                    <a:latin typeface="Cambria Math" panose="02040503050406030204" pitchFamily="18" charset="0"/>
                                  </a:rPr>
                                  <m:t>𝑌</m:t>
                                </m:r>
                              </m:e>
                            </m:mr>
                            <m:mr>
                              <m:e>
                                <m:r>
                                  <a:rPr lang="sv-SE" b="0" i="1" dirty="0" smtClean="0">
                                    <a:latin typeface="Cambria Math" panose="02040503050406030204" pitchFamily="18" charset="0"/>
                                  </a:rPr>
                                  <m:t>𝑍</m:t>
                                </m:r>
                              </m:e>
                            </m:mr>
                            <m:mr>
                              <m:e>
                                <m:r>
                                  <a:rPr lang="sv-SE" b="0" i="1" dirty="0" smtClean="0">
                                    <a:latin typeface="Cambria Math" panose="02040503050406030204" pitchFamily="18" charset="0"/>
                                  </a:rPr>
                                  <m:t>1</m:t>
                                </m:r>
                              </m:e>
                            </m:mr>
                          </m:m>
                        </m:e>
                      </m:d>
                    </m:oMath>
                  </m:oMathPara>
                </a14:m>
                <a:endParaRPr/>
              </a:p>
            </p:txBody>
          </p:sp>
        </mc:Choice>
        <mc:Fallback xmlns="">
          <p:sp>
            <p:nvSpPr>
              <p:cNvPr id="18" name="TextBox 17">
                <a:extLst>
                  <a:ext uri="{FF2B5EF4-FFF2-40B4-BE49-F238E27FC236}">
                    <a16:creationId xmlns:a16="http://schemas.microsoft.com/office/drawing/2014/main" id="{E1C90C3D-C38D-0B47-410E-597B46FFC0B9}"/>
                  </a:ext>
                </a:extLst>
              </p:cNvPr>
              <p:cNvSpPr txBox="1">
                <a:spLocks noRot="1" noChangeAspect="1" noMove="1" noResize="1" noEditPoints="1" noAdjustHandles="1" noChangeArrowheads="1" noChangeShapeType="1" noTextEdit="1"/>
              </p:cNvSpPr>
              <p:nvPr/>
            </p:nvSpPr>
            <p:spPr>
              <a:xfrm>
                <a:off x="7632600" y="3901940"/>
                <a:ext cx="1368152" cy="1839478"/>
              </a:xfrm>
              <a:prstGeom prst="rect">
                <a:avLst/>
              </a:prstGeom>
              <a:blipFill>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65C698-55E2-D9B3-C122-4B4F9B83E539}"/>
                  </a:ext>
                </a:extLst>
              </p:cNvPr>
              <p:cNvSpPr txBox="1"/>
              <p:nvPr/>
            </p:nvSpPr>
            <p:spPr>
              <a:xfrm>
                <a:off x="1151880" y="4202667"/>
                <a:ext cx="2262370" cy="12171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i="1" smtClean="0">
                          <a:latin typeface="Cambria Math" panose="02040503050406030204" pitchFamily="18" charset="0"/>
                        </a:rPr>
                        <m:t>𝜆</m:t>
                      </m:r>
                      <m:d>
                        <m:dPr>
                          <m:ctrlPr>
                            <a:rPr lang="sv-SE" b="0" i="1" smtClean="0">
                              <a:latin typeface="Cambria Math" panose="02040503050406030204" pitchFamily="18" charset="0"/>
                            </a:rPr>
                          </m:ctrlPr>
                        </m:dPr>
                        <m:e>
                          <m:m>
                            <m:mPr>
                              <m:plcHide m:val="on"/>
                              <m:mcs>
                                <m:mc>
                                  <m:mcPr>
                                    <m:count m:val="1"/>
                                    <m:mcJc m:val="center"/>
                                  </m:mcPr>
                                </m:mc>
                              </m:mcs>
                              <m:ctrlPr>
                                <a:rPr lang="sv-SE" b="0" i="1" smtClean="0">
                                  <a:latin typeface="Cambria Math" panose="02040503050406030204" pitchFamily="18" charset="0"/>
                                </a:rPr>
                              </m:ctrlPr>
                            </m:mPr>
                            <m:mr>
                              <m:e>
                                <m:r>
                                  <a:rPr lang="sv-SE" b="0" i="1" smtClean="0">
                                    <a:latin typeface="Cambria Math" panose="02040503050406030204" pitchFamily="18" charset="0"/>
                                  </a:rPr>
                                  <m:t>𝑐</m:t>
                                </m:r>
                              </m:e>
                            </m:mr>
                            <m:mr>
                              <m:e>
                                <m:r>
                                  <a:rPr lang="sv-SE" b="0" i="1" smtClean="0">
                                    <a:latin typeface="Cambria Math" panose="02040503050406030204" pitchFamily="18" charset="0"/>
                                  </a:rPr>
                                  <m:t>𝑟</m:t>
                                </m:r>
                              </m:e>
                            </m:mr>
                            <m:mr>
                              <m:e>
                                <m:r>
                                  <a:rPr lang="sv-SE" b="0" i="1" smtClean="0">
                                    <a:latin typeface="Cambria Math" panose="02040503050406030204" pitchFamily="18" charset="0"/>
                                  </a:rPr>
                                  <m:t>1</m:t>
                                </m:r>
                              </m:e>
                            </m:mr>
                          </m:m>
                        </m:e>
                      </m:d>
                      <m:r>
                        <a:rPr lang="sv-SE" b="0" i="1" smtClean="0">
                          <a:latin typeface="Cambria Math" panose="02040503050406030204" pitchFamily="18" charset="0"/>
                        </a:rPr>
                        <m:t>=</m:t>
                      </m:r>
                    </m:oMath>
                  </m:oMathPara>
                </a14:m>
                <a:endParaRPr dirty="0"/>
              </a:p>
            </p:txBody>
          </p:sp>
        </mc:Choice>
        <mc:Fallback xmlns="">
          <p:sp>
            <p:nvSpPr>
              <p:cNvPr id="19" name="TextBox 18">
                <a:extLst>
                  <a:ext uri="{FF2B5EF4-FFF2-40B4-BE49-F238E27FC236}">
                    <a16:creationId xmlns:a16="http://schemas.microsoft.com/office/drawing/2014/main" id="{4065C698-55E2-D9B3-C122-4B4F9B83E539}"/>
                  </a:ext>
                </a:extLst>
              </p:cNvPr>
              <p:cNvSpPr txBox="1">
                <a:spLocks noRot="1" noChangeAspect="1" noMove="1" noResize="1" noEditPoints="1" noAdjustHandles="1" noChangeArrowheads="1" noChangeShapeType="1" noTextEdit="1"/>
              </p:cNvSpPr>
              <p:nvPr/>
            </p:nvSpPr>
            <p:spPr>
              <a:xfrm>
                <a:off x="1151880" y="4202667"/>
                <a:ext cx="2262370" cy="1217128"/>
              </a:xfrm>
              <a:prstGeom prst="rect">
                <a:avLst/>
              </a:prstGeom>
              <a:blipFill>
                <a:blip r:embed="rId7"/>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6A74782-6579-B358-2201-1DBFBE89250D}"/>
                  </a:ext>
                </a:extLst>
              </p:cNvPr>
              <p:cNvSpPr txBox="1"/>
              <p:nvPr/>
            </p:nvSpPr>
            <p:spPr>
              <a:xfrm>
                <a:off x="3024088" y="4067869"/>
                <a:ext cx="4704108" cy="1541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sv-SE" i="1" dirty="0" smtClean="0">
                              <a:latin typeface="Cambria Math" panose="02040503050406030204" pitchFamily="18" charset="0"/>
                            </a:rPr>
                          </m:ctrlPr>
                        </m:dPr>
                        <m:e>
                          <m:m>
                            <m:mPr>
                              <m:plcHide m:val="on"/>
                              <m:mcs>
                                <m:mc>
                                  <m:mcPr>
                                    <m:count m:val="4"/>
                                    <m:mcJc m:val="center"/>
                                  </m:mcPr>
                                </m:mc>
                              </m:mcs>
                              <m:ctrlPr>
                                <a:rPr lang="sv-SE" i="1">
                                  <a:latin typeface="Cambria Math" panose="02040503050406030204" pitchFamily="18" charset="0"/>
                                </a:rPr>
                              </m:ctrlPr>
                            </m:mP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14</m:t>
                                    </m:r>
                                  </m:sub>
                                </m:sSub>
                              </m:e>
                            </m:m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24</m:t>
                                    </m:r>
                                  </m:sub>
                                </m:sSub>
                              </m:e>
                            </m:mr>
                            <m:mr>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31</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32</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33</m:t>
                                    </m:r>
                                  </m:sub>
                                </m:sSub>
                              </m:e>
                              <m:e>
                                <m:sSub>
                                  <m:sSubPr>
                                    <m:ctrlPr>
                                      <a:rPr lang="sv-SE" i="1">
                                        <a:latin typeface="Cambria Math" panose="02040503050406030204" pitchFamily="18" charset="0"/>
                                      </a:rPr>
                                    </m:ctrlPr>
                                  </m:sSubPr>
                                  <m:e>
                                    <m:r>
                                      <a:rPr lang="sv-SE" i="1">
                                        <a:latin typeface="Cambria Math" panose="02040503050406030204" pitchFamily="18" charset="0"/>
                                      </a:rPr>
                                      <m:t>𝑀</m:t>
                                    </m:r>
                                  </m:e>
                                  <m:sub>
                                    <m:r>
                                      <a:rPr lang="sv-SE" i="1">
                                        <a:latin typeface="Cambria Math" panose="02040503050406030204" pitchFamily="18" charset="0"/>
                                      </a:rPr>
                                      <m:t>34</m:t>
                                    </m:r>
                                  </m:sub>
                                </m:sSub>
                              </m:e>
                            </m:mr>
                          </m:m>
                          <m:r>
                            <a:rPr lang="sv-SE" b="0" i="1" smtClean="0">
                              <a:latin typeface="Cambria Math" panose="02040503050406030204" pitchFamily="18" charset="0"/>
                            </a:rPr>
                            <m:t> </m:t>
                          </m:r>
                        </m:e>
                      </m:d>
                    </m:oMath>
                  </m:oMathPara>
                </a14:m>
                <a:endParaRPr dirty="0"/>
              </a:p>
            </p:txBody>
          </p:sp>
        </mc:Choice>
        <mc:Fallback xmlns="">
          <p:sp>
            <p:nvSpPr>
              <p:cNvPr id="20" name="TextBox 19">
                <a:extLst>
                  <a:ext uri="{FF2B5EF4-FFF2-40B4-BE49-F238E27FC236}">
                    <a16:creationId xmlns:a16="http://schemas.microsoft.com/office/drawing/2014/main" id="{36A74782-6579-B358-2201-1DBFBE89250D}"/>
                  </a:ext>
                </a:extLst>
              </p:cNvPr>
              <p:cNvSpPr txBox="1">
                <a:spLocks noRot="1" noChangeAspect="1" noMove="1" noResize="1" noEditPoints="1" noAdjustHandles="1" noChangeArrowheads="1" noChangeShapeType="1" noTextEdit="1"/>
              </p:cNvSpPr>
              <p:nvPr/>
            </p:nvSpPr>
            <p:spPr>
              <a:xfrm>
                <a:off x="3024088" y="4067869"/>
                <a:ext cx="4704108" cy="1541339"/>
              </a:xfrm>
              <a:prstGeom prst="rect">
                <a:avLst/>
              </a:prstGeom>
              <a:blipFill>
                <a:blip r:embed="rId8"/>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B21223F-11BC-C4BB-6657-112E26820BC0}"/>
                  </a:ext>
                </a:extLst>
              </p:cNvPr>
              <p:cNvSpPr txBox="1"/>
              <p:nvPr/>
            </p:nvSpPr>
            <p:spPr>
              <a:xfrm>
                <a:off x="8136656" y="6084093"/>
                <a:ext cx="34464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b="1" i="0" smtClean="0">
                          <a:solidFill>
                            <a:schemeClr val="accent1"/>
                          </a:solidFill>
                          <a:latin typeface="Cambria Math" panose="02040503050406030204" pitchFamily="18" charset="0"/>
                        </a:rPr>
                        <m:t>𝐩</m:t>
                      </m:r>
                    </m:oMath>
                  </m:oMathPara>
                </a14:m>
                <a:endParaRPr lang="sv-SE" b="1" dirty="0">
                  <a:solidFill>
                    <a:schemeClr val="accent1"/>
                  </a:solidFill>
                </a:endParaRPr>
              </a:p>
            </p:txBody>
          </p:sp>
        </mc:Choice>
        <mc:Fallback>
          <p:sp>
            <p:nvSpPr>
              <p:cNvPr id="2" name="TextBox 1">
                <a:extLst>
                  <a:ext uri="{FF2B5EF4-FFF2-40B4-BE49-F238E27FC236}">
                    <a16:creationId xmlns:a16="http://schemas.microsoft.com/office/drawing/2014/main" id="{CB21223F-11BC-C4BB-6657-112E26820BC0}"/>
                  </a:ext>
                </a:extLst>
              </p:cNvPr>
              <p:cNvSpPr txBox="1">
                <a:spLocks noRot="1" noChangeAspect="1" noMove="1" noResize="1" noEditPoints="1" noAdjustHandles="1" noChangeArrowheads="1" noChangeShapeType="1" noTextEdit="1"/>
              </p:cNvSpPr>
              <p:nvPr/>
            </p:nvSpPr>
            <p:spPr>
              <a:xfrm>
                <a:off x="8136656" y="6084093"/>
                <a:ext cx="344646" cy="492443"/>
              </a:xfrm>
              <a:prstGeom prst="rect">
                <a:avLst/>
              </a:prstGeom>
              <a:blipFill>
                <a:blip r:embed="rId9"/>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6FD2E292-C3C1-2FC5-D3FA-EA2C38EDAF7E}"/>
                  </a:ext>
                </a:extLst>
              </p:cNvPr>
              <p:cNvSpPr txBox="1"/>
              <p:nvPr/>
            </p:nvSpPr>
            <p:spPr>
              <a:xfrm>
                <a:off x="1727944" y="6084093"/>
                <a:ext cx="76040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i="1" smtClean="0">
                          <a:solidFill>
                            <a:schemeClr val="accent1"/>
                          </a:solidFill>
                          <a:latin typeface="Cambria Math" panose="02040503050406030204" pitchFamily="18" charset="0"/>
                        </a:rPr>
                        <m:t>𝜆</m:t>
                      </m:r>
                      <m:r>
                        <a:rPr lang="sv-SE" i="1" smtClean="0">
                          <a:solidFill>
                            <a:schemeClr val="accent1"/>
                          </a:solidFill>
                          <a:latin typeface="Cambria Math" panose="02040503050406030204" pitchFamily="18" charset="0"/>
                        </a:rPr>
                        <m:t> </m:t>
                      </m:r>
                      <m:r>
                        <a:rPr lang="sv-SE" b="1" i="0" smtClean="0">
                          <a:solidFill>
                            <a:schemeClr val="accent1"/>
                          </a:solidFill>
                          <a:latin typeface="Cambria Math" panose="02040503050406030204" pitchFamily="18" charset="0"/>
                        </a:rPr>
                        <m:t>𝐩</m:t>
                      </m:r>
                      <m:r>
                        <a:rPr lang="sv-SE" b="1" i="0" smtClean="0">
                          <a:solidFill>
                            <a:schemeClr val="accent1"/>
                          </a:solidFill>
                          <a:latin typeface="Cambria Math" panose="02040503050406030204" pitchFamily="18" charset="0"/>
                        </a:rPr>
                        <m:t>′</m:t>
                      </m:r>
                    </m:oMath>
                  </m:oMathPara>
                </a14:m>
                <a:endParaRPr lang="sv-SE" b="1" dirty="0">
                  <a:solidFill>
                    <a:schemeClr val="accent1"/>
                  </a:solidFill>
                </a:endParaRPr>
              </a:p>
            </p:txBody>
          </p:sp>
        </mc:Choice>
        <mc:Fallback>
          <p:sp>
            <p:nvSpPr>
              <p:cNvPr id="3" name="TextBox 2">
                <a:extLst>
                  <a:ext uri="{FF2B5EF4-FFF2-40B4-BE49-F238E27FC236}">
                    <a16:creationId xmlns:a16="http://schemas.microsoft.com/office/drawing/2014/main" id="{6FD2E292-C3C1-2FC5-D3FA-EA2C38EDAF7E}"/>
                  </a:ext>
                </a:extLst>
              </p:cNvPr>
              <p:cNvSpPr txBox="1">
                <a:spLocks noRot="1" noChangeAspect="1" noMove="1" noResize="1" noEditPoints="1" noAdjustHandles="1" noChangeArrowheads="1" noChangeShapeType="1" noTextEdit="1"/>
              </p:cNvSpPr>
              <p:nvPr/>
            </p:nvSpPr>
            <p:spPr>
              <a:xfrm>
                <a:off x="1727944" y="6084093"/>
                <a:ext cx="760401" cy="492443"/>
              </a:xfrm>
              <a:prstGeom prst="rect">
                <a:avLst/>
              </a:prstGeom>
              <a:blipFill>
                <a:blip r:embed="rId10"/>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820DF76-2495-3967-8EA1-BA83C2444637}"/>
                  </a:ext>
                </a:extLst>
              </p:cNvPr>
              <p:cNvSpPr txBox="1"/>
              <p:nvPr/>
            </p:nvSpPr>
            <p:spPr>
              <a:xfrm>
                <a:off x="359792" y="59903"/>
                <a:ext cx="9145016" cy="1015663"/>
              </a:xfrm>
              <a:prstGeom prst="rect">
                <a:avLst/>
              </a:prstGeom>
              <a:noFill/>
            </p:spPr>
            <p:txBody>
              <a:bodyPr wrap="square" rtlCol="0">
                <a:spAutoFit/>
              </a:bodyPr>
              <a:lstStyle/>
              <a:p>
                <a:r>
                  <a:rPr lang="sv-SE" sz="2000" dirty="0"/>
                  <a:t>Thus </a:t>
                </a:r>
                <a:r>
                  <a:rPr lang="sv-SE" sz="2000" dirty="0" err="1"/>
                  <a:t>we</a:t>
                </a:r>
                <a:r>
                  <a:rPr lang="sv-SE" sz="2000" dirty="0"/>
                  <a:t> </a:t>
                </a:r>
                <a:r>
                  <a:rPr lang="sv-SE" sz="2000" dirty="0" err="1"/>
                  <a:t>can</a:t>
                </a:r>
                <a:r>
                  <a:rPr lang="sv-SE" sz="2000" dirty="0"/>
                  <a:t> pass from </a:t>
                </a:r>
                <a:r>
                  <a:rPr lang="sv-SE" sz="2000" dirty="0" err="1"/>
                  <a:t>Worl</a:t>
                </a:r>
                <a:r>
                  <a:rPr lang="sv-SE" sz="2000" dirty="0"/>
                  <a:t> </a:t>
                </a:r>
                <a:r>
                  <a:rPr lang="sv-SE" sz="2000" dirty="0" err="1"/>
                  <a:t>Homogeneous</a:t>
                </a:r>
                <a:r>
                  <a:rPr lang="sv-SE" sz="2000" dirty="0"/>
                  <a:t> to Digital Image </a:t>
                </a:r>
                <a:r>
                  <a:rPr lang="sv-SE" sz="2000" dirty="0" err="1"/>
                  <a:t>Homogeneous</a:t>
                </a:r>
                <a:r>
                  <a:rPr lang="sv-SE" sz="2000" dirty="0"/>
                  <a:t>  </a:t>
                </a:r>
                <a:r>
                  <a:rPr lang="sv-SE" sz="2000" dirty="0" err="1"/>
                  <a:t>coordinates</a:t>
                </a:r>
                <a:r>
                  <a:rPr lang="sv-SE" sz="2000" dirty="0"/>
                  <a:t> by a </a:t>
                </a:r>
                <a:r>
                  <a:rPr lang="sv-SE" sz="2000" dirty="0" err="1"/>
                  <a:t>single</a:t>
                </a:r>
                <a:r>
                  <a:rPr lang="sv-SE" sz="2000" dirty="0"/>
                  <a:t> matrix </a:t>
                </a:r>
                <a:r>
                  <a:rPr lang="sv-SE" sz="2000" dirty="0" err="1"/>
                  <a:t>multiplication</a:t>
                </a:r>
                <a:r>
                  <a:rPr lang="sv-SE" sz="2000" dirty="0"/>
                  <a:t> </a:t>
                </a:r>
                <a14:m>
                  <m:oMath xmlns:m="http://schemas.openxmlformats.org/officeDocument/2006/math">
                    <m:r>
                      <a:rPr lang="sv-SE" sz="2000" b="0" i="1" smtClean="0">
                        <a:latin typeface="Cambria Math" panose="02040503050406030204" pitchFamily="18" charset="0"/>
                      </a:rPr>
                      <m:t>𝑀</m:t>
                    </m:r>
                  </m:oMath>
                </a14:m>
                <a:r>
                  <a:rPr lang="sv-SE" sz="2000" dirty="0"/>
                  <a:t> (where </a:t>
                </a:r>
                <a14:m>
                  <m:oMath xmlns:m="http://schemas.openxmlformats.org/officeDocument/2006/math">
                    <m:r>
                      <a:rPr lang="sv-SE" sz="2000" b="0" i="1" smtClean="0">
                        <a:latin typeface="Cambria Math" panose="02040503050406030204" pitchFamily="18" charset="0"/>
                      </a:rPr>
                      <m:t>𝑀</m:t>
                    </m:r>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𝐸</m:t>
                        </m:r>
                      </m:sub>
                    </m:sSub>
                  </m:oMath>
                </a14:m>
                <a:r>
                  <a:rPr lang="sv-SE" sz="2000" dirty="0"/>
                  <a:t>)</a:t>
                </a:r>
                <a14:m>
                  <m:oMath xmlns:m="http://schemas.openxmlformats.org/officeDocument/2006/math">
                    <a:fld id="{825F15A7-03F4-43D7-82C5-3E23DA2F108C}" type="mathplaceholder">
                      <a:rPr lang="sv-SE" sz="2000" i="1" dirty="0" smtClean="0">
                        <a:latin typeface="Cambria Math" panose="02040503050406030204" pitchFamily="18" charset="0"/>
                      </a:rPr>
                      <a:t>Type equation here.</a:t>
                    </a:fld>
                  </m:oMath>
                </a14:m>
                <a:endParaRPr lang="sv-SE" sz="2000" dirty="0"/>
              </a:p>
            </p:txBody>
          </p:sp>
        </mc:Choice>
        <mc:Fallback>
          <p:sp>
            <p:nvSpPr>
              <p:cNvPr id="4" name="TextBox 3">
                <a:extLst>
                  <a:ext uri="{FF2B5EF4-FFF2-40B4-BE49-F238E27FC236}">
                    <a16:creationId xmlns:a16="http://schemas.microsoft.com/office/drawing/2014/main" id="{B820DF76-2495-3967-8EA1-BA83C2444637}"/>
                  </a:ext>
                </a:extLst>
              </p:cNvPr>
              <p:cNvSpPr txBox="1">
                <a:spLocks noRot="1" noChangeAspect="1" noMove="1" noResize="1" noEditPoints="1" noAdjustHandles="1" noChangeArrowheads="1" noChangeShapeType="1" noTextEdit="1"/>
              </p:cNvSpPr>
              <p:nvPr/>
            </p:nvSpPr>
            <p:spPr>
              <a:xfrm>
                <a:off x="359792" y="59903"/>
                <a:ext cx="9145016" cy="1015663"/>
              </a:xfrm>
              <a:prstGeom prst="rect">
                <a:avLst/>
              </a:prstGeom>
              <a:blipFill>
                <a:blip r:embed="rId11"/>
                <a:stretch>
                  <a:fillRect l="-667" t="-3614"/>
                </a:stretch>
              </a:blipFill>
            </p:spPr>
            <p:txBody>
              <a:bodyPr/>
              <a:lstStyle/>
              <a:p>
                <a:r>
                  <a:rPr lang="sv-SE">
                    <a:noFill/>
                  </a:rPr>
                  <a:t> </a:t>
                </a:r>
              </a:p>
            </p:txBody>
          </p:sp>
        </mc:Fallback>
      </mc:AlternateContent>
      <p:sp>
        <p:nvSpPr>
          <p:cNvPr id="5" name="Left Brace 4">
            <a:extLst>
              <a:ext uri="{FF2B5EF4-FFF2-40B4-BE49-F238E27FC236}">
                <a16:creationId xmlns:a16="http://schemas.microsoft.com/office/drawing/2014/main" id="{A1842F91-66E2-ACE2-5EEB-6EAF7F6EB4FB}"/>
              </a:ext>
            </a:extLst>
          </p:cNvPr>
          <p:cNvSpPr/>
          <p:nvPr/>
        </p:nvSpPr>
        <p:spPr bwMode="auto">
          <a:xfrm rot="16200000">
            <a:off x="2038217" y="5413781"/>
            <a:ext cx="170760" cy="1079337"/>
          </a:xfrm>
          <a:prstGeom prst="leftBrace">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
        <p:nvSpPr>
          <p:cNvPr id="6" name="Left Brace 5">
            <a:extLst>
              <a:ext uri="{FF2B5EF4-FFF2-40B4-BE49-F238E27FC236}">
                <a16:creationId xmlns:a16="http://schemas.microsoft.com/office/drawing/2014/main" id="{F1E13867-268C-ED87-AC7C-A30A43A084D4}"/>
              </a:ext>
            </a:extLst>
          </p:cNvPr>
          <p:cNvSpPr/>
          <p:nvPr/>
        </p:nvSpPr>
        <p:spPr bwMode="auto">
          <a:xfrm rot="16200000">
            <a:off x="8199197" y="5470344"/>
            <a:ext cx="170760" cy="1079337"/>
          </a:xfrm>
          <a:prstGeom prst="leftBrace">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Tree>
    <p:extLst>
      <p:ext uri="{BB962C8B-B14F-4D97-AF65-F5344CB8AC3E}">
        <p14:creationId xmlns:p14="http://schemas.microsoft.com/office/powerpoint/2010/main" val="96264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2C582-2A13-2D45-78E6-17FC88BA7061}"/>
              </a:ext>
            </a:extLst>
          </p:cNvPr>
          <p:cNvPicPr>
            <a:picLocks noChangeAspect="1"/>
          </p:cNvPicPr>
          <p:nvPr/>
        </p:nvPicPr>
        <p:blipFill>
          <a:blip r:embed="rId2"/>
          <a:stretch>
            <a:fillRect/>
          </a:stretch>
        </p:blipFill>
        <p:spPr>
          <a:xfrm>
            <a:off x="656362" y="437477"/>
            <a:ext cx="8623883" cy="1577130"/>
          </a:xfrm>
          <a:prstGeom prst="rect">
            <a:avLst/>
          </a:prstGeom>
        </p:spPr>
      </p:pic>
      <p:sp>
        <p:nvSpPr>
          <p:cNvPr id="4" name="TextBox 3">
            <a:extLst>
              <a:ext uri="{FF2B5EF4-FFF2-40B4-BE49-F238E27FC236}">
                <a16:creationId xmlns:a16="http://schemas.microsoft.com/office/drawing/2014/main" id="{72F13F9F-934E-2E8B-7215-E2C3A064874F}"/>
              </a:ext>
            </a:extLst>
          </p:cNvPr>
          <p:cNvSpPr txBox="1"/>
          <p:nvPr/>
        </p:nvSpPr>
        <p:spPr>
          <a:xfrm>
            <a:off x="791840" y="2067315"/>
            <a:ext cx="7760266" cy="400110"/>
          </a:xfrm>
          <a:prstGeom prst="rect">
            <a:avLst/>
          </a:prstGeom>
          <a:noFill/>
        </p:spPr>
        <p:txBody>
          <a:bodyPr wrap="none" rtlCol="0">
            <a:spAutoFit/>
          </a:bodyPr>
          <a:lstStyle/>
          <a:p>
            <a:r>
              <a:rPr lang="en-US" sz="2000" dirty="0"/>
              <a:t>Eliminating λ by substituting the last equation into the first two gives:</a:t>
            </a:r>
            <a:endParaRPr lang="sv-SE" sz="2000" dirty="0"/>
          </a:p>
        </p:txBody>
      </p:sp>
      <p:pic>
        <p:nvPicPr>
          <p:cNvPr id="7" name="Picture 6">
            <a:extLst>
              <a:ext uri="{FF2B5EF4-FFF2-40B4-BE49-F238E27FC236}">
                <a16:creationId xmlns:a16="http://schemas.microsoft.com/office/drawing/2014/main" id="{3CF1999E-BDB2-9782-E870-1B7A106DBD64}"/>
              </a:ext>
            </a:extLst>
          </p:cNvPr>
          <p:cNvPicPr>
            <a:picLocks noChangeAspect="1"/>
          </p:cNvPicPr>
          <p:nvPr/>
        </p:nvPicPr>
        <p:blipFill>
          <a:blip r:embed="rId3"/>
          <a:stretch>
            <a:fillRect/>
          </a:stretch>
        </p:blipFill>
        <p:spPr>
          <a:xfrm>
            <a:off x="523559" y="7452245"/>
            <a:ext cx="9033506" cy="937984"/>
          </a:xfrm>
          <a:prstGeom prst="rect">
            <a:avLst/>
          </a:prstGeom>
        </p:spPr>
      </p:pic>
      <p:pic>
        <p:nvPicPr>
          <p:cNvPr id="8" name="Picture 7">
            <a:extLst>
              <a:ext uri="{FF2B5EF4-FFF2-40B4-BE49-F238E27FC236}">
                <a16:creationId xmlns:a16="http://schemas.microsoft.com/office/drawing/2014/main" id="{29006999-C8DE-AB95-2D60-291797650A5B}"/>
              </a:ext>
            </a:extLst>
          </p:cNvPr>
          <p:cNvPicPr>
            <a:picLocks noChangeAspect="1"/>
          </p:cNvPicPr>
          <p:nvPr/>
        </p:nvPicPr>
        <p:blipFill>
          <a:blip r:embed="rId4"/>
          <a:stretch>
            <a:fillRect/>
          </a:stretch>
        </p:blipFill>
        <p:spPr>
          <a:xfrm>
            <a:off x="647824" y="4001549"/>
            <a:ext cx="8480507" cy="930416"/>
          </a:xfrm>
          <a:prstGeom prst="rect">
            <a:avLst/>
          </a:prstGeom>
        </p:spPr>
      </p:pic>
      <p:sp>
        <p:nvSpPr>
          <p:cNvPr id="10" name="TextBox 9">
            <a:extLst>
              <a:ext uri="{FF2B5EF4-FFF2-40B4-BE49-F238E27FC236}">
                <a16:creationId xmlns:a16="http://schemas.microsoft.com/office/drawing/2014/main" id="{F63111CB-D7B4-0F2C-4243-161AD239C11D}"/>
              </a:ext>
            </a:extLst>
          </p:cNvPr>
          <p:cNvSpPr txBox="1"/>
          <p:nvPr/>
        </p:nvSpPr>
        <p:spPr>
          <a:xfrm>
            <a:off x="150335" y="3565335"/>
            <a:ext cx="6646628" cy="400110"/>
          </a:xfrm>
          <a:prstGeom prst="rect">
            <a:avLst/>
          </a:prstGeom>
          <a:noFill/>
        </p:spPr>
        <p:txBody>
          <a:bodyPr wrap="none" rtlCol="0">
            <a:spAutoFit/>
          </a:bodyPr>
          <a:lstStyle/>
          <a:p>
            <a:r>
              <a:rPr lang="sv-SE" sz="2000" dirty="0" err="1"/>
              <a:t>This</a:t>
            </a:r>
            <a:r>
              <a:rPr lang="sv-SE" sz="2000" dirty="0"/>
              <a:t>, in </a:t>
            </a:r>
            <a:r>
              <a:rPr lang="sv-SE" sz="2000" dirty="0" err="1"/>
              <a:t>turn</a:t>
            </a:r>
            <a:r>
              <a:rPr lang="sv-SE" sz="2000" dirty="0"/>
              <a:t> </a:t>
            </a:r>
            <a:r>
              <a:rPr lang="sv-SE" sz="2000" dirty="0" err="1"/>
              <a:t>can</a:t>
            </a:r>
            <a:r>
              <a:rPr lang="sv-SE" sz="2000" dirty="0"/>
              <a:t> be </a:t>
            </a:r>
            <a:r>
              <a:rPr lang="sv-SE" sz="2000" dirty="0" err="1"/>
              <a:t>written</a:t>
            </a:r>
            <a:r>
              <a:rPr lang="sv-SE" sz="2000" dirty="0"/>
              <a:t> as  </a:t>
            </a:r>
            <a:r>
              <a:rPr lang="sv-SE" sz="2000" dirty="0" err="1"/>
              <a:t>two</a:t>
            </a:r>
            <a:r>
              <a:rPr lang="sv-SE" sz="2000" dirty="0"/>
              <a:t> </a:t>
            </a:r>
            <a:r>
              <a:rPr lang="sv-SE" sz="2000" dirty="0" err="1"/>
              <a:t>scalar</a:t>
            </a:r>
            <a:r>
              <a:rPr lang="sv-SE" sz="2000" dirty="0"/>
              <a:t> </a:t>
            </a:r>
            <a:r>
              <a:rPr lang="sv-SE" sz="2000" dirty="0" err="1"/>
              <a:t>products</a:t>
            </a:r>
            <a:r>
              <a:rPr lang="sv-SE" sz="2000" dirty="0"/>
              <a:t> </a:t>
            </a:r>
            <a:r>
              <a:rPr lang="sv-SE" sz="2000" dirty="0" err="1"/>
              <a:t>between</a:t>
            </a:r>
            <a:endParaRPr lang="sv-SE" sz="2000" dirty="0"/>
          </a:p>
        </p:txBody>
      </p:sp>
      <p:sp>
        <p:nvSpPr>
          <p:cNvPr id="11" name="TextBox 10">
            <a:extLst>
              <a:ext uri="{FF2B5EF4-FFF2-40B4-BE49-F238E27FC236}">
                <a16:creationId xmlns:a16="http://schemas.microsoft.com/office/drawing/2014/main" id="{5C0A9672-EDBE-3FFD-AC40-79C1F12B82DE}"/>
              </a:ext>
            </a:extLst>
          </p:cNvPr>
          <p:cNvSpPr txBox="1"/>
          <p:nvPr/>
        </p:nvSpPr>
        <p:spPr>
          <a:xfrm>
            <a:off x="880170" y="4859957"/>
            <a:ext cx="595035" cy="400110"/>
          </a:xfrm>
          <a:prstGeom prst="rect">
            <a:avLst/>
          </a:prstGeom>
          <a:noFill/>
        </p:spPr>
        <p:txBody>
          <a:bodyPr wrap="none" rtlCol="0">
            <a:spAutoFit/>
          </a:bodyPr>
          <a:lstStyle/>
          <a:p>
            <a:r>
              <a:rPr lang="sv-SE" sz="2000" dirty="0"/>
              <a:t>and</a:t>
            </a:r>
          </a:p>
        </p:txBody>
      </p:sp>
      <p:pic>
        <p:nvPicPr>
          <p:cNvPr id="13" name="Picture 12">
            <a:extLst>
              <a:ext uri="{FF2B5EF4-FFF2-40B4-BE49-F238E27FC236}">
                <a16:creationId xmlns:a16="http://schemas.microsoft.com/office/drawing/2014/main" id="{3A2E5471-6FC1-6643-12AF-67FF59EBD0B6}"/>
              </a:ext>
            </a:extLst>
          </p:cNvPr>
          <p:cNvPicPr>
            <a:picLocks noChangeAspect="1"/>
          </p:cNvPicPr>
          <p:nvPr/>
        </p:nvPicPr>
        <p:blipFill>
          <a:blip r:embed="rId5"/>
          <a:stretch>
            <a:fillRect/>
          </a:stretch>
        </p:blipFill>
        <p:spPr>
          <a:xfrm>
            <a:off x="71760" y="5210775"/>
            <a:ext cx="9793088" cy="563418"/>
          </a:xfrm>
          <a:prstGeom prst="rect">
            <a:avLst/>
          </a:prstGeom>
        </p:spPr>
      </p:pic>
      <p:pic>
        <p:nvPicPr>
          <p:cNvPr id="15" name="Picture 14">
            <a:extLst>
              <a:ext uri="{FF2B5EF4-FFF2-40B4-BE49-F238E27FC236}">
                <a16:creationId xmlns:a16="http://schemas.microsoft.com/office/drawing/2014/main" id="{C411FFA1-8934-1A90-A9DC-E530792E70B4}"/>
              </a:ext>
            </a:extLst>
          </p:cNvPr>
          <p:cNvPicPr>
            <a:picLocks noChangeAspect="1"/>
          </p:cNvPicPr>
          <p:nvPr/>
        </p:nvPicPr>
        <p:blipFill>
          <a:blip r:embed="rId6"/>
          <a:stretch>
            <a:fillRect/>
          </a:stretch>
        </p:blipFill>
        <p:spPr>
          <a:xfrm>
            <a:off x="4075801" y="5950917"/>
            <a:ext cx="1073791" cy="796954"/>
          </a:xfrm>
          <a:prstGeom prst="rect">
            <a:avLst/>
          </a:prstGeom>
        </p:spPr>
      </p:pic>
      <p:pic>
        <p:nvPicPr>
          <p:cNvPr id="17" name="Picture 16">
            <a:extLst>
              <a:ext uri="{FF2B5EF4-FFF2-40B4-BE49-F238E27FC236}">
                <a16:creationId xmlns:a16="http://schemas.microsoft.com/office/drawing/2014/main" id="{CB8A834E-0561-1193-4929-F66D8875788B}"/>
              </a:ext>
            </a:extLst>
          </p:cNvPr>
          <p:cNvPicPr>
            <a:picLocks noChangeAspect="1"/>
          </p:cNvPicPr>
          <p:nvPr/>
        </p:nvPicPr>
        <p:blipFill>
          <a:blip r:embed="rId7"/>
          <a:stretch>
            <a:fillRect/>
          </a:stretch>
        </p:blipFill>
        <p:spPr>
          <a:xfrm>
            <a:off x="3169790" y="5879610"/>
            <a:ext cx="906011" cy="939567"/>
          </a:xfrm>
          <a:prstGeom prst="rect">
            <a:avLst/>
          </a:prstGeom>
        </p:spPr>
      </p:pic>
      <p:pic>
        <p:nvPicPr>
          <p:cNvPr id="19" name="Picture 18">
            <a:extLst>
              <a:ext uri="{FF2B5EF4-FFF2-40B4-BE49-F238E27FC236}">
                <a16:creationId xmlns:a16="http://schemas.microsoft.com/office/drawing/2014/main" id="{21140770-806F-D8CC-848C-2B53FAFE43E3}"/>
              </a:ext>
            </a:extLst>
          </p:cNvPr>
          <p:cNvPicPr>
            <a:picLocks noChangeAspect="1"/>
          </p:cNvPicPr>
          <p:nvPr/>
        </p:nvPicPr>
        <p:blipFill>
          <a:blip r:embed="rId8"/>
          <a:stretch>
            <a:fillRect/>
          </a:stretch>
        </p:blipFill>
        <p:spPr>
          <a:xfrm>
            <a:off x="2682630" y="5918605"/>
            <a:ext cx="487160" cy="879802"/>
          </a:xfrm>
          <a:prstGeom prst="rect">
            <a:avLst/>
          </a:prstGeom>
        </p:spPr>
      </p:pic>
      <p:sp>
        <p:nvSpPr>
          <p:cNvPr id="20" name="TextBox 19">
            <a:extLst>
              <a:ext uri="{FF2B5EF4-FFF2-40B4-BE49-F238E27FC236}">
                <a16:creationId xmlns:a16="http://schemas.microsoft.com/office/drawing/2014/main" id="{AD513259-E0CF-D9B8-A748-539DF412950A}"/>
              </a:ext>
            </a:extLst>
          </p:cNvPr>
          <p:cNvSpPr txBox="1"/>
          <p:nvPr/>
        </p:nvSpPr>
        <p:spPr>
          <a:xfrm>
            <a:off x="916885" y="6084093"/>
            <a:ext cx="420308" cy="400110"/>
          </a:xfrm>
          <a:prstGeom prst="rect">
            <a:avLst/>
          </a:prstGeom>
          <a:noFill/>
        </p:spPr>
        <p:txBody>
          <a:bodyPr wrap="none" rtlCol="0">
            <a:spAutoFit/>
          </a:bodyPr>
          <a:lstStyle/>
          <a:p>
            <a:r>
              <a:rPr lang="sv-SE" sz="2000" dirty="0"/>
              <a:t>as</a:t>
            </a:r>
          </a:p>
        </p:txBody>
      </p:sp>
      <p:sp>
        <p:nvSpPr>
          <p:cNvPr id="21" name="TextBox 20">
            <a:extLst>
              <a:ext uri="{FF2B5EF4-FFF2-40B4-BE49-F238E27FC236}">
                <a16:creationId xmlns:a16="http://schemas.microsoft.com/office/drawing/2014/main" id="{51930981-22AA-2474-8C84-B059457D04A7}"/>
              </a:ext>
            </a:extLst>
          </p:cNvPr>
          <p:cNvSpPr txBox="1"/>
          <p:nvPr/>
        </p:nvSpPr>
        <p:spPr>
          <a:xfrm>
            <a:off x="227516" y="0"/>
            <a:ext cx="3739550" cy="400110"/>
          </a:xfrm>
          <a:prstGeom prst="rect">
            <a:avLst/>
          </a:prstGeom>
          <a:noFill/>
        </p:spPr>
        <p:txBody>
          <a:bodyPr wrap="none" rtlCol="0">
            <a:spAutoFit/>
          </a:bodyPr>
          <a:lstStyle/>
          <a:p>
            <a:r>
              <a:rPr lang="sv-SE" sz="2000" dirty="0"/>
              <a:t>Thus 1 pair </a:t>
            </a:r>
            <a:r>
              <a:rPr lang="sv-SE" sz="2000" dirty="0" err="1"/>
              <a:t>of</a:t>
            </a:r>
            <a:r>
              <a:rPr lang="sv-SE" sz="2000" dirty="0"/>
              <a:t> </a:t>
            </a:r>
            <a:r>
              <a:rPr lang="sv-SE" sz="2000" dirty="0" err="1"/>
              <a:t>correspondance</a:t>
            </a:r>
            <a:r>
              <a:rPr lang="sv-SE" sz="2000" dirty="0"/>
              <a:t>,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A5CA4CA-D107-18C1-CF8A-9CBEC0F637F6}"/>
                  </a:ext>
                </a:extLst>
              </p:cNvPr>
              <p:cNvSpPr txBox="1"/>
              <p:nvPr/>
            </p:nvSpPr>
            <p:spPr>
              <a:xfrm>
                <a:off x="3815573" y="-118645"/>
                <a:ext cx="1107098" cy="492443"/>
              </a:xfrm>
              <a:prstGeom prst="rect">
                <a:avLst/>
              </a:prstGeom>
              <a:noFill/>
            </p:spPr>
            <p:txBody>
              <a:bodyPr wrap="none" lIns="0" tIns="0" rIns="0" bIns="0" rtlCol="0">
                <a:spAutoFit/>
              </a:bodyPr>
              <a:lstStyle/>
              <a:p>
                <a:r>
                  <a:rPr lang="sv-SE" sz="2000" b="1" dirty="0">
                    <a:solidFill>
                      <a:schemeClr val="accent1"/>
                    </a:solidFill>
                  </a:rPr>
                  <a:t>p</a:t>
                </a:r>
                <a:r>
                  <a:rPr lang="sv-SE" b="1" dirty="0">
                    <a:solidFill>
                      <a:schemeClr val="accent1"/>
                    </a:solidFill>
                  </a:rPr>
                  <a:t> </a:t>
                </a:r>
                <a14:m>
                  <m:oMath xmlns:m="http://schemas.openxmlformats.org/officeDocument/2006/math">
                    <m:r>
                      <a:rPr lang="sv-SE" sz="2000" b="1" i="0" smtClean="0">
                        <a:solidFill>
                          <a:schemeClr val="accent1"/>
                        </a:solidFill>
                        <a:latin typeface="Cambria Math" panose="02040503050406030204" pitchFamily="18" charset="0"/>
                      </a:rPr>
                      <m:t>𝐚𝐧𝐝</m:t>
                    </m:r>
                    <m:sSup>
                      <m:sSupPr>
                        <m:ctrlPr>
                          <a:rPr lang="sv-SE" sz="2000" b="1" i="1">
                            <a:solidFill>
                              <a:schemeClr val="accent1"/>
                            </a:solidFill>
                            <a:latin typeface="Cambria Math" panose="02040503050406030204" pitchFamily="18" charset="0"/>
                          </a:rPr>
                        </m:ctrlPr>
                      </m:sSupPr>
                      <m:e>
                        <m:r>
                          <a:rPr lang="sv-SE" sz="2000" b="1" i="0" smtClean="0">
                            <a:solidFill>
                              <a:schemeClr val="accent1"/>
                            </a:solidFill>
                            <a:latin typeface="Cambria Math" panose="02040503050406030204" pitchFamily="18" charset="0"/>
                          </a:rPr>
                          <m:t>  </m:t>
                        </m:r>
                        <m:r>
                          <a:rPr lang="sv-SE" sz="2000" b="1">
                            <a:solidFill>
                              <a:schemeClr val="accent1"/>
                            </a:solidFill>
                            <a:latin typeface="Cambria Math" panose="02040503050406030204" pitchFamily="18" charset="0"/>
                          </a:rPr>
                          <m:t>𝐩</m:t>
                        </m:r>
                      </m:e>
                      <m:sup>
                        <m:r>
                          <a:rPr lang="sv-SE" sz="2000" b="1">
                            <a:solidFill>
                              <a:schemeClr val="accent1"/>
                            </a:solidFill>
                            <a:latin typeface="Cambria Math" panose="02040503050406030204" pitchFamily="18" charset="0"/>
                          </a:rPr>
                          <m:t>′</m:t>
                        </m:r>
                      </m:sup>
                    </m:sSup>
                  </m:oMath>
                </a14:m>
                <a:r>
                  <a:rPr lang="sv-SE" sz="2000" b="1" dirty="0">
                    <a:solidFill>
                      <a:schemeClr val="accent1"/>
                    </a:solidFill>
                  </a:rPr>
                  <a:t>,</a:t>
                </a:r>
              </a:p>
            </p:txBody>
          </p:sp>
        </mc:Choice>
        <mc:Fallback xmlns="">
          <p:sp>
            <p:nvSpPr>
              <p:cNvPr id="23" name="TextBox 22">
                <a:extLst>
                  <a:ext uri="{FF2B5EF4-FFF2-40B4-BE49-F238E27FC236}">
                    <a16:creationId xmlns:a16="http://schemas.microsoft.com/office/drawing/2014/main" id="{2A5CA4CA-D107-18C1-CF8A-9CBEC0F637F6}"/>
                  </a:ext>
                </a:extLst>
              </p:cNvPr>
              <p:cNvSpPr txBox="1">
                <a:spLocks noRot="1" noChangeAspect="1" noMove="1" noResize="1" noEditPoints="1" noAdjustHandles="1" noChangeArrowheads="1" noChangeShapeType="1" noTextEdit="1"/>
              </p:cNvSpPr>
              <p:nvPr/>
            </p:nvSpPr>
            <p:spPr>
              <a:xfrm>
                <a:off x="3815573" y="-118645"/>
                <a:ext cx="1107098" cy="492443"/>
              </a:xfrm>
              <a:prstGeom prst="rect">
                <a:avLst/>
              </a:prstGeom>
              <a:blipFill>
                <a:blip r:embed="rId9"/>
                <a:stretch>
                  <a:fillRect l="-14286" r="-13187" b="-23750"/>
                </a:stretch>
              </a:blipFill>
            </p:spPr>
            <p:txBody>
              <a:bodyPr/>
              <a:lstStyle/>
              <a:p>
                <a:r>
                  <a:rPr lang="sv-SE">
                    <a:noFill/>
                  </a:rPr>
                  <a:t> </a:t>
                </a:r>
              </a:p>
            </p:txBody>
          </p:sp>
        </mc:Fallback>
      </mc:AlternateContent>
      <p:sp>
        <p:nvSpPr>
          <p:cNvPr id="24" name="TextBox 23">
            <a:extLst>
              <a:ext uri="{FF2B5EF4-FFF2-40B4-BE49-F238E27FC236}">
                <a16:creationId xmlns:a16="http://schemas.microsoft.com/office/drawing/2014/main" id="{5FBBC6BC-4963-9E94-F340-BCCC289B92F8}"/>
              </a:ext>
            </a:extLst>
          </p:cNvPr>
          <p:cNvSpPr txBox="1"/>
          <p:nvPr/>
        </p:nvSpPr>
        <p:spPr>
          <a:xfrm>
            <a:off x="4922671" y="-33939"/>
            <a:ext cx="804516" cy="400110"/>
          </a:xfrm>
          <a:prstGeom prst="rect">
            <a:avLst/>
          </a:prstGeom>
          <a:noFill/>
        </p:spPr>
        <p:txBody>
          <a:bodyPr wrap="none" rtlCol="0">
            <a:spAutoFit/>
          </a:bodyPr>
          <a:lstStyle/>
          <a:p>
            <a:r>
              <a:rPr lang="sv-SE" sz="2000" dirty="0"/>
              <a:t>gives:</a:t>
            </a:r>
          </a:p>
        </p:txBody>
      </p:sp>
      <p:pic>
        <p:nvPicPr>
          <p:cNvPr id="6" name="Picture 5">
            <a:extLst>
              <a:ext uri="{FF2B5EF4-FFF2-40B4-BE49-F238E27FC236}">
                <a16:creationId xmlns:a16="http://schemas.microsoft.com/office/drawing/2014/main" id="{D470AEDC-9F99-8DC2-CDA7-FABCF086092D}"/>
              </a:ext>
            </a:extLst>
          </p:cNvPr>
          <p:cNvPicPr>
            <a:picLocks noChangeAspect="1"/>
          </p:cNvPicPr>
          <p:nvPr/>
        </p:nvPicPr>
        <p:blipFill>
          <a:blip r:embed="rId10"/>
          <a:stretch>
            <a:fillRect/>
          </a:stretch>
        </p:blipFill>
        <p:spPr>
          <a:xfrm>
            <a:off x="976312" y="2588818"/>
            <a:ext cx="8128000" cy="822960"/>
          </a:xfrm>
          <a:prstGeom prst="rect">
            <a:avLst/>
          </a:prstGeom>
        </p:spPr>
      </p:pic>
      <p:pic>
        <p:nvPicPr>
          <p:cNvPr id="12" name="Picture 11">
            <a:extLst>
              <a:ext uri="{FF2B5EF4-FFF2-40B4-BE49-F238E27FC236}">
                <a16:creationId xmlns:a16="http://schemas.microsoft.com/office/drawing/2014/main" id="{EDC7DE06-D17E-DF6F-74DF-88BCBE0BC3DE}"/>
              </a:ext>
            </a:extLst>
          </p:cNvPr>
          <p:cNvPicPr>
            <a:picLocks noChangeAspect="1"/>
          </p:cNvPicPr>
          <p:nvPr/>
        </p:nvPicPr>
        <p:blipFill>
          <a:blip r:embed="rId11"/>
          <a:stretch>
            <a:fillRect/>
          </a:stretch>
        </p:blipFill>
        <p:spPr>
          <a:xfrm>
            <a:off x="4170496" y="2600042"/>
            <a:ext cx="365760" cy="619760"/>
          </a:xfrm>
          <a:prstGeom prst="rect">
            <a:avLst/>
          </a:prstGeom>
        </p:spPr>
      </p:pic>
      <p:sp>
        <p:nvSpPr>
          <p:cNvPr id="2" name="TextBox 1">
            <a:extLst>
              <a:ext uri="{FF2B5EF4-FFF2-40B4-BE49-F238E27FC236}">
                <a16:creationId xmlns:a16="http://schemas.microsoft.com/office/drawing/2014/main" id="{FB253CD3-549E-7509-E437-3D2DFAF58BFA}"/>
              </a:ext>
            </a:extLst>
          </p:cNvPr>
          <p:cNvSpPr txBox="1"/>
          <p:nvPr/>
        </p:nvSpPr>
        <p:spPr>
          <a:xfrm>
            <a:off x="7200552" y="3183443"/>
            <a:ext cx="2977872" cy="523220"/>
          </a:xfrm>
          <a:prstGeom prst="rect">
            <a:avLst/>
          </a:prstGeom>
          <a:noFill/>
        </p:spPr>
        <p:txBody>
          <a:bodyPr wrap="square" rtlCol="0">
            <a:spAutoFit/>
          </a:bodyPr>
          <a:lstStyle/>
          <a:p>
            <a:r>
              <a:rPr lang="sv-SE" sz="1400" i="1" dirty="0">
                <a:solidFill>
                  <a:srgbClr val="FF0000"/>
                </a:solidFill>
              </a:rPr>
              <a:t>The </a:t>
            </a:r>
            <a:r>
              <a:rPr lang="sv-SE" sz="1400" i="1" dirty="0" err="1">
                <a:solidFill>
                  <a:srgbClr val="FF0000"/>
                </a:solidFill>
              </a:rPr>
              <a:t>yellow</a:t>
            </a:r>
            <a:r>
              <a:rPr lang="sv-SE" sz="1400" i="1" dirty="0">
                <a:solidFill>
                  <a:srgbClr val="FF0000"/>
                </a:solidFill>
              </a:rPr>
              <a:t> </a:t>
            </a:r>
            <a:r>
              <a:rPr lang="sv-SE" sz="1400" i="1" dirty="0" err="1">
                <a:solidFill>
                  <a:srgbClr val="FF0000"/>
                </a:solidFill>
              </a:rPr>
              <a:t>bubble</a:t>
            </a:r>
            <a:r>
              <a:rPr lang="sv-SE" sz="1400" i="1" dirty="0">
                <a:solidFill>
                  <a:srgbClr val="FF0000"/>
                </a:solidFill>
              </a:rPr>
              <a:t> </a:t>
            </a:r>
            <a:r>
              <a:rPr lang="sv-SE" sz="1400" i="1" dirty="0" err="1">
                <a:solidFill>
                  <a:srgbClr val="FF0000"/>
                </a:solidFill>
              </a:rPr>
              <a:t>means</a:t>
            </a:r>
            <a:r>
              <a:rPr lang="sv-SE" sz="1400" i="1" dirty="0">
                <a:solidFill>
                  <a:srgbClr val="FF0000"/>
                </a:solidFill>
              </a:rPr>
              <a:t> </a:t>
            </a:r>
            <a:r>
              <a:rPr lang="sv-SE" sz="1400" i="1" dirty="0" err="1">
                <a:solidFill>
                  <a:srgbClr val="FF0000"/>
                </a:solidFill>
              </a:rPr>
              <a:t>that</a:t>
            </a:r>
            <a:r>
              <a:rPr lang="sv-SE" sz="1400" i="1" dirty="0">
                <a:solidFill>
                  <a:srgbClr val="FF0000"/>
                </a:solidFill>
              </a:rPr>
              <a:t> </a:t>
            </a:r>
            <a:r>
              <a:rPr lang="sv-SE" sz="1400" i="1" dirty="0" err="1">
                <a:solidFill>
                  <a:srgbClr val="FF0000"/>
                </a:solidFill>
              </a:rPr>
              <a:t>there</a:t>
            </a:r>
            <a:r>
              <a:rPr lang="sv-SE" sz="1400" i="1" dirty="0">
                <a:solidFill>
                  <a:srgbClr val="FF0000"/>
                </a:solidFill>
              </a:rPr>
              <a:t> is a </a:t>
            </a:r>
            <a:r>
              <a:rPr lang="sv-SE" sz="1400" i="1" dirty="0" err="1">
                <a:solidFill>
                  <a:srgbClr val="FF0000"/>
                </a:solidFill>
              </a:rPr>
              <a:t>typo</a:t>
            </a:r>
            <a:r>
              <a:rPr lang="sv-SE" sz="1400" i="1" dirty="0">
                <a:solidFill>
                  <a:srgbClr val="FF0000"/>
                </a:solidFill>
              </a:rPr>
              <a:t> in the </a:t>
            </a:r>
            <a:r>
              <a:rPr lang="sv-SE" sz="1400" i="1" dirty="0" err="1">
                <a:solidFill>
                  <a:srgbClr val="FF0000"/>
                </a:solidFill>
              </a:rPr>
              <a:t>book</a:t>
            </a:r>
            <a:r>
              <a:rPr lang="sv-SE" sz="1400" i="1" dirty="0">
                <a:solidFill>
                  <a:srgbClr val="FF0000"/>
                </a:solidFill>
              </a:rPr>
              <a:t> (</a:t>
            </a:r>
            <a:r>
              <a:rPr lang="sv-SE" sz="1400" i="1" dirty="0" err="1">
                <a:solidFill>
                  <a:srgbClr val="FF0000"/>
                </a:solidFill>
              </a:rPr>
              <a:t>corrected</a:t>
            </a:r>
            <a:r>
              <a:rPr lang="sv-SE" sz="1400" i="1" dirty="0">
                <a:solidFill>
                  <a:srgbClr val="FF0000"/>
                </a:solidFill>
              </a:rPr>
              <a:t>)</a:t>
            </a:r>
            <a:r>
              <a:rPr lang="sv-SE" sz="1400" dirty="0">
                <a:solidFill>
                  <a:srgbClr val="FF0000"/>
                </a:solidFill>
              </a:rPr>
              <a:t> </a:t>
            </a:r>
          </a:p>
        </p:txBody>
      </p:sp>
    </p:spTree>
    <p:extLst>
      <p:ext uri="{BB962C8B-B14F-4D97-AF65-F5344CB8AC3E}">
        <p14:creationId xmlns:p14="http://schemas.microsoft.com/office/powerpoint/2010/main" val="696767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E7E64F-BEC0-9F67-AA05-025A48A957E8}"/>
              </a:ext>
            </a:extLst>
          </p:cNvPr>
          <p:cNvSpPr txBox="1"/>
          <p:nvPr/>
        </p:nvSpPr>
        <p:spPr>
          <a:xfrm>
            <a:off x="719832" y="323453"/>
            <a:ext cx="6135526" cy="400110"/>
          </a:xfrm>
          <a:prstGeom prst="rect">
            <a:avLst/>
          </a:prstGeom>
          <a:noFill/>
        </p:spPr>
        <p:txBody>
          <a:bodyPr wrap="none" rtlCol="0">
            <a:spAutoFit/>
          </a:bodyPr>
          <a:lstStyle/>
          <a:p>
            <a:r>
              <a:rPr lang="sv-SE" sz="2000" dirty="0" err="1"/>
              <a:t>Then</a:t>
            </a:r>
            <a:r>
              <a:rPr lang="sv-SE" sz="2000" dirty="0"/>
              <a:t> </a:t>
            </a:r>
            <a:r>
              <a:rPr lang="sv-SE" sz="2000" i="1" dirty="0"/>
              <a:t>N</a:t>
            </a:r>
            <a:r>
              <a:rPr lang="sv-SE" sz="2000" dirty="0"/>
              <a:t> pairs </a:t>
            </a:r>
            <a:r>
              <a:rPr lang="sv-SE" sz="2000" dirty="0" err="1"/>
              <a:t>will</a:t>
            </a:r>
            <a:r>
              <a:rPr lang="sv-SE" sz="2000" dirty="0"/>
              <a:t> </a:t>
            </a:r>
            <a:r>
              <a:rPr lang="sv-SE" sz="2000" dirty="0" err="1"/>
              <a:t>produce</a:t>
            </a:r>
            <a:r>
              <a:rPr lang="sv-SE" sz="2000" dirty="0"/>
              <a:t> a set </a:t>
            </a:r>
            <a:r>
              <a:rPr lang="sv-SE" sz="2000" dirty="0" err="1"/>
              <a:t>of</a:t>
            </a:r>
            <a:r>
              <a:rPr lang="sv-SE" sz="2000" dirty="0"/>
              <a:t> 2</a:t>
            </a:r>
            <a:r>
              <a:rPr lang="sv-SE" sz="2000" i="1" dirty="0"/>
              <a:t>N</a:t>
            </a:r>
            <a:r>
              <a:rPr lang="sv-SE" sz="2000" dirty="0"/>
              <a:t> (</a:t>
            </a:r>
            <a:r>
              <a:rPr lang="sv-SE" sz="2000" dirty="0" err="1"/>
              <a:t>known</a:t>
            </a:r>
            <a:r>
              <a:rPr lang="sv-SE" sz="2000" dirty="0"/>
              <a:t> </a:t>
            </a:r>
            <a:r>
              <a:rPr lang="sv-SE" sz="2000" dirty="0" err="1"/>
              <a:t>vectors</a:t>
            </a:r>
            <a:r>
              <a:rPr lang="sv-SE" sz="2000" dirty="0"/>
              <a:t>):</a:t>
            </a:r>
            <a:endParaRPr lang="sv-SE" sz="2000" i="1" dirty="0"/>
          </a:p>
        </p:txBody>
      </p:sp>
      <p:pic>
        <p:nvPicPr>
          <p:cNvPr id="11" name="Picture 10">
            <a:extLst>
              <a:ext uri="{FF2B5EF4-FFF2-40B4-BE49-F238E27FC236}">
                <a16:creationId xmlns:a16="http://schemas.microsoft.com/office/drawing/2014/main" id="{2CBF00D2-8596-797E-5841-8A7159BBA599}"/>
              </a:ext>
            </a:extLst>
          </p:cNvPr>
          <p:cNvPicPr>
            <a:picLocks noChangeAspect="1"/>
          </p:cNvPicPr>
          <p:nvPr/>
        </p:nvPicPr>
        <p:blipFill>
          <a:blip r:embed="rId2"/>
          <a:stretch>
            <a:fillRect/>
          </a:stretch>
        </p:blipFill>
        <p:spPr>
          <a:xfrm>
            <a:off x="935856" y="2686000"/>
            <a:ext cx="1308683" cy="427839"/>
          </a:xfrm>
          <a:prstGeom prst="rect">
            <a:avLst/>
          </a:prstGeom>
        </p:spPr>
      </p:pic>
      <p:pic>
        <p:nvPicPr>
          <p:cNvPr id="13" name="Picture 12">
            <a:extLst>
              <a:ext uri="{FF2B5EF4-FFF2-40B4-BE49-F238E27FC236}">
                <a16:creationId xmlns:a16="http://schemas.microsoft.com/office/drawing/2014/main" id="{9C9A265F-0C3E-6474-2C93-697758E0ACEC}"/>
              </a:ext>
            </a:extLst>
          </p:cNvPr>
          <p:cNvPicPr>
            <a:picLocks noChangeAspect="1"/>
          </p:cNvPicPr>
          <p:nvPr/>
        </p:nvPicPr>
        <p:blipFill>
          <a:blip r:embed="rId3"/>
          <a:stretch>
            <a:fillRect/>
          </a:stretch>
        </p:blipFill>
        <p:spPr>
          <a:xfrm>
            <a:off x="2244539" y="2682955"/>
            <a:ext cx="503339" cy="427839"/>
          </a:xfrm>
          <a:prstGeom prst="rect">
            <a:avLst/>
          </a:prstGeom>
        </p:spPr>
      </p:pic>
      <p:pic>
        <p:nvPicPr>
          <p:cNvPr id="15" name="Picture 14">
            <a:extLst>
              <a:ext uri="{FF2B5EF4-FFF2-40B4-BE49-F238E27FC236}">
                <a16:creationId xmlns:a16="http://schemas.microsoft.com/office/drawing/2014/main" id="{24480730-8CDD-D16A-51FE-BB7A0D8BE8B1}"/>
              </a:ext>
            </a:extLst>
          </p:cNvPr>
          <p:cNvPicPr>
            <a:picLocks noChangeAspect="1"/>
          </p:cNvPicPr>
          <p:nvPr/>
        </p:nvPicPr>
        <p:blipFill>
          <a:blip r:embed="rId4"/>
          <a:stretch>
            <a:fillRect/>
          </a:stretch>
        </p:blipFill>
        <p:spPr>
          <a:xfrm>
            <a:off x="2592040" y="2750067"/>
            <a:ext cx="671119" cy="360727"/>
          </a:xfrm>
          <a:prstGeom prst="rect">
            <a:avLst/>
          </a:prstGeom>
        </p:spPr>
      </p:pic>
      <p:pic>
        <p:nvPicPr>
          <p:cNvPr id="17" name="Picture 16">
            <a:extLst>
              <a:ext uri="{FF2B5EF4-FFF2-40B4-BE49-F238E27FC236}">
                <a16:creationId xmlns:a16="http://schemas.microsoft.com/office/drawing/2014/main" id="{AF4F5B61-ADAD-14A7-A985-91B56201A07A}"/>
              </a:ext>
            </a:extLst>
          </p:cNvPr>
          <p:cNvPicPr>
            <a:picLocks noChangeAspect="1"/>
          </p:cNvPicPr>
          <p:nvPr/>
        </p:nvPicPr>
        <p:blipFill>
          <a:blip r:embed="rId5"/>
          <a:stretch>
            <a:fillRect/>
          </a:stretch>
        </p:blipFill>
        <p:spPr>
          <a:xfrm>
            <a:off x="3737244" y="2708122"/>
            <a:ext cx="503339" cy="402672"/>
          </a:xfrm>
          <a:prstGeom prst="rect">
            <a:avLst/>
          </a:prstGeom>
        </p:spPr>
      </p:pic>
      <p:pic>
        <p:nvPicPr>
          <p:cNvPr id="19" name="Picture 18">
            <a:extLst>
              <a:ext uri="{FF2B5EF4-FFF2-40B4-BE49-F238E27FC236}">
                <a16:creationId xmlns:a16="http://schemas.microsoft.com/office/drawing/2014/main" id="{0F290DBE-671F-E1FD-1B33-D8BEBD042D27}"/>
              </a:ext>
            </a:extLst>
          </p:cNvPr>
          <p:cNvPicPr>
            <a:picLocks noChangeAspect="1"/>
          </p:cNvPicPr>
          <p:nvPr/>
        </p:nvPicPr>
        <p:blipFill>
          <a:blip r:embed="rId6"/>
          <a:stretch>
            <a:fillRect/>
          </a:stretch>
        </p:blipFill>
        <p:spPr>
          <a:xfrm>
            <a:off x="4218253" y="2673837"/>
            <a:ext cx="469783" cy="453006"/>
          </a:xfrm>
          <a:prstGeom prst="rect">
            <a:avLst/>
          </a:prstGeom>
        </p:spPr>
      </p:pic>
      <p:pic>
        <p:nvPicPr>
          <p:cNvPr id="20" name="Picture 19">
            <a:extLst>
              <a:ext uri="{FF2B5EF4-FFF2-40B4-BE49-F238E27FC236}">
                <a16:creationId xmlns:a16="http://schemas.microsoft.com/office/drawing/2014/main" id="{48EE079D-A7BA-B2AC-F691-C19DEE66A5D0}"/>
              </a:ext>
            </a:extLst>
          </p:cNvPr>
          <p:cNvPicPr>
            <a:picLocks noChangeAspect="1"/>
          </p:cNvPicPr>
          <p:nvPr/>
        </p:nvPicPr>
        <p:blipFill>
          <a:blip r:embed="rId4"/>
          <a:stretch>
            <a:fillRect/>
          </a:stretch>
        </p:blipFill>
        <p:spPr>
          <a:xfrm>
            <a:off x="4688036" y="2771040"/>
            <a:ext cx="671119" cy="339754"/>
          </a:xfrm>
          <a:prstGeom prst="rect">
            <a:avLst/>
          </a:prstGeom>
        </p:spPr>
      </p:pic>
      <p:pic>
        <p:nvPicPr>
          <p:cNvPr id="22" name="Picture 21">
            <a:extLst>
              <a:ext uri="{FF2B5EF4-FFF2-40B4-BE49-F238E27FC236}">
                <a16:creationId xmlns:a16="http://schemas.microsoft.com/office/drawing/2014/main" id="{15D6914E-76C5-EA49-EEA7-8A84E661DA72}"/>
              </a:ext>
            </a:extLst>
          </p:cNvPr>
          <p:cNvPicPr>
            <a:picLocks noChangeAspect="1"/>
          </p:cNvPicPr>
          <p:nvPr/>
        </p:nvPicPr>
        <p:blipFill>
          <a:blip r:embed="rId7"/>
          <a:stretch>
            <a:fillRect/>
          </a:stretch>
        </p:blipFill>
        <p:spPr>
          <a:xfrm>
            <a:off x="3187452" y="2661982"/>
            <a:ext cx="570451" cy="469783"/>
          </a:xfrm>
          <a:prstGeom prst="rect">
            <a:avLst/>
          </a:prstGeom>
        </p:spPr>
      </p:pic>
      <p:pic>
        <p:nvPicPr>
          <p:cNvPr id="24" name="Picture 23">
            <a:extLst>
              <a:ext uri="{FF2B5EF4-FFF2-40B4-BE49-F238E27FC236}">
                <a16:creationId xmlns:a16="http://schemas.microsoft.com/office/drawing/2014/main" id="{FAFF9FA6-C1A5-4F6A-9AFD-BD54C63E7FE8}"/>
              </a:ext>
            </a:extLst>
          </p:cNvPr>
          <p:cNvPicPr>
            <a:picLocks noChangeAspect="1"/>
          </p:cNvPicPr>
          <p:nvPr/>
        </p:nvPicPr>
        <p:blipFill>
          <a:blip r:embed="rId8"/>
          <a:stretch>
            <a:fillRect/>
          </a:stretch>
        </p:blipFill>
        <p:spPr>
          <a:xfrm>
            <a:off x="5323453" y="2661982"/>
            <a:ext cx="738231" cy="419450"/>
          </a:xfrm>
          <a:prstGeom prst="rect">
            <a:avLst/>
          </a:prstGeom>
        </p:spPr>
      </p:pic>
      <p:pic>
        <p:nvPicPr>
          <p:cNvPr id="26" name="Picture 25">
            <a:extLst>
              <a:ext uri="{FF2B5EF4-FFF2-40B4-BE49-F238E27FC236}">
                <a16:creationId xmlns:a16="http://schemas.microsoft.com/office/drawing/2014/main" id="{1F0601B9-983C-ADC8-011D-8A26744F6023}"/>
              </a:ext>
            </a:extLst>
          </p:cNvPr>
          <p:cNvPicPr>
            <a:picLocks noChangeAspect="1"/>
          </p:cNvPicPr>
          <p:nvPr/>
        </p:nvPicPr>
        <p:blipFill>
          <a:blip r:embed="rId9"/>
          <a:stretch>
            <a:fillRect/>
          </a:stretch>
        </p:blipFill>
        <p:spPr>
          <a:xfrm>
            <a:off x="791840" y="847556"/>
            <a:ext cx="8053431" cy="662730"/>
          </a:xfrm>
          <a:prstGeom prst="rect">
            <a:avLst/>
          </a:prstGeom>
        </p:spPr>
      </p:pic>
      <p:sp>
        <p:nvSpPr>
          <p:cNvPr id="27" name="TextBox 26">
            <a:extLst>
              <a:ext uri="{FF2B5EF4-FFF2-40B4-BE49-F238E27FC236}">
                <a16:creationId xmlns:a16="http://schemas.microsoft.com/office/drawing/2014/main" id="{789BCBD0-C033-4FA6-5DB4-1F640F192C20}"/>
              </a:ext>
            </a:extLst>
          </p:cNvPr>
          <p:cNvSpPr txBox="1"/>
          <p:nvPr/>
        </p:nvSpPr>
        <p:spPr>
          <a:xfrm>
            <a:off x="995162" y="1833895"/>
            <a:ext cx="5521833" cy="707886"/>
          </a:xfrm>
          <a:prstGeom prst="rect">
            <a:avLst/>
          </a:prstGeom>
          <a:noFill/>
        </p:spPr>
        <p:txBody>
          <a:bodyPr wrap="none" rtlCol="0">
            <a:spAutoFit/>
          </a:bodyPr>
          <a:lstStyle/>
          <a:p>
            <a:r>
              <a:rPr lang="sv-SE" sz="2000" dirty="0" err="1"/>
              <a:t>Grouping</a:t>
            </a:r>
            <a:r>
              <a:rPr lang="sv-SE" sz="2000" dirty="0"/>
              <a:t> the </a:t>
            </a:r>
            <a:r>
              <a:rPr lang="sv-SE" sz="2000" dirty="0" err="1"/>
              <a:t>column</a:t>
            </a:r>
            <a:r>
              <a:rPr lang="sv-SE" sz="2000" dirty="0"/>
              <a:t> and </a:t>
            </a:r>
            <a:r>
              <a:rPr lang="sv-SE" sz="2000" dirty="0" err="1"/>
              <a:t>row</a:t>
            </a:r>
            <a:r>
              <a:rPr lang="sv-SE" sz="2000" dirty="0"/>
              <a:t> </a:t>
            </a:r>
            <a:r>
              <a:rPr lang="sv-SE" sz="2000" dirty="0" err="1"/>
              <a:t>dependent</a:t>
            </a:r>
            <a:r>
              <a:rPr lang="sv-SE" sz="2000" dirty="0"/>
              <a:t> (12-D) </a:t>
            </a:r>
          </a:p>
          <a:p>
            <a:r>
              <a:rPr lang="sv-SE" sz="2000" dirty="0" err="1"/>
              <a:t>vectors</a:t>
            </a:r>
            <a:r>
              <a:rPr lang="sv-SE" sz="2000" dirty="0"/>
              <a:t> </a:t>
            </a:r>
            <a:r>
              <a:rPr lang="sv-SE" sz="2000" dirty="0" err="1"/>
              <a:t>together</a:t>
            </a:r>
            <a:r>
              <a:rPr lang="sv-SE" sz="2000" dirty="0"/>
              <a:t> by </a:t>
            </a:r>
            <a:r>
              <a:rPr lang="sv-SE" sz="2000" dirty="0" err="1"/>
              <a:t>reshuffling</a:t>
            </a:r>
            <a:r>
              <a:rPr lang="sv-SE" sz="2000" dirty="0"/>
              <a:t> </a:t>
            </a:r>
            <a:r>
              <a:rPr lang="sv-SE" sz="2000" dirty="0" err="1"/>
              <a:t>yields</a:t>
            </a:r>
            <a:endParaRPr lang="sv-SE" sz="2000" dirty="0"/>
          </a:p>
        </p:txBody>
      </p:sp>
      <p:pic>
        <p:nvPicPr>
          <p:cNvPr id="29" name="Picture 28">
            <a:extLst>
              <a:ext uri="{FF2B5EF4-FFF2-40B4-BE49-F238E27FC236}">
                <a16:creationId xmlns:a16="http://schemas.microsoft.com/office/drawing/2014/main" id="{D0028767-774A-594A-ACFD-090332424117}"/>
              </a:ext>
            </a:extLst>
          </p:cNvPr>
          <p:cNvPicPr>
            <a:picLocks noChangeAspect="1"/>
          </p:cNvPicPr>
          <p:nvPr/>
        </p:nvPicPr>
        <p:blipFill>
          <a:blip r:embed="rId10"/>
          <a:stretch>
            <a:fillRect/>
          </a:stretch>
        </p:blipFill>
        <p:spPr>
          <a:xfrm>
            <a:off x="1855020" y="3331514"/>
            <a:ext cx="8094375" cy="4204644"/>
          </a:xfrm>
          <a:prstGeom prst="rect">
            <a:avLst/>
          </a:prstGeom>
        </p:spPr>
      </p:pic>
    </p:spTree>
    <p:extLst>
      <p:ext uri="{BB962C8B-B14F-4D97-AF65-F5344CB8AC3E}">
        <p14:creationId xmlns:p14="http://schemas.microsoft.com/office/powerpoint/2010/main" val="424497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1068A86-835B-72EA-BF02-282C8CBA1F7F}"/>
                  </a:ext>
                </a:extLst>
              </p:cNvPr>
              <p:cNvSpPr txBox="1"/>
              <p:nvPr/>
            </p:nvSpPr>
            <p:spPr>
              <a:xfrm>
                <a:off x="1583928" y="-396627"/>
                <a:ext cx="8559459" cy="7546040"/>
              </a:xfrm>
              <a:prstGeom prst="rect">
                <a:avLst/>
              </a:prstGeom>
              <a:noFill/>
            </p:spPr>
            <p:txBody>
              <a:bodyPr wrap="none" rtlCol="0">
                <a:spAutoFit/>
              </a:bodyPr>
              <a:lstStyle/>
              <a:p>
                <a:pPr>
                  <a:buNone/>
                </a:pPr>
                <a:endParaRPr lang="en-US" b="1" dirty="0"/>
              </a:p>
              <a:p>
                <a:r>
                  <a:rPr lang="en-US" b="1" dirty="0"/>
                  <a:t>The solution </a:t>
                </a:r>
                <a14:m>
                  <m:oMath xmlns:m="http://schemas.openxmlformats.org/officeDocument/2006/math">
                    <m:r>
                      <a:rPr lang="sv-SE" b="1" i="0" smtClean="0">
                        <a:latin typeface="Cambria Math" panose="02040503050406030204" pitchFamily="18" charset="0"/>
                      </a:rPr>
                      <m:t>𝐦</m:t>
                    </m:r>
                  </m:oMath>
                </a14:m>
                <a:r>
                  <a:rPr lang="en-US" b="1" dirty="0"/>
                  <a:t> and its Scale Invariance</a:t>
                </a:r>
              </a:p>
              <a:p>
                <a:pPr>
                  <a:buFont typeface="Arial" panose="020B0604020202020204" pitchFamily="34" charset="0"/>
                  <a:buChar char="•"/>
                </a:pPr>
                <a:endParaRPr lang="en-US" sz="2400" b="1" i="1" dirty="0"/>
              </a:p>
              <a:p>
                <a:r>
                  <a:rPr lang="en-US" sz="2400" b="1" dirty="0"/>
                  <a:t>     </a:t>
                </a:r>
                <a:r>
                  <a:rPr lang="en-US" sz="2400" dirty="0"/>
                  <a:t> </a:t>
                </a:r>
              </a:p>
              <a:p>
                <a:endParaRPr lang="en-US" sz="2400" dirty="0"/>
              </a:p>
              <a:p>
                <a:pPr marL="342900" indent="-342900">
                  <a:buFont typeface="Arial" panose="020B0604020202020204" pitchFamily="34" charset="0"/>
                  <a:buChar char="•"/>
                </a:pPr>
                <a:r>
                  <a:rPr lang="en-US" sz="2400" dirty="0"/>
                  <a:t>This is a homogeneous equation. The total least square error</a:t>
                </a:r>
              </a:p>
              <a:p>
                <a:r>
                  <a:rPr lang="en-US" sz="2400" dirty="0"/>
                  <a:t>solution is given by the least </a:t>
                </a:r>
                <a:r>
                  <a:rPr lang="en-US" sz="2400" dirty="0" err="1"/>
                  <a:t>significanteigenvector</a:t>
                </a:r>
                <a:r>
                  <a:rPr lang="en-US" sz="2400" dirty="0"/>
                  <a:t> of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sv-SE" sz="2000" dirty="0" err="1"/>
                  <a:t>Alternatively</a:t>
                </a:r>
                <a:r>
                  <a:rPr lang="sv-SE" sz="2000" dirty="0"/>
                  <a:t>, the same solution is </a:t>
                </a:r>
                <a:r>
                  <a:rPr lang="sv-SE" sz="2000" dirty="0" err="1"/>
                  <a:t>also</a:t>
                </a:r>
                <a:r>
                  <a:rPr lang="sv-SE" sz="2000" dirty="0"/>
                  <a:t> </a:t>
                </a:r>
                <a:r>
                  <a:rPr lang="sv-SE" sz="2000" dirty="0" err="1"/>
                  <a:t>obtained</a:t>
                </a:r>
                <a:r>
                  <a:rPr lang="sv-SE" sz="2000" dirty="0"/>
                  <a:t> by the last </a:t>
                </a:r>
                <a:r>
                  <a:rPr lang="sv-SE" sz="2000" dirty="0" err="1"/>
                  <a:t>column</a:t>
                </a:r>
                <a:r>
                  <a:rPr lang="sv-SE" sz="2000" dirty="0"/>
                  <a:t> </a:t>
                </a:r>
                <a:r>
                  <a:rPr lang="sv-SE" sz="2000" dirty="0" err="1"/>
                  <a:t>of</a:t>
                </a:r>
                <a:r>
                  <a:rPr lang="sv-SE" sz="2000" dirty="0"/>
                  <a:t>  the </a:t>
                </a:r>
              </a:p>
              <a:p>
                <a:r>
                  <a:rPr lang="sv-SE" sz="2000" dirty="0"/>
                  <a:t>matrix </a:t>
                </a:r>
                <a:r>
                  <a:rPr lang="sv-SE" sz="2000" i="1" dirty="0"/>
                  <a:t>V</a:t>
                </a:r>
                <a:r>
                  <a:rPr lang="sv-SE" sz="2000" dirty="0"/>
                  <a:t> in the SVD </a:t>
                </a:r>
                <a:r>
                  <a:rPr lang="sv-SE" sz="2000" dirty="0" err="1"/>
                  <a:t>decomposition</a:t>
                </a:r>
                <a:r>
                  <a:rPr lang="sv-SE" sz="2000" dirty="0"/>
                  <a:t> </a:t>
                </a:r>
                <a:r>
                  <a:rPr lang="sv-SE" sz="2000" dirty="0" err="1"/>
                  <a:t>of</a:t>
                </a:r>
                <a:r>
                  <a:rPr lang="sv-SE" sz="2000" dirty="0"/>
                  <a:t> </a:t>
                </a:r>
                <a:r>
                  <a:rPr lang="sv-SE" sz="2000" b="1" dirty="0"/>
                  <a:t>B</a:t>
                </a:r>
                <a:r>
                  <a:rPr lang="sv-SE" sz="2000" dirty="0"/>
                  <a:t> =</a:t>
                </a:r>
                <a14:m>
                  <m:oMath xmlns:m="http://schemas.openxmlformats.org/officeDocument/2006/math">
                    <m:r>
                      <a:rPr lang="sv-SE" sz="2000" b="0" i="1" smtClean="0">
                        <a:latin typeface="Cambria Math" panose="02040503050406030204" pitchFamily="18" charset="0"/>
                      </a:rPr>
                      <m:t>𝑈</m:t>
                    </m:r>
                    <m:r>
                      <m:rPr>
                        <m:sty m:val="p"/>
                      </m:rPr>
                      <a:rPr lang="sv-SE" sz="2000" b="0" i="0" smtClean="0">
                        <a:latin typeface="Cambria Math" panose="02040503050406030204" pitchFamily="18" charset="0"/>
                      </a:rPr>
                      <m:t>Σ</m:t>
                    </m:r>
                    <m:sSup>
                      <m:sSupPr>
                        <m:ctrlPr>
                          <a:rPr lang="sv-SE" sz="2000" b="0" i="1" smtClean="0">
                            <a:latin typeface="Cambria Math" panose="02040503050406030204" pitchFamily="18" charset="0"/>
                          </a:rPr>
                        </m:ctrlPr>
                      </m:sSupPr>
                      <m:e>
                        <m:r>
                          <a:rPr lang="sv-SE" sz="2000" b="0" i="1" smtClean="0">
                            <a:latin typeface="Cambria Math" panose="02040503050406030204" pitchFamily="18" charset="0"/>
                          </a:rPr>
                          <m:t>𝑉</m:t>
                        </m:r>
                      </m:e>
                      <m:sup>
                        <m:r>
                          <a:rPr lang="sv-SE" sz="2000" b="0" i="1" smtClean="0">
                            <a:latin typeface="Cambria Math" panose="02040503050406030204" pitchFamily="18" charset="0"/>
                          </a:rPr>
                          <m:t>𝑇</m:t>
                        </m:r>
                      </m:sup>
                    </m:sSup>
                  </m:oMath>
                </a14:m>
                <a:r>
                  <a:rPr lang="sv-SE" sz="2000" dirty="0"/>
                  <a:t>. </a:t>
                </a:r>
                <a:r>
                  <a:rPr lang="sv-SE" sz="2000" dirty="0" err="1"/>
                  <a:t>This</a:t>
                </a:r>
                <a:r>
                  <a:rPr lang="sv-SE" sz="2000" dirty="0"/>
                  <a:t> is </a:t>
                </a:r>
                <a:r>
                  <a:rPr lang="sv-SE" sz="2000" dirty="0" err="1"/>
                  <a:t>because</a:t>
                </a:r>
                <a:r>
                  <a:rPr lang="sv-SE" sz="2000" dirty="0"/>
                  <a:t> it </a:t>
                </a:r>
                <a:r>
                  <a:rPr lang="sv-SE" sz="2000" dirty="0" err="1"/>
                  <a:t>can</a:t>
                </a:r>
                <a:r>
                  <a:rPr lang="sv-SE" sz="2000" dirty="0"/>
                  <a:t> be </a:t>
                </a:r>
              </a:p>
              <a:p>
                <a:r>
                  <a:rPr lang="sv-SE" sz="2000" dirty="0" err="1"/>
                  <a:t>shown</a:t>
                </a:r>
                <a:r>
                  <a:rPr lang="sv-SE" sz="2000" dirty="0"/>
                  <a:t> </a:t>
                </a:r>
                <a:r>
                  <a:rPr lang="sv-SE" sz="2000" dirty="0" err="1"/>
                  <a:t>that</a:t>
                </a:r>
                <a:r>
                  <a:rPr lang="sv-SE" sz="2000" dirty="0"/>
                  <a:t>  </a:t>
                </a:r>
                <a:r>
                  <a:rPr lang="sv-SE" sz="2000" dirty="0" err="1"/>
                  <a:t>columns</a:t>
                </a:r>
                <a:r>
                  <a:rPr lang="sv-SE" sz="2000" dirty="0"/>
                  <a:t>  </a:t>
                </a:r>
                <a:r>
                  <a:rPr lang="sv-SE" sz="2000" dirty="0" err="1"/>
                  <a:t>of</a:t>
                </a:r>
                <a:r>
                  <a:rPr lang="sv-SE" sz="2000" dirty="0"/>
                  <a:t> </a:t>
                </a:r>
                <a14:m>
                  <m:oMath xmlns:m="http://schemas.openxmlformats.org/officeDocument/2006/math">
                    <m:r>
                      <a:rPr lang="sv-SE" sz="2000" b="0" i="1" smtClean="0">
                        <a:latin typeface="Cambria Math" panose="02040503050406030204" pitchFamily="18" charset="0"/>
                      </a:rPr>
                      <m:t>𝑉</m:t>
                    </m:r>
                  </m:oMath>
                </a14:m>
                <a:r>
                  <a:rPr lang="sv-SE" sz="2000" dirty="0"/>
                  <a:t> </a:t>
                </a:r>
                <a:r>
                  <a:rPr lang="sv-SE" sz="2000" dirty="0" err="1"/>
                  <a:t>are</a:t>
                </a:r>
                <a:r>
                  <a:rPr lang="sv-SE" sz="2000" dirty="0"/>
                  <a:t> </a:t>
                </a:r>
                <a:r>
                  <a:rPr lang="sv-SE" sz="2000" dirty="0" err="1"/>
                  <a:t>significance</a:t>
                </a:r>
                <a:r>
                  <a:rPr lang="sv-SE" sz="2000" dirty="0"/>
                  <a:t> </a:t>
                </a:r>
                <a:r>
                  <a:rPr lang="sv-SE" sz="2000" dirty="0" err="1"/>
                  <a:t>ordered</a:t>
                </a:r>
                <a:r>
                  <a:rPr lang="sv-SE" sz="2000" dirty="0"/>
                  <a:t> </a:t>
                </a:r>
                <a:r>
                  <a:rPr lang="sv-SE" sz="2000" dirty="0" err="1"/>
                  <a:t>eigenvalues</a:t>
                </a:r>
                <a:r>
                  <a:rPr lang="sv-SE" sz="2000" dirty="0"/>
                  <a:t> </a:t>
                </a:r>
                <a:r>
                  <a:rPr lang="sv-SE" sz="2000" dirty="0" err="1"/>
                  <a:t>of</a:t>
                </a:r>
                <a:r>
                  <a:rPr lang="sv-SE" sz="2000" dirty="0"/>
                  <a:t> </a:t>
                </a:r>
                <a14:m>
                  <m:oMath xmlns:m="http://schemas.openxmlformats.org/officeDocument/2006/math">
                    <m:r>
                      <a:rPr lang="sv-SE" sz="2000" b="0" i="1" smtClean="0">
                        <a:latin typeface="Cambria Math" panose="02040503050406030204" pitchFamily="18" charset="0"/>
                      </a:rPr>
                      <m:t> </m:t>
                    </m:r>
                    <m:sSup>
                      <m:sSupPr>
                        <m:ctrlPr>
                          <a:rPr lang="sv-SE" sz="2000" b="1" i="1" smtClean="0">
                            <a:latin typeface="Cambria Math" panose="02040503050406030204" pitchFamily="18" charset="0"/>
                          </a:rPr>
                        </m:ctrlPr>
                      </m:sSupPr>
                      <m:e>
                        <m:r>
                          <a:rPr lang="sv-SE" sz="2000" b="1" i="1" smtClean="0">
                            <a:latin typeface="Cambria Math" panose="02040503050406030204" pitchFamily="18" charset="0"/>
                          </a:rPr>
                          <m:t>𝑩</m:t>
                        </m:r>
                      </m:e>
                      <m:sup>
                        <m:r>
                          <a:rPr lang="sv-SE" sz="2000" b="1" i="1" smtClean="0">
                            <a:latin typeface="Cambria Math" panose="02040503050406030204" pitchFamily="18" charset="0"/>
                          </a:rPr>
                          <m:t>𝑻</m:t>
                        </m:r>
                      </m:sup>
                    </m:sSup>
                    <m:r>
                      <a:rPr lang="sv-SE" sz="2000" b="1" i="1" smtClean="0">
                        <a:latin typeface="Cambria Math" panose="02040503050406030204" pitchFamily="18" charset="0"/>
                      </a:rPr>
                      <m:t>𝑩</m:t>
                    </m:r>
                  </m:oMath>
                </a14:m>
                <a:endParaRPr lang="sv-SE" sz="2000" b="1" dirty="0"/>
              </a:p>
              <a:p>
                <a:pPr marL="342900" indent="-342900">
                  <a:buFont typeface="Arial" panose="020B0604020202020204" pitchFamily="34" charset="0"/>
                  <a:buChar char="•"/>
                </a:pPr>
                <a:endParaRPr lang="sv-SE" sz="2000" b="1" dirty="0"/>
              </a:p>
              <a:p>
                <a:pPr marL="342900" indent="-342900">
                  <a:buFont typeface="Arial" panose="020B0604020202020204" pitchFamily="34" charset="0"/>
                  <a:buChar char="•"/>
                </a:pPr>
                <a:r>
                  <a:rPr lang="en-US" sz="2000" dirty="0"/>
                  <a:t>In homogeneous equations  the solution </a:t>
                </a:r>
                <a:r>
                  <a:rPr lang="en-US" sz="2000" b="1" dirty="0"/>
                  <a:t>m</a:t>
                </a:r>
                <a:r>
                  <a:rPr lang="en-US" sz="2000" dirty="0"/>
                  <a:t> is unique  only up to a </a:t>
                </a:r>
              </a:p>
              <a:p>
                <a:r>
                  <a:rPr lang="en-US" sz="2000" dirty="0"/>
                  <a:t>scaling factor γ</a:t>
                </a:r>
                <a14:m>
                  <m:oMath xmlns:m="http://schemas.openxmlformats.org/officeDocument/2006/math">
                    <m:r>
                      <a:rPr lang="sv-SE" sz="2000" i="1">
                        <a:latin typeface="Cambria Math" panose="02040503050406030204" pitchFamily="18" charset="0"/>
                      </a:rPr>
                      <m:t>≠</m:t>
                    </m:r>
                  </m:oMath>
                </a14:m>
                <a:r>
                  <a:rPr lang="en-US" sz="2000" dirty="0"/>
                  <a:t> 0.</a:t>
                </a:r>
              </a:p>
              <a:p>
                <a:pPr>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is because, if </a:t>
                </a:r>
                <a:r>
                  <a:rPr lang="en-US" sz="2000" b="1" dirty="0"/>
                  <a:t>m</a:t>
                </a:r>
                <a:r>
                  <a:rPr lang="en-US" sz="2000" dirty="0"/>
                  <a:t> is a solution, then </a:t>
                </a:r>
                <a:r>
                  <a:rPr lang="en-US" sz="2000" i="1" dirty="0" err="1"/>
                  <a:t>γ</a:t>
                </a:r>
                <a:r>
                  <a:rPr lang="en-US" sz="2000" b="1" dirty="0" err="1"/>
                  <a:t>m</a:t>
                </a:r>
                <a:r>
                  <a:rPr lang="en-US" sz="2000" dirty="0"/>
                  <a:t> is also a solution. Hence, </a:t>
                </a:r>
              </a:p>
              <a:p>
                <a:r>
                  <a:rPr lang="en-US" sz="2000" dirty="0"/>
                  <a:t> the norm of </a:t>
                </a:r>
                <a:r>
                  <a:rPr lang="en-US" sz="2000" b="1" dirty="0"/>
                  <a:t>m</a:t>
                </a:r>
                <a:r>
                  <a:rPr lang="en-US" sz="2000" dirty="0"/>
                  <a:t> cannot be determined uniquely.</a:t>
                </a:r>
              </a:p>
              <a:p>
                <a:pPr marL="342900" indent="-342900">
                  <a:buFont typeface="Arial" panose="020B0604020202020204" pitchFamily="34" charset="0"/>
                  <a:buChar char="•"/>
                </a:pPr>
                <a:endParaRPr lang="en-US" sz="2000" dirty="0"/>
              </a:p>
              <a:p>
                <a:endParaRPr lang="sv-SE" sz="2000" b="1" dirty="0"/>
              </a:p>
              <a:p>
                <a:endParaRPr lang="sv-SE" dirty="0"/>
              </a:p>
            </p:txBody>
          </p:sp>
        </mc:Choice>
        <mc:Fallback xmlns="">
          <p:sp>
            <p:nvSpPr>
              <p:cNvPr id="3" name="TextBox 2">
                <a:extLst>
                  <a:ext uri="{FF2B5EF4-FFF2-40B4-BE49-F238E27FC236}">
                    <a16:creationId xmlns:a16="http://schemas.microsoft.com/office/drawing/2014/main" id="{51068A86-835B-72EA-BF02-282C8CBA1F7F}"/>
                  </a:ext>
                </a:extLst>
              </p:cNvPr>
              <p:cNvSpPr txBox="1">
                <a:spLocks noRot="1" noChangeAspect="1" noMove="1" noResize="1" noEditPoints="1" noAdjustHandles="1" noChangeArrowheads="1" noChangeShapeType="1" noTextEdit="1"/>
              </p:cNvSpPr>
              <p:nvPr/>
            </p:nvSpPr>
            <p:spPr>
              <a:xfrm>
                <a:off x="1583928" y="-396627"/>
                <a:ext cx="8559459" cy="7546040"/>
              </a:xfrm>
              <a:prstGeom prst="rect">
                <a:avLst/>
              </a:prstGeom>
              <a:blipFill>
                <a:blip r:embed="rId2"/>
                <a:stretch>
                  <a:fillRect l="-1852"/>
                </a:stretch>
              </a:blipFill>
            </p:spPr>
            <p:txBody>
              <a:bodyPr/>
              <a:lstStyle/>
              <a:p>
                <a:r>
                  <a:rPr lang="sv-SE">
                    <a:noFill/>
                  </a:rPr>
                  <a:t> </a:t>
                </a:r>
              </a:p>
            </p:txBody>
          </p:sp>
        </mc:Fallback>
      </mc:AlternateContent>
      <p:pic>
        <p:nvPicPr>
          <p:cNvPr id="6" name="Picture 5">
            <a:extLst>
              <a:ext uri="{FF2B5EF4-FFF2-40B4-BE49-F238E27FC236}">
                <a16:creationId xmlns:a16="http://schemas.microsoft.com/office/drawing/2014/main" id="{6326FE03-F2A6-77A6-C292-ED85161B6760}"/>
              </a:ext>
            </a:extLst>
          </p:cNvPr>
          <p:cNvPicPr>
            <a:picLocks noChangeAspect="1"/>
          </p:cNvPicPr>
          <p:nvPr/>
        </p:nvPicPr>
        <p:blipFill>
          <a:blip r:embed="rId3"/>
          <a:stretch>
            <a:fillRect/>
          </a:stretch>
        </p:blipFill>
        <p:spPr>
          <a:xfrm>
            <a:off x="4171320" y="899517"/>
            <a:ext cx="1476462" cy="671119"/>
          </a:xfrm>
          <a:prstGeom prst="rect">
            <a:avLst/>
          </a:prstGeom>
        </p:spPr>
      </p:pic>
      <p:pic>
        <p:nvPicPr>
          <p:cNvPr id="8" name="Picture 7">
            <a:extLst>
              <a:ext uri="{FF2B5EF4-FFF2-40B4-BE49-F238E27FC236}">
                <a16:creationId xmlns:a16="http://schemas.microsoft.com/office/drawing/2014/main" id="{D4F8FA59-6E28-37AA-C53C-0F622AE14634}"/>
              </a:ext>
            </a:extLst>
          </p:cNvPr>
          <p:cNvPicPr>
            <a:picLocks noChangeAspect="1"/>
          </p:cNvPicPr>
          <p:nvPr/>
        </p:nvPicPr>
        <p:blipFill>
          <a:blip r:embed="rId4"/>
          <a:stretch>
            <a:fillRect/>
          </a:stretch>
        </p:blipFill>
        <p:spPr>
          <a:xfrm>
            <a:off x="4637640" y="2598332"/>
            <a:ext cx="805343" cy="536895"/>
          </a:xfrm>
          <a:prstGeom prst="rect">
            <a:avLst/>
          </a:prstGeom>
        </p:spPr>
      </p:pic>
    </p:spTree>
    <p:extLst>
      <p:ext uri="{BB962C8B-B14F-4D97-AF65-F5344CB8AC3E}">
        <p14:creationId xmlns:p14="http://schemas.microsoft.com/office/powerpoint/2010/main" val="53807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2D6D88-1BC5-C6D7-E327-65E111D280AF}"/>
              </a:ext>
            </a:extLst>
          </p:cNvPr>
          <p:cNvPicPr>
            <a:picLocks noChangeAspect="1"/>
          </p:cNvPicPr>
          <p:nvPr/>
        </p:nvPicPr>
        <p:blipFill>
          <a:blip r:embed="rId3"/>
          <a:stretch>
            <a:fillRect/>
          </a:stretch>
        </p:blipFill>
        <p:spPr>
          <a:xfrm>
            <a:off x="10784" y="3112020"/>
            <a:ext cx="10080625" cy="2527461"/>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1EF16-978B-7C62-CE0A-6FF6EFC751AF}"/>
                  </a:ext>
                </a:extLst>
              </p:cNvPr>
              <p:cNvSpPr txBox="1"/>
              <p:nvPr/>
            </p:nvSpPr>
            <p:spPr>
              <a:xfrm>
                <a:off x="71760" y="-58084"/>
                <a:ext cx="10009112" cy="7294305"/>
              </a:xfrm>
              <a:prstGeom prst="rect">
                <a:avLst/>
              </a:prstGeom>
              <a:noFill/>
            </p:spPr>
            <p:txBody>
              <a:bodyPr wrap="square">
                <a:spAutoFit/>
              </a:bodyPr>
              <a:lstStyle/>
              <a:p>
                <a:r>
                  <a:rPr lang="en-US" dirty="0"/>
                  <a:t>From m to Physics, i.e. Decompose M into </a:t>
                </a:r>
                <a14:m>
                  <m:oMath xmlns:m="http://schemas.openxmlformats.org/officeDocument/2006/math">
                    <m:sSub>
                      <m:sSubPr>
                        <m:ctrlPr>
                          <a:rPr lang="sv-SE" b="0" i="1" smtClean="0">
                            <a:latin typeface="Cambria Math" panose="02040503050406030204" pitchFamily="18" charset="0"/>
                          </a:rPr>
                        </m:ctrlPr>
                      </m:sSubPr>
                      <m:e>
                        <m:r>
                          <a:rPr lang="sv-SE" b="0" i="1" smtClean="0">
                            <a:latin typeface="Cambria Math" panose="02040503050406030204" pitchFamily="18" charset="0"/>
                          </a:rPr>
                          <m:t>𝑀</m:t>
                        </m:r>
                      </m:e>
                      <m:sub>
                        <m:r>
                          <a:rPr lang="sv-SE" b="0" i="1" smtClean="0">
                            <a:latin typeface="Cambria Math" panose="02040503050406030204" pitchFamily="18" charset="0"/>
                          </a:rPr>
                          <m:t>𝐼</m:t>
                        </m:r>
                      </m:sub>
                    </m:sSub>
                    <m:sSub>
                      <m:sSubPr>
                        <m:ctrlPr>
                          <a:rPr lang="sv-SE" b="0" i="1" smtClean="0">
                            <a:latin typeface="Cambria Math" panose="02040503050406030204" pitchFamily="18" charset="0"/>
                          </a:rPr>
                        </m:ctrlPr>
                      </m:sSubPr>
                      <m:e>
                        <m:r>
                          <a:rPr lang="sv-SE" b="0" i="1" smtClean="0">
                            <a:latin typeface="Cambria Math" panose="02040503050406030204" pitchFamily="18" charset="0"/>
                          </a:rPr>
                          <m:t>𝑀</m:t>
                        </m:r>
                      </m:e>
                      <m:sub>
                        <m:r>
                          <a:rPr lang="sv-SE" b="0" i="1" smtClean="0">
                            <a:latin typeface="Cambria Math" panose="02040503050406030204" pitchFamily="18" charset="0"/>
                          </a:rPr>
                          <m:t>𝐸</m:t>
                        </m:r>
                      </m:sub>
                    </m:sSub>
                  </m:oMath>
                </a14:m>
                <a:endParaRPr lang="en-US" dirty="0"/>
              </a:p>
              <a:p>
                <a:endParaRPr lang="en-US" dirty="0"/>
              </a:p>
              <a:p>
                <a:r>
                  <a:rPr lang="en-US" sz="2000" dirty="0"/>
                  <a:t>The solution </a:t>
                </a:r>
                <a14:m>
                  <m:oMath xmlns:m="http://schemas.openxmlformats.org/officeDocument/2006/math">
                    <m:r>
                      <a:rPr lang="sv-SE" sz="2000" b="1" i="0" smtClean="0">
                        <a:latin typeface="Cambria Math" panose="02040503050406030204" pitchFamily="18" charset="0"/>
                      </a:rPr>
                      <m:t>𝐦</m:t>
                    </m:r>
                  </m:oMath>
                </a14:m>
                <a:r>
                  <a:rPr lang="en-US" sz="2000" dirty="0"/>
                  <a:t> gives us the matrix M</a:t>
                </a:r>
              </a:p>
              <a:p>
                <a:endParaRPr lang="en-US" sz="2000" dirty="0"/>
              </a:p>
              <a:p>
                <a:endParaRPr lang="en-US" sz="2000" dirty="0"/>
              </a:p>
              <a:p>
                <a:endParaRPr lang="en-US" sz="3200" dirty="0"/>
              </a:p>
              <a:p>
                <a:endParaRPr lang="en-US" sz="2000" dirty="0"/>
              </a:p>
              <a:p>
                <a:r>
                  <a:rPr lang="en-US" sz="2000" dirty="0"/>
                  <a:t>Which is equal to the product </a:t>
                </a:r>
                <a14:m>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𝐼</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𝐸</m:t>
                        </m:r>
                      </m:sub>
                    </m:sSub>
                  </m:oMath>
                </a14:m>
                <a:r>
                  <a:rPr lang="en-US" sz="2000" dirty="0"/>
                  <a:t> expanded as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Here, we can identify that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𝑅</m:t>
                        </m:r>
                      </m:e>
                      <m:sub>
                        <m:r>
                          <a:rPr lang="sv-SE" sz="2000" b="0" i="1" smtClean="0">
                            <a:latin typeface="Cambria Math" panose="02040503050406030204" pitchFamily="18" charset="0"/>
                          </a:rPr>
                          <m:t>31</m:t>
                        </m:r>
                      </m:sub>
                    </m:sSub>
                    <m:r>
                      <a:rPr lang="sv-SE" sz="2000" b="0" i="1" smtClean="0">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m:t>
                        </m:r>
                        <m:r>
                          <a:rPr lang="sv-SE" sz="2000" b="0" i="1" smtClean="0">
                            <a:latin typeface="Cambria Math" panose="02040503050406030204" pitchFamily="18" charset="0"/>
                          </a:rPr>
                          <m:t>2</m:t>
                        </m:r>
                      </m:sub>
                    </m:sSub>
                    <m:r>
                      <a:rPr lang="sv-SE" sz="2000" i="1">
                        <a:latin typeface="Cambria Math" panose="02040503050406030204" pitchFamily="18" charset="0"/>
                      </a:rPr>
                      <m:t>,</m:t>
                    </m:r>
                  </m:oMath>
                </a14:m>
                <a:r>
                  <a:rPr lang="sv-SE" sz="2000" dirty="0"/>
                  <a:t> </a:t>
                </a:r>
                <a14:m>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m:t>
                        </m:r>
                        <m:r>
                          <a:rPr lang="sv-SE" sz="2000" b="0" i="1" smtClean="0">
                            <a:latin typeface="Cambria Math" panose="02040503050406030204" pitchFamily="18" charset="0"/>
                          </a:rPr>
                          <m:t>3</m:t>
                        </m:r>
                      </m:sub>
                    </m:sSub>
                  </m:oMath>
                </a14:m>
                <a:r>
                  <a:rPr lang="en-US" sz="2000" dirty="0"/>
                  <a:t> should be equal to the known values </a:t>
                </a:r>
                <a14:m>
                  <m:oMath xmlns:m="http://schemas.openxmlformats.org/officeDocument/2006/math">
                    <m:sSub>
                      <m:sSubPr>
                        <m:ctrlPr>
                          <a:rPr lang="sv-SE" sz="2000" i="1">
                            <a:latin typeface="Cambria Math" panose="02040503050406030204" pitchFamily="18" charset="0"/>
                          </a:rPr>
                        </m:ctrlPr>
                      </m:sSubPr>
                      <m:e>
                        <m:r>
                          <a:rPr lang="sv-SE" sz="2000" b="0" i="1" smtClean="0">
                            <a:latin typeface="Cambria Math" panose="02040503050406030204" pitchFamily="18" charset="0"/>
                          </a:rPr>
                          <m:t>𝑀</m:t>
                        </m:r>
                      </m:e>
                      <m:sub>
                        <m:r>
                          <a:rPr lang="sv-SE" sz="2000" i="1">
                            <a:latin typeface="Cambria Math" panose="02040503050406030204" pitchFamily="18" charset="0"/>
                          </a:rPr>
                          <m:t>31</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b="0" i="1" smtClean="0">
                            <a:latin typeface="Cambria Math" panose="02040503050406030204" pitchFamily="18" charset="0"/>
                          </a:rPr>
                          <m:t>𝑀</m:t>
                        </m:r>
                      </m:e>
                      <m:sub>
                        <m:r>
                          <a:rPr lang="sv-SE" sz="2000" i="1">
                            <a:latin typeface="Cambria Math" panose="02040503050406030204" pitchFamily="18" charset="0"/>
                          </a:rPr>
                          <m:t>32</m:t>
                        </m:r>
                      </m:sub>
                    </m:sSub>
                    <m:r>
                      <a:rPr lang="sv-SE" sz="2000" i="1">
                        <a:latin typeface="Cambria Math" panose="02040503050406030204" pitchFamily="18" charset="0"/>
                      </a:rPr>
                      <m:t>,</m:t>
                    </m:r>
                  </m:oMath>
                </a14:m>
                <a:r>
                  <a:rPr lang="sv-SE" sz="2000" dirty="0"/>
                  <a:t> </a:t>
                </a:r>
                <a14:m>
                  <m:oMath xmlns:m="http://schemas.openxmlformats.org/officeDocument/2006/math">
                    <m:sSub>
                      <m:sSubPr>
                        <m:ctrlPr>
                          <a:rPr lang="sv-SE" sz="2000" i="1">
                            <a:latin typeface="Cambria Math" panose="02040503050406030204" pitchFamily="18" charset="0"/>
                          </a:rPr>
                        </m:ctrlPr>
                      </m:sSubPr>
                      <m:e>
                        <m:r>
                          <a:rPr lang="sv-SE" sz="2000" b="0" i="1" smtClean="0">
                            <a:latin typeface="Cambria Math" panose="02040503050406030204" pitchFamily="18" charset="0"/>
                          </a:rPr>
                          <m:t>𝑀</m:t>
                        </m:r>
                      </m:e>
                      <m:sub>
                        <m:r>
                          <a:rPr lang="sv-SE" sz="2000" i="1">
                            <a:latin typeface="Cambria Math" panose="02040503050406030204" pitchFamily="18" charset="0"/>
                          </a:rPr>
                          <m:t>33</m:t>
                        </m:r>
                      </m:sub>
                    </m:sSub>
                  </m:oMath>
                </a14:m>
                <a:r>
                  <a:rPr lang="en-US" sz="2000" dirty="0"/>
                  <a:t> </a:t>
                </a:r>
              </a:p>
              <a:p>
                <a:r>
                  <a:rPr lang="en-US" sz="2000" dirty="0"/>
                  <a:t>except for a multiplication by </a:t>
                </a:r>
                <a14:m>
                  <m:oMath xmlns:m="http://schemas.openxmlformats.org/officeDocument/2006/math">
                    <m:r>
                      <a:rPr lang="sv-SE" sz="2000" b="0" i="1" smtClean="0">
                        <a:latin typeface="Cambria Math" panose="02040503050406030204" pitchFamily="18" charset="0"/>
                      </a:rPr>
                      <m:t>𝛾</m:t>
                    </m:r>
                  </m:oMath>
                </a14:m>
                <a:r>
                  <a:rPr lang="en-US" sz="2000" dirty="0"/>
                  <a:t> which is befitting because the vector </a:t>
                </a:r>
                <a14:m>
                  <m:oMath xmlns:m="http://schemas.openxmlformats.org/officeDocument/2006/math">
                    <m:sSub>
                      <m:sSubPr>
                        <m:ctrlPr>
                          <a:rPr lang="sv-SE" sz="2000" i="1">
                            <a:latin typeface="Cambria Math" panose="02040503050406030204" pitchFamily="18" charset="0"/>
                          </a:rPr>
                        </m:ctrlPr>
                      </m:sSubPr>
                      <m:e>
                        <m:r>
                          <a:rPr lang="sv-SE" sz="2000" b="0" i="1" smtClean="0">
                            <a:latin typeface="Cambria Math" panose="02040503050406030204" pitchFamily="18" charset="0"/>
                          </a:rPr>
                          <m:t>(</m:t>
                        </m:r>
                        <m:r>
                          <a:rPr lang="sv-SE" sz="2000" i="1">
                            <a:latin typeface="Cambria Math" panose="02040503050406030204" pitchFamily="18" charset="0"/>
                          </a:rPr>
                          <m:t>𝑅</m:t>
                        </m:r>
                      </m:e>
                      <m:sub>
                        <m:r>
                          <a:rPr lang="sv-SE" sz="2000" i="1">
                            <a:latin typeface="Cambria Math" panose="02040503050406030204" pitchFamily="18" charset="0"/>
                          </a:rPr>
                          <m:t>31</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32</m:t>
                        </m:r>
                      </m:sub>
                    </m:sSub>
                    <m:r>
                      <a:rPr lang="sv-SE" sz="2000" i="1">
                        <a:latin typeface="Cambria Math" panose="02040503050406030204" pitchFamily="18" charset="0"/>
                      </a:rPr>
                      <m:t>,</m:t>
                    </m:r>
                  </m:oMath>
                </a14:m>
                <a:r>
                  <a:rPr lang="sv-SE" sz="2000" dirty="0"/>
                  <a:t> </a:t>
                </a:r>
                <a14:m>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33</m:t>
                        </m:r>
                      </m:sub>
                    </m:sSub>
                  </m:oMath>
                </a14:m>
                <a:r>
                  <a:rPr lang="en-US" sz="2000" dirty="0"/>
                  <a:t>) should have the norm 1 due to </a:t>
                </a:r>
                <a14:m>
                  <m:oMath xmlns:m="http://schemas.openxmlformats.org/officeDocument/2006/math">
                    <m:r>
                      <a:rPr lang="sv-SE" sz="2000" b="0" i="1" smtClean="0">
                        <a:latin typeface="Cambria Math" panose="02040503050406030204" pitchFamily="18" charset="0"/>
                      </a:rPr>
                      <m:t>𝑅</m:t>
                    </m:r>
                  </m:oMath>
                </a14:m>
                <a:r>
                  <a:rPr lang="en-US" sz="2000" dirty="0"/>
                  <a:t> being an </a:t>
                </a:r>
                <a:r>
                  <a:rPr lang="en-US" sz="2000" dirty="0" err="1"/>
                  <a:t>orthoghonal</a:t>
                </a:r>
                <a:r>
                  <a:rPr lang="en-US" sz="2000" dirty="0"/>
                  <a:t> matrix. </a:t>
                </a:r>
              </a:p>
              <a:p>
                <a:endParaRPr lang="en-US" sz="3200" dirty="0"/>
              </a:p>
            </p:txBody>
          </p:sp>
        </mc:Choice>
        <mc:Fallback xmlns="">
          <p:sp>
            <p:nvSpPr>
              <p:cNvPr id="5" name="TextBox 4">
                <a:extLst>
                  <a:ext uri="{FF2B5EF4-FFF2-40B4-BE49-F238E27FC236}">
                    <a16:creationId xmlns:a16="http://schemas.microsoft.com/office/drawing/2014/main" id="{B1F1EF16-978B-7C62-CE0A-6FF6EFC751AF}"/>
                  </a:ext>
                </a:extLst>
              </p:cNvPr>
              <p:cNvSpPr txBox="1">
                <a:spLocks noRot="1" noChangeAspect="1" noMove="1" noResize="1" noEditPoints="1" noAdjustHandles="1" noChangeArrowheads="1" noChangeShapeType="1" noTextEdit="1"/>
              </p:cNvSpPr>
              <p:nvPr/>
            </p:nvSpPr>
            <p:spPr>
              <a:xfrm>
                <a:off x="71760" y="-58084"/>
                <a:ext cx="10009112" cy="7294305"/>
              </a:xfrm>
              <a:prstGeom prst="rect">
                <a:avLst/>
              </a:prstGeom>
              <a:blipFill>
                <a:blip r:embed="rId4"/>
                <a:stretch>
                  <a:fillRect l="-1583" t="-1086" r="-24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E93262-F565-4F8E-4DA3-B8295D21BEAC}"/>
                  </a:ext>
                </a:extLst>
              </p:cNvPr>
              <p:cNvSpPr txBox="1"/>
              <p:nvPr/>
            </p:nvSpPr>
            <p:spPr>
              <a:xfrm>
                <a:off x="3456136" y="1372235"/>
                <a:ext cx="3471047" cy="875689"/>
              </a:xfrm>
              <a:prstGeom prst="rect">
                <a:avLst/>
              </a:prstGeom>
              <a:noFill/>
            </p:spPr>
            <p:txBody>
              <a:bodyPr wrap="square" lIns="0" tIns="0" rIns="0" bIns="0" rtlCol="0">
                <a:spAutoFit/>
              </a:bodyPr>
              <a:lstStyle/>
              <a:p>
                <a14:m>
                  <m:oMath xmlns:m="http://schemas.openxmlformats.org/officeDocument/2006/math">
                    <m:r>
                      <a:rPr lang="sv-SE" sz="2000" b="0" i="1" dirty="0" smtClean="0">
                        <a:latin typeface="Cambria Math" panose="02040503050406030204" pitchFamily="18" charset="0"/>
                      </a:rPr>
                      <m:t>𝑀</m:t>
                    </m:r>
                    <m:r>
                      <a:rPr lang="sv-SE" sz="2000" b="0" i="1" dirty="0" smtClean="0">
                        <a:latin typeface="Cambria Math" panose="02040503050406030204" pitchFamily="18" charset="0"/>
                      </a:rPr>
                      <m:t>=</m:t>
                    </m:r>
                    <m:d>
                      <m:dPr>
                        <m:ctrlPr>
                          <a:rPr lang="sv-SE" sz="2000" i="1" dirty="0" smtClean="0">
                            <a:latin typeface="Cambria Math" panose="02040503050406030204" pitchFamily="18" charset="0"/>
                          </a:rPr>
                        </m:ctrlPr>
                      </m:dPr>
                      <m:e>
                        <m:m>
                          <m:mPr>
                            <m:plcHide m:val="on"/>
                            <m:mcs>
                              <m:mc>
                                <m:mcPr>
                                  <m:count m:val="4"/>
                                  <m:mcJc m:val="center"/>
                                </m:mcPr>
                              </m:mc>
                            </m:mcs>
                            <m:ctrlPr>
                              <a:rPr lang="sv-SE" sz="2000" i="1">
                                <a:latin typeface="Cambria Math" panose="02040503050406030204" pitchFamily="18" charset="0"/>
                              </a:rPr>
                            </m:ctrlPr>
                          </m:mPr>
                          <m:mr>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11</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12</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13</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14</m:t>
                                  </m:r>
                                </m:sub>
                              </m:sSub>
                            </m:e>
                          </m:mr>
                          <m:mr>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21</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22</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23</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24</m:t>
                                  </m:r>
                                </m:sub>
                              </m:sSub>
                            </m:e>
                          </m:mr>
                          <m:mr>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31</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32</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33</m:t>
                                  </m:r>
                                </m:sub>
                              </m:sSub>
                            </m:e>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34</m:t>
                                  </m:r>
                                </m:sub>
                              </m:sSub>
                            </m:e>
                          </m:mr>
                        </m:m>
                        <m:r>
                          <a:rPr lang="sv-SE" sz="2000" b="0" i="1" smtClean="0">
                            <a:latin typeface="Cambria Math" panose="02040503050406030204" pitchFamily="18" charset="0"/>
                          </a:rPr>
                          <m:t> </m:t>
                        </m:r>
                      </m:e>
                    </m:d>
                  </m:oMath>
                </a14:m>
                <a:r>
                  <a:rPr lang="sv-SE" sz="2000" dirty="0"/>
                  <a:t> </a:t>
                </a:r>
                <a:endParaRPr sz="2000" dirty="0"/>
              </a:p>
            </p:txBody>
          </p:sp>
        </mc:Choice>
        <mc:Fallback xmlns="">
          <p:sp>
            <p:nvSpPr>
              <p:cNvPr id="6" name="TextBox 5">
                <a:extLst>
                  <a:ext uri="{FF2B5EF4-FFF2-40B4-BE49-F238E27FC236}">
                    <a16:creationId xmlns:a16="http://schemas.microsoft.com/office/drawing/2014/main" id="{BEE93262-F565-4F8E-4DA3-B8295D21BEAC}"/>
                  </a:ext>
                </a:extLst>
              </p:cNvPr>
              <p:cNvSpPr txBox="1">
                <a:spLocks noRot="1" noChangeAspect="1" noMove="1" noResize="1" noEditPoints="1" noAdjustHandles="1" noChangeArrowheads="1" noChangeShapeType="1" noTextEdit="1"/>
              </p:cNvSpPr>
              <p:nvPr/>
            </p:nvSpPr>
            <p:spPr>
              <a:xfrm>
                <a:off x="3456136" y="1372235"/>
                <a:ext cx="3471047" cy="875689"/>
              </a:xfrm>
              <a:prstGeom prst="rect">
                <a:avLst/>
              </a:prstGeom>
              <a:blipFill>
                <a:blip r:embed="rId5"/>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55417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EDD9F95B-2ABB-6952-63A4-9045302D259B}"/>
                  </a:ext>
                </a:extLst>
              </p:cNvPr>
              <p:cNvSpPr txBox="1"/>
              <p:nvPr/>
            </p:nvSpPr>
            <p:spPr>
              <a:xfrm>
                <a:off x="935856" y="1870230"/>
                <a:ext cx="9072761" cy="4093428"/>
              </a:xfrm>
              <a:prstGeom prst="rect">
                <a:avLst/>
              </a:prstGeom>
              <a:noFill/>
            </p:spPr>
            <p:txBody>
              <a:bodyPr wrap="square">
                <a:spAutoFit/>
              </a:bodyPr>
              <a:lstStyle/>
              <a:p>
                <a:r>
                  <a:rPr lang="sv-SE" sz="2000" dirty="0"/>
                  <a:t>We </a:t>
                </a:r>
                <a:r>
                  <a:rPr lang="sv-SE" sz="2000" dirty="0" err="1"/>
                  <a:t>then</a:t>
                </a:r>
                <a:r>
                  <a:rPr lang="sv-SE" sz="2000" dirty="0"/>
                  <a:t> </a:t>
                </a:r>
                <a:r>
                  <a:rPr lang="sv-SE" sz="2000" dirty="0" err="1"/>
                  <a:t>adjust</a:t>
                </a:r>
                <a:r>
                  <a:rPr lang="sv-SE" sz="2000" dirty="0"/>
                  <a:t> </a:t>
                </a:r>
                <a14:m>
                  <m:oMath xmlns:m="http://schemas.openxmlformats.org/officeDocument/2006/math">
                    <m:r>
                      <a:rPr lang="sv-SE" sz="2000" b="0" i="1" smtClean="0">
                        <a:latin typeface="Cambria Math" panose="02040503050406030204" pitchFamily="18" charset="0"/>
                      </a:rPr>
                      <m:t>𝛾</m:t>
                    </m:r>
                  </m:oMath>
                </a14:m>
                <a:r>
                  <a:rPr lang="sv-SE" sz="2000" dirty="0"/>
                  <a:t> </a:t>
                </a:r>
                <a:r>
                  <a:rPr lang="sv-SE" sz="2000" dirty="0" err="1"/>
                  <a:t>with</a:t>
                </a:r>
                <a:r>
                  <a:rPr lang="sv-SE" sz="2000" dirty="0"/>
                  <a:t> a </a:t>
                </a:r>
                <a:r>
                  <a:rPr lang="sv-SE" sz="2000" dirty="0" err="1"/>
                  <a:t>sign</a:t>
                </a:r>
                <a:r>
                  <a:rPr lang="sv-SE" sz="2000" dirty="0"/>
                  <a:t> </a:t>
                </a:r>
                <a:r>
                  <a:rPr lang="sv-SE" sz="2000" dirty="0" err="1"/>
                  <a:t>such</a:t>
                </a:r>
                <a:r>
                  <a:rPr lang="sv-SE" sz="2000" dirty="0"/>
                  <a:t> </a:t>
                </a:r>
                <a:r>
                  <a:rPr lang="sv-SE" sz="2000" dirty="0" err="1"/>
                  <a:t>that</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34</m:t>
                        </m:r>
                      </m:sub>
                    </m:sSub>
                  </m:oMath>
                </a14:m>
                <a:r>
                  <a:rPr lang="sv-SE" sz="2000" dirty="0"/>
                  <a:t> is positive, to make sure </a:t>
                </a:r>
                <a:r>
                  <a:rPr lang="sv-SE" sz="2000" dirty="0" err="1"/>
                  <a:t>that</a:t>
                </a:r>
                <a:r>
                  <a:rPr lang="sv-SE" sz="2000" dirty="0"/>
                  <a:t> the world point </a:t>
                </a:r>
                <a14:m>
                  <m:oMath xmlns:m="http://schemas.openxmlformats.org/officeDocument/2006/math">
                    <m:r>
                      <a:rPr lang="sv-SE" sz="2000" b="1" i="0" smtClean="0">
                        <a:latin typeface="Cambria Math" panose="02040503050406030204" pitchFamily="18" charset="0"/>
                      </a:rPr>
                      <m:t>𝐩</m:t>
                    </m:r>
                  </m:oMath>
                </a14:m>
                <a:r>
                  <a:rPr lang="sv-SE" sz="2000" b="1" dirty="0"/>
                  <a:t> </a:t>
                </a:r>
                <a:r>
                  <a:rPr lang="sv-SE" sz="2000" dirty="0"/>
                  <a:t>is in front </a:t>
                </a:r>
                <a:r>
                  <a:rPr lang="sv-SE" sz="2000" dirty="0" err="1"/>
                  <a:t>of</a:t>
                </a:r>
                <a:r>
                  <a:rPr lang="sv-SE" sz="2000" dirty="0"/>
                  <a:t> the </a:t>
                </a:r>
                <a:r>
                  <a:rPr lang="sv-SE" sz="2000" dirty="0" err="1"/>
                  <a:t>camera</a:t>
                </a:r>
                <a:r>
                  <a:rPr lang="sv-SE" sz="2000" dirty="0"/>
                  <a:t> (so </a:t>
                </a:r>
                <a:r>
                  <a:rPr lang="sv-SE" sz="2000" dirty="0" err="1"/>
                  <a:t>that</a:t>
                </a:r>
                <a:r>
                  <a:rPr lang="sv-SE" sz="2000" dirty="0"/>
                  <a:t> it </a:t>
                </a:r>
                <a:r>
                  <a:rPr lang="sv-SE" sz="2000" dirty="0" err="1"/>
                  <a:t>can</a:t>
                </a:r>
                <a:r>
                  <a:rPr lang="sv-SE" sz="2000" dirty="0"/>
                  <a:t> be </a:t>
                </a:r>
                <a:r>
                  <a:rPr lang="sv-SE" sz="2000" dirty="0" err="1"/>
                  <a:t>visible</a:t>
                </a:r>
                <a:r>
                  <a:rPr lang="sv-SE" sz="2000" dirty="0"/>
                  <a:t> to the </a:t>
                </a:r>
                <a:r>
                  <a:rPr lang="sv-SE" sz="2000" dirty="0" err="1"/>
                  <a:t>camera</a:t>
                </a:r>
                <a:r>
                  <a:rPr lang="sv-SE" sz="2000" dirty="0"/>
                  <a:t>). </a:t>
                </a:r>
              </a:p>
              <a:p>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𝛾</m:t>
                      </m:r>
                      <m:r>
                        <a:rPr lang="sv-SE" sz="2000" b="0" i="1" smtClean="0">
                          <a:latin typeface="Cambria Math" panose="02040503050406030204" pitchFamily="18" charset="0"/>
                        </a:rPr>
                        <m:t>←</m:t>
                      </m:r>
                      <m:r>
                        <a:rPr lang="sv-SE" sz="2000" b="0" i="1" smtClean="0">
                          <a:latin typeface="Cambria Math" panose="02040503050406030204" pitchFamily="18" charset="0"/>
                        </a:rPr>
                        <m:t>𝑆𝑖𝑔𝑛</m:t>
                      </m:r>
                      <m:d>
                        <m:dPr>
                          <m:ctrlPr>
                            <a:rPr lang="sv-SE" sz="2000" b="0" i="1" smtClean="0">
                              <a:latin typeface="Cambria Math" panose="02040503050406030204" pitchFamily="18" charset="0"/>
                            </a:rPr>
                          </m:ctrlPr>
                        </m:dPr>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34</m:t>
                              </m:r>
                            </m:sub>
                          </m:sSub>
                        </m:e>
                      </m:d>
                      <m:r>
                        <a:rPr lang="sv-SE" sz="2000" b="0" i="1" smtClean="0">
                          <a:latin typeface="Cambria Math" panose="02040503050406030204" pitchFamily="18" charset="0"/>
                        </a:rPr>
                        <m:t>𝛾</m:t>
                      </m:r>
                    </m:oMath>
                  </m:oMathPara>
                </a14:m>
                <a:endParaRPr lang="sv-SE" sz="2000" dirty="0"/>
              </a:p>
              <a:p>
                <a:endParaRPr lang="sv-SE" sz="2000" dirty="0"/>
              </a:p>
              <a:p>
                <a:endParaRPr lang="sv-SE" sz="2000" dirty="0"/>
              </a:p>
              <a:p>
                <a:endParaRPr lang="sv-SE" sz="2000" dirty="0"/>
              </a:p>
              <a:p>
                <a:endParaRPr lang="sv-SE" sz="2000" dirty="0"/>
              </a:p>
              <a:p>
                <a:endParaRPr lang="sv-SE" sz="2000" dirty="0"/>
              </a:p>
              <a:p>
                <a:endParaRPr lang="sv-SE" sz="2000" dirty="0"/>
              </a:p>
              <a:p>
                <a:endParaRPr lang="sv-SE" sz="2000" dirty="0"/>
              </a:p>
              <a:p>
                <a:r>
                  <a:rPr lang="sv-SE" sz="2000" dirty="0" err="1"/>
                  <a:t>Taking</a:t>
                </a:r>
                <a:r>
                  <a:rPr lang="sv-SE" sz="2000" dirty="0"/>
                  <a:t> the </a:t>
                </a:r>
                <a:r>
                  <a:rPr lang="sv-SE" sz="2000" dirty="0" err="1"/>
                  <a:t>scalar</a:t>
                </a:r>
                <a:r>
                  <a:rPr lang="sv-SE" sz="2000" dirty="0"/>
                  <a:t> </a:t>
                </a:r>
                <a:r>
                  <a:rPr lang="sv-SE" sz="2000" dirty="0" err="1"/>
                  <a:t>products</a:t>
                </a:r>
                <a:r>
                  <a:rPr lang="sv-SE" sz="2000" dirty="0"/>
                  <a:t> </a:t>
                </a:r>
                <a:r>
                  <a:rPr lang="sv-SE" sz="2000" dirty="0" err="1"/>
                  <a:t>between</a:t>
                </a:r>
                <a:r>
                  <a:rPr lang="sv-SE" sz="2000" dirty="0"/>
                  <a:t> the </a:t>
                </a:r>
                <a:r>
                  <a:rPr lang="sv-SE" sz="2000" dirty="0" err="1"/>
                  <a:t>first</a:t>
                </a:r>
                <a:r>
                  <a:rPr lang="sv-SE" sz="2000" dirty="0"/>
                  <a:t>, second and the last, </a:t>
                </a:r>
                <a:r>
                  <a:rPr lang="sv-SE" sz="2000" dirty="0" err="1"/>
                  <a:t>rows</a:t>
                </a:r>
                <a:r>
                  <a:rPr lang="sv-SE" sz="2000" dirty="0"/>
                  <a:t> </a:t>
                </a:r>
                <a:r>
                  <a:rPr lang="sv-SE" sz="2000" dirty="0" err="1"/>
                  <a:t>of</a:t>
                </a:r>
                <a:r>
                  <a:rPr lang="sv-SE" sz="2000" dirty="0"/>
                  <a:t> the </a:t>
                </a:r>
                <a:r>
                  <a:rPr lang="sv-SE" sz="2000" dirty="0" err="1"/>
                  <a:t>expanded</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𝐸</m:t>
                        </m:r>
                      </m:sub>
                    </m:sSub>
                  </m:oMath>
                </a14:m>
                <a:r>
                  <a:rPr lang="sv-SE" sz="2000" dirty="0"/>
                  <a:t>  matrix </a:t>
                </a:r>
                <a:r>
                  <a:rPr lang="sv-SE" sz="2000" dirty="0" err="1"/>
                  <a:t>except</a:t>
                </a:r>
                <a:r>
                  <a:rPr lang="sv-SE" sz="2000" dirty="0"/>
                  <a:t> the last </a:t>
                </a:r>
                <a:r>
                  <a:rPr lang="sv-SE" sz="2000" dirty="0" err="1"/>
                  <a:t>column</a:t>
                </a:r>
                <a:r>
                  <a:rPr lang="sv-SE" sz="2000" dirty="0"/>
                  <a:t>, and </a:t>
                </a:r>
                <a:r>
                  <a:rPr lang="sv-SE" sz="2000" dirty="0" err="1"/>
                  <a:t>using</a:t>
                </a:r>
                <a:r>
                  <a:rPr lang="sv-SE" sz="2000" dirty="0"/>
                  <a:t> </a:t>
                </a:r>
                <a14:m>
                  <m:oMath xmlns:m="http://schemas.openxmlformats.org/officeDocument/2006/math">
                    <m:sSup>
                      <m:sSupPr>
                        <m:ctrlPr>
                          <a:rPr lang="sv-SE" sz="2000" b="0" i="1" smtClean="0">
                            <a:latin typeface="Cambria Math" panose="02040503050406030204" pitchFamily="18" charset="0"/>
                          </a:rPr>
                        </m:ctrlPr>
                      </m:sSupPr>
                      <m:e>
                        <m:r>
                          <a:rPr lang="sv-SE" sz="2000" b="0" i="1" smtClean="0">
                            <a:latin typeface="Cambria Math" panose="02040503050406030204" pitchFamily="18" charset="0"/>
                          </a:rPr>
                          <m:t>𝑅</m:t>
                        </m:r>
                      </m:e>
                      <m:sup>
                        <m:r>
                          <a:rPr lang="sv-SE" sz="2000" b="0" i="1" smtClean="0">
                            <a:latin typeface="Cambria Math" panose="02040503050406030204" pitchFamily="18" charset="0"/>
                          </a:rPr>
                          <m:t>𝑇</m:t>
                        </m:r>
                      </m:sup>
                    </m:sSup>
                    <m:r>
                      <a:rPr lang="sv-SE" sz="2000" b="0" i="1" smtClean="0">
                        <a:latin typeface="Cambria Math" panose="02040503050406030204" pitchFamily="18" charset="0"/>
                      </a:rPr>
                      <m:t>𝑅</m:t>
                    </m:r>
                    <m:r>
                      <a:rPr lang="sv-SE" sz="2000" b="0" i="1" smtClean="0">
                        <a:latin typeface="Cambria Math" panose="02040503050406030204" pitchFamily="18" charset="0"/>
                      </a:rPr>
                      <m:t>=</m:t>
                    </m:r>
                    <m:r>
                      <a:rPr lang="sv-SE" sz="2000" b="0" i="1" smtClean="0">
                        <a:latin typeface="Cambria Math" panose="02040503050406030204" pitchFamily="18" charset="0"/>
                      </a:rPr>
                      <m:t>𝐼</m:t>
                    </m:r>
                  </m:oMath>
                </a14:m>
                <a:r>
                  <a:rPr lang="sv-SE" sz="2000" dirty="0"/>
                  <a:t> yields. </a:t>
                </a:r>
              </a:p>
              <a:p>
                <a:endParaRPr lang="sv-SE" sz="2000" dirty="0"/>
              </a:p>
            </p:txBody>
          </p:sp>
        </mc:Choice>
        <mc:Fallback>
          <p:sp>
            <p:nvSpPr>
              <p:cNvPr id="10" name="TextBox 9">
                <a:extLst>
                  <a:ext uri="{FF2B5EF4-FFF2-40B4-BE49-F238E27FC236}">
                    <a16:creationId xmlns:a16="http://schemas.microsoft.com/office/drawing/2014/main" id="{EDD9F95B-2ABB-6952-63A4-9045302D259B}"/>
                  </a:ext>
                </a:extLst>
              </p:cNvPr>
              <p:cNvSpPr txBox="1">
                <a:spLocks noRot="1" noChangeAspect="1" noMove="1" noResize="1" noEditPoints="1" noAdjustHandles="1" noChangeArrowheads="1" noChangeShapeType="1" noTextEdit="1"/>
              </p:cNvSpPr>
              <p:nvPr/>
            </p:nvSpPr>
            <p:spPr>
              <a:xfrm>
                <a:off x="935856" y="1870230"/>
                <a:ext cx="9072761" cy="4093428"/>
              </a:xfrm>
              <a:prstGeom prst="rect">
                <a:avLst/>
              </a:prstGeom>
              <a:blipFill>
                <a:blip r:embed="rId2"/>
                <a:stretch>
                  <a:fillRect l="-739" t="-894" r="-336"/>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D052D45-53CF-9A84-9679-DEDCE61A6B15}"/>
                  </a:ext>
                </a:extLst>
              </p:cNvPr>
              <p:cNvSpPr txBox="1"/>
              <p:nvPr/>
            </p:nvSpPr>
            <p:spPr>
              <a:xfrm>
                <a:off x="944921" y="323453"/>
                <a:ext cx="6576929" cy="707886"/>
              </a:xfrm>
              <a:prstGeom prst="rect">
                <a:avLst/>
              </a:prstGeom>
              <a:noFill/>
            </p:spPr>
            <p:txBody>
              <a:bodyPr wrap="none" rtlCol="0">
                <a:spAutoFit/>
              </a:bodyPr>
              <a:lstStyle/>
              <a:p>
                <a:r>
                  <a:rPr lang="sv-SE" sz="2000" dirty="0" err="1"/>
                  <a:t>We</a:t>
                </a:r>
                <a:r>
                  <a:rPr lang="sv-SE" sz="2000" dirty="0"/>
                  <a:t> </a:t>
                </a:r>
                <a:r>
                  <a:rPr lang="sv-SE" sz="2000" dirty="0" err="1"/>
                  <a:t>arrange</a:t>
                </a:r>
                <a:r>
                  <a:rPr lang="sv-SE" sz="2000" dirty="0"/>
                  <a:t> </a:t>
                </a:r>
                <a:r>
                  <a:rPr lang="sv-SE" sz="2000" dirty="0" err="1"/>
                  <a:t>this</a:t>
                </a:r>
                <a:r>
                  <a:rPr lang="sv-SE" sz="2000" dirty="0"/>
                  <a:t> by </a:t>
                </a:r>
                <a:r>
                  <a:rPr lang="sv-SE" sz="2000" dirty="0" err="1"/>
                  <a:t>normalizing</a:t>
                </a:r>
                <a:r>
                  <a:rPr lang="sv-SE" sz="2000" dirty="0"/>
                  <a:t> the </a:t>
                </a:r>
                <a:r>
                  <a:rPr lang="sv-SE" sz="2000" dirty="0" err="1"/>
                  <a:t>known</a:t>
                </a:r>
                <a:r>
                  <a:rPr lang="sv-SE" sz="2000" dirty="0"/>
                  <a:t> matrix </a:t>
                </a:r>
                <a14:m>
                  <m:oMath xmlns:m="http://schemas.openxmlformats.org/officeDocument/2006/math">
                    <m:r>
                      <a:rPr lang="sv-SE" sz="2000" b="0" i="1" smtClean="0">
                        <a:latin typeface="Cambria Math" panose="02040503050406030204" pitchFamily="18" charset="0"/>
                      </a:rPr>
                      <m:t>𝑀</m:t>
                    </m:r>
                  </m:oMath>
                </a14:m>
                <a:r>
                  <a:rPr lang="sv-SE" sz="2000" dirty="0"/>
                  <a:t> </a:t>
                </a:r>
                <a:r>
                  <a:rPr lang="sv-SE" sz="2000" dirty="0" err="1"/>
                  <a:t>with</a:t>
                </a:r>
                <a:r>
                  <a:rPr lang="sv-SE" sz="2000" dirty="0"/>
                  <a:t> </a:t>
                </a:r>
              </a:p>
              <a:p>
                <a:r>
                  <a:rPr lang="sv-SE" sz="2000" dirty="0"/>
                  <a:t>        </a:t>
                </a:r>
              </a:p>
            </p:txBody>
          </p:sp>
        </mc:Choice>
        <mc:Fallback>
          <p:sp>
            <p:nvSpPr>
              <p:cNvPr id="4" name="TextBox 3">
                <a:extLst>
                  <a:ext uri="{FF2B5EF4-FFF2-40B4-BE49-F238E27FC236}">
                    <a16:creationId xmlns:a16="http://schemas.microsoft.com/office/drawing/2014/main" id="{ED052D45-53CF-9A84-9679-DEDCE61A6B15}"/>
                  </a:ext>
                </a:extLst>
              </p:cNvPr>
              <p:cNvSpPr txBox="1">
                <a:spLocks noRot="1" noChangeAspect="1" noMove="1" noResize="1" noEditPoints="1" noAdjustHandles="1" noChangeArrowheads="1" noChangeShapeType="1" noTextEdit="1"/>
              </p:cNvSpPr>
              <p:nvPr/>
            </p:nvSpPr>
            <p:spPr>
              <a:xfrm>
                <a:off x="944921" y="323453"/>
                <a:ext cx="6576929" cy="707886"/>
              </a:xfrm>
              <a:prstGeom prst="rect">
                <a:avLst/>
              </a:prstGeom>
              <a:blipFill>
                <a:blip r:embed="rId3"/>
                <a:stretch>
                  <a:fillRect l="-927" t="-4310"/>
                </a:stretch>
              </a:blipFill>
            </p:spPr>
            <p:txBody>
              <a:bodyPr/>
              <a:lstStyle/>
              <a:p>
                <a:r>
                  <a:rPr lang="sv-SE">
                    <a:noFill/>
                  </a:rPr>
                  <a:t> </a:t>
                </a:r>
              </a:p>
            </p:txBody>
          </p:sp>
        </mc:Fallback>
      </mc:AlternateContent>
      <p:pic>
        <p:nvPicPr>
          <p:cNvPr id="6" name="Picture 5">
            <a:extLst>
              <a:ext uri="{FF2B5EF4-FFF2-40B4-BE49-F238E27FC236}">
                <a16:creationId xmlns:a16="http://schemas.microsoft.com/office/drawing/2014/main" id="{8FF764AF-C8B6-CBF9-134A-CC9060CD54DA}"/>
              </a:ext>
            </a:extLst>
          </p:cNvPr>
          <p:cNvPicPr>
            <a:picLocks noChangeAspect="1"/>
          </p:cNvPicPr>
          <p:nvPr/>
        </p:nvPicPr>
        <p:blipFill>
          <a:blip r:embed="rId4"/>
          <a:stretch>
            <a:fillRect/>
          </a:stretch>
        </p:blipFill>
        <p:spPr>
          <a:xfrm>
            <a:off x="3127622" y="899517"/>
            <a:ext cx="3825380" cy="947956"/>
          </a:xfrm>
          <a:prstGeom prst="rect">
            <a:avLst/>
          </a:prstGeom>
        </p:spPr>
      </p:pic>
      <p:pic>
        <p:nvPicPr>
          <p:cNvPr id="8" name="Picture 7">
            <a:extLst>
              <a:ext uri="{FF2B5EF4-FFF2-40B4-BE49-F238E27FC236}">
                <a16:creationId xmlns:a16="http://schemas.microsoft.com/office/drawing/2014/main" id="{6773CB75-4E54-C162-3A7D-6CB928C88E86}"/>
              </a:ext>
            </a:extLst>
          </p:cNvPr>
          <p:cNvPicPr>
            <a:picLocks noChangeAspect="1"/>
          </p:cNvPicPr>
          <p:nvPr/>
        </p:nvPicPr>
        <p:blipFill>
          <a:blip r:embed="rId5"/>
          <a:stretch>
            <a:fillRect/>
          </a:stretch>
        </p:blipFill>
        <p:spPr>
          <a:xfrm>
            <a:off x="2133417" y="3419797"/>
            <a:ext cx="6677637" cy="906011"/>
          </a:xfrm>
          <a:prstGeom prst="rect">
            <a:avLst/>
          </a:prstGeom>
        </p:spPr>
      </p:pic>
    </p:spTree>
    <p:extLst>
      <p:ext uri="{BB962C8B-B14F-4D97-AF65-F5344CB8AC3E}">
        <p14:creationId xmlns:p14="http://schemas.microsoft.com/office/powerpoint/2010/main" val="261615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64163E29-ACDD-973B-3CDE-6204C326F96D}"/>
              </a:ext>
            </a:extLst>
          </p:cNvPr>
          <p:cNvSpPr txBox="1"/>
          <p:nvPr/>
        </p:nvSpPr>
        <p:spPr>
          <a:xfrm>
            <a:off x="6480471" y="2339677"/>
            <a:ext cx="3095527" cy="400110"/>
          </a:xfrm>
          <a:prstGeom prst="rect">
            <a:avLst/>
          </a:prstGeom>
          <a:noFill/>
        </p:spPr>
        <p:txBody>
          <a:bodyPr wrap="square" rtlCol="0">
            <a:spAutoFit/>
          </a:bodyPr>
          <a:lstStyle/>
          <a:p>
            <a:r>
              <a:rPr lang="sv-SE" sz="2000" i="1" dirty="0"/>
              <a:t>O                   </a:t>
            </a:r>
            <a:r>
              <a:rPr lang="sv-SE" sz="2000" i="1" dirty="0" err="1"/>
              <a:t>O</a:t>
            </a:r>
            <a:r>
              <a:rPr lang="sv-SE" sz="2000" i="1" dirty="0"/>
              <a:t>´                O’’</a:t>
            </a:r>
          </a:p>
        </p:txBody>
      </p:sp>
      <p:pic>
        <p:nvPicPr>
          <p:cNvPr id="3" name="Picture 2">
            <a:extLst>
              <a:ext uri="{FF2B5EF4-FFF2-40B4-BE49-F238E27FC236}">
                <a16:creationId xmlns:a16="http://schemas.microsoft.com/office/drawing/2014/main" id="{4838A715-277F-D897-B218-27C82FCC10F0}"/>
              </a:ext>
            </a:extLst>
          </p:cNvPr>
          <p:cNvPicPr>
            <a:picLocks noChangeAspect="1"/>
          </p:cNvPicPr>
          <p:nvPr/>
        </p:nvPicPr>
        <p:blipFill>
          <a:blip r:embed="rId3"/>
          <a:stretch>
            <a:fillRect/>
          </a:stretch>
        </p:blipFill>
        <p:spPr>
          <a:xfrm>
            <a:off x="426717" y="1183317"/>
            <a:ext cx="5405120" cy="2956560"/>
          </a:xfrm>
          <a:prstGeom prst="rect">
            <a:avLst/>
          </a:prstGeom>
        </p:spPr>
      </p:pic>
      <p:grpSp>
        <p:nvGrpSpPr>
          <p:cNvPr id="19" name="Group 18">
            <a:extLst>
              <a:ext uri="{FF2B5EF4-FFF2-40B4-BE49-F238E27FC236}">
                <a16:creationId xmlns:a16="http://schemas.microsoft.com/office/drawing/2014/main" id="{D2CDDA37-B8B6-1889-C6AE-15D4E00FDA0F}"/>
              </a:ext>
            </a:extLst>
          </p:cNvPr>
          <p:cNvGrpSpPr/>
          <p:nvPr/>
        </p:nvGrpSpPr>
        <p:grpSpPr>
          <a:xfrm>
            <a:off x="6624488" y="1793494"/>
            <a:ext cx="1143736" cy="618191"/>
            <a:chOff x="6696496" y="1187549"/>
            <a:chExt cx="2232248" cy="1206533"/>
          </a:xfrm>
        </p:grpSpPr>
        <p:cxnSp>
          <p:nvCxnSpPr>
            <p:cNvPr id="20" name="Straight Connector 19">
              <a:extLst>
                <a:ext uri="{FF2B5EF4-FFF2-40B4-BE49-F238E27FC236}">
                  <a16:creationId xmlns:a16="http://schemas.microsoft.com/office/drawing/2014/main" id="{8C92F322-69DE-AAE0-A886-4E67F5292B87}"/>
                </a:ext>
              </a:extLst>
            </p:cNvPr>
            <p:cNvCxnSpPr/>
            <p:nvPr/>
          </p:nvCxnSpPr>
          <p:spPr bwMode="auto">
            <a:xfrm flipV="1">
              <a:off x="8928744" y="1187549"/>
              <a:ext cx="0"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95311D1-C654-AC5D-59E6-8DD1885D005B}"/>
                </a:ext>
              </a:extLst>
            </p:cNvPr>
            <p:cNvCxnSpPr/>
            <p:nvPr/>
          </p:nvCxnSpPr>
          <p:spPr bwMode="auto">
            <a:xfrm flipV="1">
              <a:off x="6696496" y="1187549"/>
              <a:ext cx="2232248"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42D119-10F6-9D26-F5AE-5E67642BFF06}"/>
                </a:ext>
              </a:extLst>
            </p:cNvPr>
            <p:cNvCxnSpPr/>
            <p:nvPr/>
          </p:nvCxnSpPr>
          <p:spPr bwMode="auto">
            <a:xfrm flipV="1">
              <a:off x="6696496" y="2377797"/>
              <a:ext cx="2232248" cy="16285"/>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E749E01E-9C1C-4A06-30C5-3EF0883121B9}"/>
              </a:ext>
            </a:extLst>
          </p:cNvPr>
          <p:cNvCxnSpPr/>
          <p:nvPr/>
        </p:nvCxnSpPr>
        <p:spPr bwMode="auto">
          <a:xfrm flipV="1">
            <a:off x="8928744" y="379402"/>
            <a:ext cx="0" cy="2806543"/>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51FCD5-BE9B-20CE-7AB4-4F3AED8707BF}"/>
              </a:ext>
            </a:extLst>
          </p:cNvPr>
          <p:cNvCxnSpPr/>
          <p:nvPr/>
        </p:nvCxnSpPr>
        <p:spPr bwMode="auto">
          <a:xfrm flipV="1">
            <a:off x="6696496" y="2377797"/>
            <a:ext cx="2232248" cy="16285"/>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181CB0-01DB-BD79-9601-2D1DA7FB269C}"/>
              </a:ext>
            </a:extLst>
          </p:cNvPr>
          <p:cNvCxnSpPr/>
          <p:nvPr/>
        </p:nvCxnSpPr>
        <p:spPr bwMode="auto">
          <a:xfrm flipV="1">
            <a:off x="6696496" y="1187549"/>
            <a:ext cx="2232248"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D78E3019-F4F1-5A5A-4515-D5320E71048C}"/>
              </a:ext>
            </a:extLst>
          </p:cNvPr>
          <p:cNvSpPr/>
          <p:nvPr/>
        </p:nvSpPr>
        <p:spPr bwMode="auto">
          <a:xfrm rot="20290900">
            <a:off x="2232000" y="2062661"/>
            <a:ext cx="576064" cy="637056"/>
          </a:xfrm>
          <a:prstGeom prst="arc">
            <a:avLst>
              <a:gd name="adj1" fmla="val 10824858"/>
              <a:gd name="adj2" fmla="val 941125"/>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
        <p:nvSpPr>
          <p:cNvPr id="29" name="TextBox 28">
            <a:extLst>
              <a:ext uri="{FF2B5EF4-FFF2-40B4-BE49-F238E27FC236}">
                <a16:creationId xmlns:a16="http://schemas.microsoft.com/office/drawing/2014/main" id="{14F8FF52-BF18-C47A-C4C5-B1046325C63D}"/>
              </a:ext>
            </a:extLst>
          </p:cNvPr>
          <p:cNvSpPr txBox="1"/>
          <p:nvPr/>
        </p:nvSpPr>
        <p:spPr>
          <a:xfrm rot="19932777">
            <a:off x="6467265" y="1237955"/>
            <a:ext cx="3095527" cy="400110"/>
          </a:xfrm>
          <a:prstGeom prst="rect">
            <a:avLst/>
          </a:prstGeom>
          <a:noFill/>
        </p:spPr>
        <p:txBody>
          <a:bodyPr wrap="square" rtlCol="0">
            <a:spAutoFit/>
          </a:bodyPr>
          <a:lstStyle/>
          <a:p>
            <a:r>
              <a:rPr lang="sv-SE" sz="2000" i="1" dirty="0"/>
              <a:t>                   P´                    P</a:t>
            </a:r>
          </a:p>
        </p:txBody>
      </p:sp>
      <p:sp>
        <p:nvSpPr>
          <p:cNvPr id="30" name="TextBox 29">
            <a:extLst>
              <a:ext uri="{FF2B5EF4-FFF2-40B4-BE49-F238E27FC236}">
                <a16:creationId xmlns:a16="http://schemas.microsoft.com/office/drawing/2014/main" id="{4A94F012-D77A-2282-3349-03967B589877}"/>
              </a:ext>
            </a:extLst>
          </p:cNvPr>
          <p:cNvSpPr txBox="1"/>
          <p:nvPr/>
        </p:nvSpPr>
        <p:spPr>
          <a:xfrm>
            <a:off x="7700518" y="1819041"/>
            <a:ext cx="1510350" cy="400110"/>
          </a:xfrm>
          <a:prstGeom prst="rect">
            <a:avLst/>
          </a:prstGeom>
          <a:noFill/>
        </p:spPr>
        <p:txBody>
          <a:bodyPr wrap="none" rtlCol="0">
            <a:spAutoFit/>
          </a:bodyPr>
          <a:lstStyle/>
          <a:p>
            <a:r>
              <a:rPr lang="sv-SE" sz="2000" i="1" dirty="0"/>
              <a:t> y                  </a:t>
            </a:r>
            <a:r>
              <a:rPr lang="sv-SE" sz="2000" i="1" dirty="0" err="1"/>
              <a:t>Y</a:t>
            </a:r>
            <a:endParaRPr lang="sv-SE" sz="2000" i="1" dirty="0"/>
          </a:p>
        </p:txBody>
      </p:sp>
      <p:sp>
        <p:nvSpPr>
          <p:cNvPr id="31" name="TextBox 30">
            <a:extLst>
              <a:ext uri="{FF2B5EF4-FFF2-40B4-BE49-F238E27FC236}">
                <a16:creationId xmlns:a16="http://schemas.microsoft.com/office/drawing/2014/main" id="{A62AD0DB-0FD6-68A7-220D-C62DAAD81946}"/>
              </a:ext>
            </a:extLst>
          </p:cNvPr>
          <p:cNvSpPr txBox="1"/>
          <p:nvPr/>
        </p:nvSpPr>
        <p:spPr>
          <a:xfrm>
            <a:off x="7344568" y="2011575"/>
            <a:ext cx="260008" cy="400110"/>
          </a:xfrm>
          <a:prstGeom prst="rect">
            <a:avLst/>
          </a:prstGeom>
          <a:noFill/>
        </p:spPr>
        <p:txBody>
          <a:bodyPr wrap="none" rtlCol="0">
            <a:spAutoFit/>
          </a:bodyPr>
          <a:lstStyle/>
          <a:p>
            <a:r>
              <a:rPr lang="sv-SE" sz="2000" i="1" dirty="0"/>
              <a:t>f</a:t>
            </a:r>
            <a:endParaRPr lang="sv-SE" sz="2000" dirty="0"/>
          </a:p>
        </p:txBody>
      </p:sp>
      <p:sp>
        <p:nvSpPr>
          <p:cNvPr id="33" name="TextBox 32">
            <a:extLst>
              <a:ext uri="{FF2B5EF4-FFF2-40B4-BE49-F238E27FC236}">
                <a16:creationId xmlns:a16="http://schemas.microsoft.com/office/drawing/2014/main" id="{4E079EA3-C781-7C8D-64BD-F7E44183C726}"/>
              </a:ext>
            </a:extLst>
          </p:cNvPr>
          <p:cNvSpPr txBox="1"/>
          <p:nvPr/>
        </p:nvSpPr>
        <p:spPr>
          <a:xfrm>
            <a:off x="6120432" y="2555701"/>
            <a:ext cx="1224136" cy="584775"/>
          </a:xfrm>
          <a:prstGeom prst="rect">
            <a:avLst/>
          </a:prstGeom>
          <a:noFill/>
        </p:spPr>
        <p:txBody>
          <a:bodyPr wrap="square">
            <a:spAutoFit/>
          </a:bodyPr>
          <a:lstStyle/>
          <a:p>
            <a:r>
              <a:rPr lang="sv-SE" sz="3200" i="1" dirty="0">
                <a:solidFill>
                  <a:srgbClr val="FF0000"/>
                </a:solidFill>
              </a:rPr>
              <a:t>Lens</a:t>
            </a:r>
            <a:endParaRPr lang="sv-SE" dirty="0">
              <a:solidFill>
                <a:srgbClr val="FF0000"/>
              </a:solidFill>
            </a:endParaRPr>
          </a:p>
        </p:txBody>
      </p:sp>
      <p:pic>
        <p:nvPicPr>
          <p:cNvPr id="35" name="Picture 34">
            <a:extLst>
              <a:ext uri="{FF2B5EF4-FFF2-40B4-BE49-F238E27FC236}">
                <a16:creationId xmlns:a16="http://schemas.microsoft.com/office/drawing/2014/main" id="{40120793-3919-7A13-019C-1C0551B6871A}"/>
              </a:ext>
            </a:extLst>
          </p:cNvPr>
          <p:cNvPicPr>
            <a:picLocks noChangeAspect="1"/>
          </p:cNvPicPr>
          <p:nvPr/>
        </p:nvPicPr>
        <p:blipFill>
          <a:blip r:embed="rId4"/>
          <a:stretch>
            <a:fillRect/>
          </a:stretch>
        </p:blipFill>
        <p:spPr>
          <a:xfrm>
            <a:off x="6121735" y="3393318"/>
            <a:ext cx="3741734" cy="642238"/>
          </a:xfrm>
          <a:prstGeom prst="rect">
            <a:avLst/>
          </a:prstGeom>
        </p:spPr>
      </p:pic>
      <p:sp>
        <p:nvSpPr>
          <p:cNvPr id="38" name="TextBox 37">
            <a:extLst>
              <a:ext uri="{FF2B5EF4-FFF2-40B4-BE49-F238E27FC236}">
                <a16:creationId xmlns:a16="http://schemas.microsoft.com/office/drawing/2014/main" id="{241A8D39-7581-41C0-F091-6728AA45C094}"/>
              </a:ext>
            </a:extLst>
          </p:cNvPr>
          <p:cNvSpPr txBox="1"/>
          <p:nvPr/>
        </p:nvSpPr>
        <p:spPr>
          <a:xfrm>
            <a:off x="1144859" y="4211885"/>
            <a:ext cx="4952663" cy="3046988"/>
          </a:xfrm>
          <a:prstGeom prst="rect">
            <a:avLst/>
          </a:prstGeom>
          <a:noFill/>
        </p:spPr>
        <p:txBody>
          <a:bodyPr wrap="square">
            <a:spAutoFit/>
          </a:bodyPr>
          <a:lstStyle/>
          <a:p>
            <a:r>
              <a:rPr lang="sv-SE" i="1" dirty="0">
                <a:solidFill>
                  <a:schemeClr val="bg1"/>
                </a:solidFill>
              </a:rPr>
              <a:t>Thus:</a:t>
            </a:r>
          </a:p>
          <a:p>
            <a:endParaRPr lang="sv-SE" i="1" dirty="0">
              <a:solidFill>
                <a:schemeClr val="bg1"/>
              </a:solidFill>
            </a:endParaRPr>
          </a:p>
          <a:p>
            <a:r>
              <a:rPr lang="sv-SE" i="1" dirty="0" err="1">
                <a:solidFill>
                  <a:schemeClr val="bg1"/>
                </a:solidFill>
              </a:rPr>
              <a:t>Where</a:t>
            </a:r>
            <a:r>
              <a:rPr lang="sv-SE" i="1" dirty="0">
                <a:solidFill>
                  <a:schemeClr val="bg1"/>
                </a:solidFill>
              </a:rPr>
              <a:t>  Y, and y </a:t>
            </a:r>
            <a:r>
              <a:rPr lang="sv-SE" i="1" dirty="0" err="1">
                <a:solidFill>
                  <a:schemeClr val="bg1"/>
                </a:solidFill>
              </a:rPr>
              <a:t>are</a:t>
            </a:r>
            <a:r>
              <a:rPr lang="sv-SE" i="1" dirty="0">
                <a:solidFill>
                  <a:schemeClr val="bg1"/>
                </a:solidFill>
              </a:rPr>
              <a:t> in </a:t>
            </a:r>
            <a:r>
              <a:rPr lang="sv-SE" i="1" dirty="0" err="1">
                <a:solidFill>
                  <a:schemeClr val="bg1"/>
                </a:solidFill>
              </a:rPr>
              <a:t>length</a:t>
            </a:r>
            <a:r>
              <a:rPr lang="sv-SE" i="1" dirty="0">
                <a:solidFill>
                  <a:schemeClr val="bg1"/>
                </a:solidFill>
              </a:rPr>
              <a:t> dimension, </a:t>
            </a:r>
            <a:r>
              <a:rPr lang="sv-SE" i="1" dirty="0" err="1">
                <a:solidFill>
                  <a:schemeClr val="bg1"/>
                </a:solidFill>
              </a:rPr>
              <a:t>e.g</a:t>
            </a:r>
            <a:r>
              <a:rPr lang="sv-SE" i="1" dirty="0">
                <a:solidFill>
                  <a:schemeClr val="bg1"/>
                </a:solidFill>
              </a:rPr>
              <a:t>. meter, millimeter, </a:t>
            </a:r>
            <a:r>
              <a:rPr lang="sv-SE" i="1" dirty="0" err="1">
                <a:solidFill>
                  <a:schemeClr val="bg1"/>
                </a:solidFill>
              </a:rPr>
              <a:t>etc</a:t>
            </a:r>
            <a:r>
              <a:rPr lang="sv-SE" i="1" dirty="0">
                <a:solidFill>
                  <a:schemeClr val="bg1"/>
                </a:solidFill>
              </a:rPr>
              <a:t> </a:t>
            </a:r>
          </a:p>
          <a:p>
            <a:endParaRPr lang="sv-SE" dirty="0">
              <a:solidFill>
                <a:schemeClr val="bg1"/>
              </a:solidFill>
            </a:endParaRPr>
          </a:p>
        </p:txBody>
      </p:sp>
      <p:pic>
        <p:nvPicPr>
          <p:cNvPr id="44" name="Picture 43">
            <a:extLst>
              <a:ext uri="{FF2B5EF4-FFF2-40B4-BE49-F238E27FC236}">
                <a16:creationId xmlns:a16="http://schemas.microsoft.com/office/drawing/2014/main" id="{8D9450BE-38D3-1A5B-C38F-999D73AA57D3}"/>
              </a:ext>
            </a:extLst>
          </p:cNvPr>
          <p:cNvPicPr>
            <a:picLocks noChangeAspect="1"/>
          </p:cNvPicPr>
          <p:nvPr/>
        </p:nvPicPr>
        <p:blipFill>
          <a:blip r:embed="rId5"/>
          <a:stretch>
            <a:fillRect/>
          </a:stretch>
        </p:blipFill>
        <p:spPr>
          <a:xfrm>
            <a:off x="6097522" y="4197045"/>
            <a:ext cx="3765948" cy="607443"/>
          </a:xfrm>
          <a:prstGeom prst="rect">
            <a:avLst/>
          </a:prstGeom>
        </p:spPr>
      </p:pic>
      <p:cxnSp>
        <p:nvCxnSpPr>
          <p:cNvPr id="45" name="Straight Connector 44">
            <a:extLst>
              <a:ext uri="{FF2B5EF4-FFF2-40B4-BE49-F238E27FC236}">
                <a16:creationId xmlns:a16="http://schemas.microsoft.com/office/drawing/2014/main" id="{3E21395A-1854-9A6F-AFD2-EA4D85EB0F7B}"/>
              </a:ext>
            </a:extLst>
          </p:cNvPr>
          <p:cNvCxnSpPr/>
          <p:nvPr/>
        </p:nvCxnSpPr>
        <p:spPr bwMode="auto">
          <a:xfrm flipV="1">
            <a:off x="7776616" y="1403533"/>
            <a:ext cx="0" cy="1440200"/>
          </a:xfrm>
          <a:prstGeom prst="line">
            <a:avLst/>
          </a:prstGeom>
          <a:ln>
            <a:solidFill>
              <a:srgbClr val="00FF00"/>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 Box 4">
            <a:extLst>
              <a:ext uri="{FF2B5EF4-FFF2-40B4-BE49-F238E27FC236}">
                <a16:creationId xmlns:a16="http://schemas.microsoft.com/office/drawing/2014/main" id="{2185F5C9-F384-D999-275A-4062A2FA8BE4}"/>
              </a:ext>
            </a:extLst>
          </p:cNvPr>
          <p:cNvSpPr txBox="1">
            <a:spLocks noChangeArrowheads="1"/>
          </p:cNvSpPr>
          <p:nvPr/>
        </p:nvSpPr>
        <p:spPr bwMode="auto">
          <a:xfrm>
            <a:off x="-242686" y="139367"/>
            <a:ext cx="97202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2813">
              <a:lnSpc>
                <a:spcPct val="85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3200">
                <a:solidFill>
                  <a:srgbClr val="FFFF00"/>
                </a:solidFill>
                <a:latin typeface="Times New Roman" panose="02020603050405020304" pitchFamily="18" charset="0"/>
              </a:defRPr>
            </a:lvl1pPr>
            <a:lvl2pPr marL="742950" indent="-28575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800">
                <a:solidFill>
                  <a:srgbClr val="00FF00"/>
                </a:solidFill>
                <a:latin typeface="Times New Roman" panose="02020603050405020304" pitchFamily="18" charset="0"/>
              </a:defRPr>
            </a:lvl2pPr>
            <a:lvl3pPr marL="11430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400">
                <a:solidFill>
                  <a:srgbClr val="000000"/>
                </a:solidFill>
                <a:latin typeface="Times New Roman" panose="02020603050405020304" pitchFamily="18" charset="0"/>
              </a:defRPr>
            </a:lvl3pPr>
            <a:lvl4pPr marL="16002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4pPr>
            <a:lvl5pPr marL="20574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5pPr>
            <a:lvl6pPr marL="25146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6pPr>
            <a:lvl7pPr marL="29718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7pPr>
            <a:lvl8pPr marL="34290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8pPr>
            <a:lvl9pPr marL="38862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9pPr>
          </a:lstStyle>
          <a:p>
            <a:pPr algn="ctr" eaLnBrk="1">
              <a:lnSpc>
                <a:spcPct val="100000"/>
              </a:lnSpc>
              <a:spcBef>
                <a:spcPct val="0"/>
              </a:spcBef>
              <a:buClr>
                <a:srgbClr val="000000"/>
              </a:buClr>
              <a:buSzPct val="82000"/>
              <a:buFont typeface="StarSymbol" charset="0"/>
              <a:buNone/>
            </a:pPr>
            <a:r>
              <a:rPr lang="en-GB" altLang="sv-SE" sz="3600" dirty="0">
                <a:solidFill>
                  <a:schemeClr val="bg1"/>
                </a:solidFill>
                <a:latin typeface="Nimbus Roman No9 L" pitchFamily="16" charset="0"/>
              </a:rPr>
              <a:t>A Perspective Camera Calibration method </a:t>
            </a:r>
          </a:p>
          <a:p>
            <a:pPr algn="ctr" eaLnBrk="1">
              <a:lnSpc>
                <a:spcPct val="100000"/>
              </a:lnSpc>
              <a:spcBef>
                <a:spcPct val="0"/>
              </a:spcBef>
              <a:buClr>
                <a:srgbClr val="000000"/>
              </a:buClr>
              <a:buSzPct val="82000"/>
              <a:buFont typeface="StarSymbol" charset="0"/>
              <a:buNone/>
            </a:pPr>
            <a:r>
              <a:rPr lang="en-GB" altLang="sv-SE" sz="1600" i="1" dirty="0">
                <a:solidFill>
                  <a:schemeClr val="bg1"/>
                </a:solidFill>
                <a:latin typeface="Nimbus Roman No9 L" pitchFamily="16" charset="0"/>
              </a:rPr>
              <a:t>(using correspondences of points between world and digital image coordinates)</a:t>
            </a:r>
          </a:p>
        </p:txBody>
      </p:sp>
      <p:cxnSp>
        <p:nvCxnSpPr>
          <p:cNvPr id="2" name="Straight Arrow Connector 1">
            <a:extLst>
              <a:ext uri="{FF2B5EF4-FFF2-40B4-BE49-F238E27FC236}">
                <a16:creationId xmlns:a16="http://schemas.microsoft.com/office/drawing/2014/main" id="{327797DE-9D8A-9266-B6E2-3DCBF27E64A1}"/>
              </a:ext>
            </a:extLst>
          </p:cNvPr>
          <p:cNvCxnSpPr/>
          <p:nvPr/>
        </p:nvCxnSpPr>
        <p:spPr bwMode="auto">
          <a:xfrm flipV="1">
            <a:off x="6681456" y="1590712"/>
            <a:ext cx="0" cy="799803"/>
          </a:xfrm>
          <a:prstGeom prst="straightConnector1">
            <a:avLst/>
          </a:prstGeom>
          <a:solidFill>
            <a:schemeClr val="accent1"/>
          </a:solidFill>
          <a:ln w="12700" cap="flat" cmpd="sng" algn="ctr">
            <a:solidFill>
              <a:srgbClr val="FFFF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ADF418-9312-0811-DAC7-D45B7DFB98E7}"/>
                  </a:ext>
                </a:extLst>
              </p:cNvPr>
              <p:cNvSpPr txBox="1"/>
              <p:nvPr/>
            </p:nvSpPr>
            <p:spPr>
              <a:xfrm>
                <a:off x="6036534" y="1187549"/>
                <a:ext cx="76686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rgbClr val="FFFF00"/>
                              </a:solidFill>
                              <a:latin typeface="Cambria Math" panose="02040503050406030204" pitchFamily="18" charset="0"/>
                            </a:rPr>
                          </m:ctrlPr>
                        </m:sSubPr>
                        <m:e>
                          <m:r>
                            <a:rPr lang="sv-SE" sz="3200" b="0" i="1" smtClean="0">
                              <a:solidFill>
                                <a:srgbClr val="FFFF00"/>
                              </a:solidFill>
                              <a:latin typeface="Cambria Math" panose="02040503050406030204" pitchFamily="18" charset="0"/>
                            </a:rPr>
                            <m:t>𝑒</m:t>
                          </m:r>
                        </m:e>
                        <m:sub>
                          <m:r>
                            <a:rPr lang="sv-SE" sz="3200" b="0" i="1" smtClean="0">
                              <a:solidFill>
                                <a:srgbClr val="FFFF00"/>
                              </a:solidFill>
                              <a:latin typeface="Cambria Math" panose="02040503050406030204" pitchFamily="18" charset="0"/>
                            </a:rPr>
                            <m:t>𝑌</m:t>
                          </m:r>
                        </m:sub>
                      </m:sSub>
                    </m:oMath>
                  </m:oMathPara>
                </a14:m>
                <a:endParaRPr lang="sv-SE" dirty="0">
                  <a:solidFill>
                    <a:srgbClr val="FFFF00"/>
                  </a:solidFill>
                </a:endParaRPr>
              </a:p>
            </p:txBody>
          </p:sp>
        </mc:Choice>
        <mc:Fallback xmlns="">
          <p:sp>
            <p:nvSpPr>
              <p:cNvPr id="8" name="TextBox 7">
                <a:extLst>
                  <a:ext uri="{FF2B5EF4-FFF2-40B4-BE49-F238E27FC236}">
                    <a16:creationId xmlns:a16="http://schemas.microsoft.com/office/drawing/2014/main" id="{FCADF418-9312-0811-DAC7-D45B7DFB98E7}"/>
                  </a:ext>
                </a:extLst>
              </p:cNvPr>
              <p:cNvSpPr txBox="1">
                <a:spLocks noRot="1" noChangeAspect="1" noMove="1" noResize="1" noEditPoints="1" noAdjustHandles="1" noChangeArrowheads="1" noChangeShapeType="1" noTextEdit="1"/>
              </p:cNvSpPr>
              <p:nvPr/>
            </p:nvSpPr>
            <p:spPr>
              <a:xfrm>
                <a:off x="6036534" y="1187549"/>
                <a:ext cx="766867" cy="584775"/>
              </a:xfrm>
              <a:prstGeom prst="rect">
                <a:avLst/>
              </a:prstGeom>
              <a:blipFill>
                <a:blip r:embed="rId6"/>
                <a:stretch>
                  <a:fillRect/>
                </a:stretch>
              </a:blipFill>
            </p:spPr>
            <p:txBody>
              <a:bodyPr/>
              <a:lstStyle/>
              <a:p>
                <a:r>
                  <a:rPr lang="sv-SE">
                    <a:noFill/>
                  </a:rPr>
                  <a:t> </a:t>
                </a:r>
              </a:p>
            </p:txBody>
          </p:sp>
        </mc:Fallback>
      </mc:AlternateContent>
      <p:cxnSp>
        <p:nvCxnSpPr>
          <p:cNvPr id="9" name="Straight Arrow Connector 8">
            <a:extLst>
              <a:ext uri="{FF2B5EF4-FFF2-40B4-BE49-F238E27FC236}">
                <a16:creationId xmlns:a16="http://schemas.microsoft.com/office/drawing/2014/main" id="{D9FA0CC1-916D-FC5E-F228-850498049DA1}"/>
              </a:ext>
            </a:extLst>
          </p:cNvPr>
          <p:cNvCxnSpPr/>
          <p:nvPr/>
        </p:nvCxnSpPr>
        <p:spPr bwMode="auto">
          <a:xfrm>
            <a:off x="6673875" y="2382800"/>
            <a:ext cx="1678805" cy="0"/>
          </a:xfrm>
          <a:prstGeom prst="straightConnector1">
            <a:avLst/>
          </a:prstGeom>
          <a:solidFill>
            <a:schemeClr val="accent1"/>
          </a:solidFill>
          <a:ln w="12700" cap="flat" cmpd="sng" algn="ctr">
            <a:solidFill>
              <a:srgbClr val="FFFF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03C4E97-90F1-8822-835D-C6D93EB3375F}"/>
                  </a:ext>
                </a:extLst>
              </p:cNvPr>
              <p:cNvSpPr txBox="1"/>
              <p:nvPr/>
            </p:nvSpPr>
            <p:spPr>
              <a:xfrm>
                <a:off x="8109233" y="2238784"/>
                <a:ext cx="74750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rgbClr val="FFFF00"/>
                              </a:solidFill>
                              <a:latin typeface="Cambria Math" panose="02040503050406030204" pitchFamily="18" charset="0"/>
                            </a:rPr>
                          </m:ctrlPr>
                        </m:sSubPr>
                        <m:e>
                          <m:r>
                            <a:rPr lang="sv-SE" sz="3200" b="0" i="1" smtClean="0">
                              <a:solidFill>
                                <a:srgbClr val="FFFF00"/>
                              </a:solidFill>
                              <a:latin typeface="Cambria Math" panose="02040503050406030204" pitchFamily="18" charset="0"/>
                            </a:rPr>
                            <m:t>𝑒</m:t>
                          </m:r>
                        </m:e>
                        <m:sub>
                          <m:r>
                            <a:rPr lang="sv-SE" sz="3200" b="0" i="1" smtClean="0">
                              <a:solidFill>
                                <a:srgbClr val="FFFF00"/>
                              </a:solidFill>
                              <a:latin typeface="Cambria Math" panose="02040503050406030204" pitchFamily="18" charset="0"/>
                            </a:rPr>
                            <m:t>𝑍</m:t>
                          </m:r>
                        </m:sub>
                      </m:sSub>
                    </m:oMath>
                  </m:oMathPara>
                </a14:m>
                <a:endParaRPr lang="sv-SE" dirty="0">
                  <a:solidFill>
                    <a:srgbClr val="FFFF00"/>
                  </a:solidFill>
                </a:endParaRPr>
              </a:p>
            </p:txBody>
          </p:sp>
        </mc:Choice>
        <mc:Fallback xmlns="">
          <p:sp>
            <p:nvSpPr>
              <p:cNvPr id="11" name="TextBox 10">
                <a:extLst>
                  <a:ext uri="{FF2B5EF4-FFF2-40B4-BE49-F238E27FC236}">
                    <a16:creationId xmlns:a16="http://schemas.microsoft.com/office/drawing/2014/main" id="{703C4E97-90F1-8822-835D-C6D93EB3375F}"/>
                  </a:ext>
                </a:extLst>
              </p:cNvPr>
              <p:cNvSpPr txBox="1">
                <a:spLocks noRot="1" noChangeAspect="1" noMove="1" noResize="1" noEditPoints="1" noAdjustHandles="1" noChangeArrowheads="1" noChangeShapeType="1" noTextEdit="1"/>
              </p:cNvSpPr>
              <p:nvPr/>
            </p:nvSpPr>
            <p:spPr>
              <a:xfrm>
                <a:off x="8109233" y="2238784"/>
                <a:ext cx="747503" cy="584775"/>
              </a:xfrm>
              <a:prstGeom prst="rect">
                <a:avLst/>
              </a:prstGeom>
              <a:blipFill>
                <a:blip r:embed="rId7"/>
                <a:stretch>
                  <a:fillRect/>
                </a:stretch>
              </a:blipFill>
            </p:spPr>
            <p:txBody>
              <a:bodyPr/>
              <a:lstStyle/>
              <a:p>
                <a:r>
                  <a:rPr lang="sv-SE">
                    <a:noFill/>
                  </a:rPr>
                  <a:t> </a:t>
                </a:r>
              </a:p>
            </p:txBody>
          </p:sp>
        </mc:Fallback>
      </mc:AlternateContent>
      <p:cxnSp>
        <p:nvCxnSpPr>
          <p:cNvPr id="4" name="Straight Arrow Connector 3">
            <a:extLst>
              <a:ext uri="{FF2B5EF4-FFF2-40B4-BE49-F238E27FC236}">
                <a16:creationId xmlns:a16="http://schemas.microsoft.com/office/drawing/2014/main" id="{813C2895-0DDB-1BD5-620F-9727682BB241}"/>
              </a:ext>
            </a:extLst>
          </p:cNvPr>
          <p:cNvCxnSpPr/>
          <p:nvPr/>
        </p:nvCxnSpPr>
        <p:spPr bwMode="auto">
          <a:xfrm flipV="1">
            <a:off x="2504992" y="1826910"/>
            <a:ext cx="0" cy="799803"/>
          </a:xfrm>
          <a:prstGeom prst="straightConnector1">
            <a:avLst/>
          </a:prstGeom>
          <a:solidFill>
            <a:schemeClr val="accent1"/>
          </a:solidFill>
          <a:ln w="12700" cap="flat" cmpd="sng" algn="ctr">
            <a:solidFill>
              <a:schemeClr val="tx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CD46D5C-0681-EF3D-74F9-F2B3686AF4F7}"/>
                  </a:ext>
                </a:extLst>
              </p:cNvPr>
              <p:cNvSpPr txBox="1"/>
              <p:nvPr/>
            </p:nvSpPr>
            <p:spPr>
              <a:xfrm>
                <a:off x="1860070" y="1423747"/>
                <a:ext cx="766867" cy="584775"/>
              </a:xfrm>
              <a:prstGeom prst="rect">
                <a:avLst/>
              </a:prstGeom>
              <a:noFill/>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chemeClr val="tx2"/>
                              </a:solidFill>
                              <a:latin typeface="Cambria Math" panose="02040503050406030204" pitchFamily="18" charset="0"/>
                            </a:rPr>
                          </m:ctrlPr>
                        </m:sSubPr>
                        <m:e>
                          <m:r>
                            <a:rPr lang="sv-SE" sz="3200" b="0" i="1" smtClean="0">
                              <a:solidFill>
                                <a:schemeClr val="tx2"/>
                              </a:solidFill>
                              <a:latin typeface="Cambria Math" panose="02040503050406030204" pitchFamily="18" charset="0"/>
                            </a:rPr>
                            <m:t>𝑒</m:t>
                          </m:r>
                        </m:e>
                        <m:sub>
                          <m:r>
                            <a:rPr lang="sv-SE" sz="3200" b="0" i="1" smtClean="0">
                              <a:solidFill>
                                <a:schemeClr val="tx2"/>
                              </a:solidFill>
                              <a:latin typeface="Cambria Math" panose="02040503050406030204" pitchFamily="18" charset="0"/>
                            </a:rPr>
                            <m:t>𝑌</m:t>
                          </m:r>
                        </m:sub>
                      </m:sSub>
                    </m:oMath>
                  </m:oMathPara>
                </a14:m>
                <a:endParaRPr lang="sv-SE" dirty="0">
                  <a:solidFill>
                    <a:schemeClr val="tx2"/>
                  </a:solidFill>
                </a:endParaRPr>
              </a:p>
            </p:txBody>
          </p:sp>
        </mc:Choice>
        <mc:Fallback xmlns="">
          <p:sp>
            <p:nvSpPr>
              <p:cNvPr id="5" name="TextBox 4">
                <a:extLst>
                  <a:ext uri="{FF2B5EF4-FFF2-40B4-BE49-F238E27FC236}">
                    <a16:creationId xmlns:a16="http://schemas.microsoft.com/office/drawing/2014/main" id="{FCD46D5C-0681-EF3D-74F9-F2B3686AF4F7}"/>
                  </a:ext>
                </a:extLst>
              </p:cNvPr>
              <p:cNvSpPr txBox="1">
                <a:spLocks noRot="1" noChangeAspect="1" noMove="1" noResize="1" noEditPoints="1" noAdjustHandles="1" noChangeArrowheads="1" noChangeShapeType="1" noTextEdit="1"/>
              </p:cNvSpPr>
              <p:nvPr/>
            </p:nvSpPr>
            <p:spPr>
              <a:xfrm>
                <a:off x="1860070" y="1423747"/>
                <a:ext cx="766867" cy="584775"/>
              </a:xfrm>
              <a:prstGeom prst="rect">
                <a:avLst/>
              </a:prstGeom>
              <a:blipFill>
                <a:blip r:embed="rId8"/>
                <a:stretch>
                  <a:fillRect/>
                </a:stretch>
              </a:blipFill>
              <a:ln>
                <a:solidFill>
                  <a:schemeClr val="tx2"/>
                </a:solidFill>
              </a:ln>
            </p:spPr>
            <p:txBody>
              <a:bodyPr/>
              <a:lstStyle/>
              <a:p>
                <a:r>
                  <a:rPr lang="sv-SE">
                    <a:noFill/>
                  </a:rPr>
                  <a:t> </a:t>
                </a:r>
              </a:p>
            </p:txBody>
          </p:sp>
        </mc:Fallback>
      </mc:AlternateContent>
      <p:cxnSp>
        <p:nvCxnSpPr>
          <p:cNvPr id="6" name="Straight Arrow Connector 5">
            <a:extLst>
              <a:ext uri="{FF2B5EF4-FFF2-40B4-BE49-F238E27FC236}">
                <a16:creationId xmlns:a16="http://schemas.microsoft.com/office/drawing/2014/main" id="{D895C149-67B8-8568-F1DB-93B6F90B076A}"/>
              </a:ext>
            </a:extLst>
          </p:cNvPr>
          <p:cNvCxnSpPr/>
          <p:nvPr/>
        </p:nvCxnSpPr>
        <p:spPr bwMode="auto">
          <a:xfrm>
            <a:off x="2497411" y="2618998"/>
            <a:ext cx="1678805" cy="0"/>
          </a:xfrm>
          <a:prstGeom prst="straightConnector1">
            <a:avLst/>
          </a:prstGeom>
          <a:solidFill>
            <a:schemeClr val="accent1"/>
          </a:solidFill>
          <a:ln w="12700" cap="flat" cmpd="sng" algn="ctr">
            <a:solidFill>
              <a:schemeClr val="tx2"/>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E82DD3-B975-87FF-B6D2-BB0C4274FC85}"/>
                  </a:ext>
                </a:extLst>
              </p:cNvPr>
              <p:cNvSpPr txBox="1"/>
              <p:nvPr/>
            </p:nvSpPr>
            <p:spPr>
              <a:xfrm>
                <a:off x="3932769" y="2474982"/>
                <a:ext cx="747503" cy="584775"/>
              </a:xfrm>
              <a:prstGeom prst="rect">
                <a:avLst/>
              </a:prstGeom>
              <a:noFill/>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chemeClr val="tx2"/>
                              </a:solidFill>
                              <a:latin typeface="Cambria Math" panose="02040503050406030204" pitchFamily="18" charset="0"/>
                            </a:rPr>
                          </m:ctrlPr>
                        </m:sSubPr>
                        <m:e>
                          <m:r>
                            <a:rPr lang="sv-SE" sz="3200" b="0" i="1" smtClean="0">
                              <a:solidFill>
                                <a:schemeClr val="tx2"/>
                              </a:solidFill>
                              <a:latin typeface="Cambria Math" panose="02040503050406030204" pitchFamily="18" charset="0"/>
                            </a:rPr>
                            <m:t>𝑒</m:t>
                          </m:r>
                        </m:e>
                        <m:sub>
                          <m:r>
                            <a:rPr lang="sv-SE" sz="3200" b="0" i="1" smtClean="0">
                              <a:solidFill>
                                <a:schemeClr val="tx2"/>
                              </a:solidFill>
                              <a:latin typeface="Cambria Math" panose="02040503050406030204" pitchFamily="18" charset="0"/>
                            </a:rPr>
                            <m:t>𝑍</m:t>
                          </m:r>
                        </m:sub>
                      </m:sSub>
                    </m:oMath>
                  </m:oMathPara>
                </a14:m>
                <a:endParaRPr lang="sv-SE" dirty="0">
                  <a:solidFill>
                    <a:schemeClr val="tx2"/>
                  </a:solidFill>
                </a:endParaRPr>
              </a:p>
            </p:txBody>
          </p:sp>
        </mc:Choice>
        <mc:Fallback xmlns="">
          <p:sp>
            <p:nvSpPr>
              <p:cNvPr id="7" name="TextBox 6">
                <a:extLst>
                  <a:ext uri="{FF2B5EF4-FFF2-40B4-BE49-F238E27FC236}">
                    <a16:creationId xmlns:a16="http://schemas.microsoft.com/office/drawing/2014/main" id="{A3E82DD3-B975-87FF-B6D2-BB0C4274FC85}"/>
                  </a:ext>
                </a:extLst>
              </p:cNvPr>
              <p:cNvSpPr txBox="1">
                <a:spLocks noRot="1" noChangeAspect="1" noMove="1" noResize="1" noEditPoints="1" noAdjustHandles="1" noChangeArrowheads="1" noChangeShapeType="1" noTextEdit="1"/>
              </p:cNvSpPr>
              <p:nvPr/>
            </p:nvSpPr>
            <p:spPr>
              <a:xfrm>
                <a:off x="3932769" y="2474982"/>
                <a:ext cx="747503" cy="584775"/>
              </a:xfrm>
              <a:prstGeom prst="rect">
                <a:avLst/>
              </a:prstGeom>
              <a:blipFill>
                <a:blip r:embed="rId9"/>
                <a:stretch>
                  <a:fillRect/>
                </a:stretch>
              </a:blipFill>
              <a:ln>
                <a:solidFill>
                  <a:schemeClr val="tx2"/>
                </a:solidFill>
              </a:ln>
            </p:spPr>
            <p:txBody>
              <a:bodyPr/>
              <a:lstStyle/>
              <a:p>
                <a:r>
                  <a:rPr lang="sv-SE">
                    <a:noFill/>
                  </a:rPr>
                  <a:t> </a:t>
                </a:r>
              </a:p>
            </p:txBody>
          </p:sp>
        </mc:Fallback>
      </mc:AlternateContent>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BF8D056-8CBB-DEA4-0F33-6FF71ABC9FC3}"/>
              </a:ext>
            </a:extLst>
          </p:cNvPr>
          <p:cNvGrpSpPr/>
          <p:nvPr/>
        </p:nvGrpSpPr>
        <p:grpSpPr>
          <a:xfrm>
            <a:off x="71760" y="76886"/>
            <a:ext cx="5616624" cy="2910863"/>
            <a:chOff x="71760" y="76886"/>
            <a:chExt cx="5616624" cy="2910863"/>
          </a:xfrm>
        </p:grpSpPr>
        <p:grpSp>
          <p:nvGrpSpPr>
            <p:cNvPr id="21" name="Group 20">
              <a:extLst>
                <a:ext uri="{FF2B5EF4-FFF2-40B4-BE49-F238E27FC236}">
                  <a16:creationId xmlns:a16="http://schemas.microsoft.com/office/drawing/2014/main" id="{E34E6E74-3167-36E4-7906-CE7398E2FDF3}"/>
                </a:ext>
              </a:extLst>
            </p:cNvPr>
            <p:cNvGrpSpPr/>
            <p:nvPr/>
          </p:nvGrpSpPr>
          <p:grpSpPr>
            <a:xfrm>
              <a:off x="71760" y="76886"/>
              <a:ext cx="5616624" cy="2910863"/>
              <a:chOff x="1981824" y="3853218"/>
              <a:chExt cx="5616624" cy="2910863"/>
            </a:xfrm>
          </p:grpSpPr>
          <p:pic>
            <p:nvPicPr>
              <p:cNvPr id="12" name="Picture 11">
                <a:extLst>
                  <a:ext uri="{FF2B5EF4-FFF2-40B4-BE49-F238E27FC236}">
                    <a16:creationId xmlns:a16="http://schemas.microsoft.com/office/drawing/2014/main" id="{A83DFBD0-2003-A638-DB1E-A753E551D92D}"/>
                  </a:ext>
                </a:extLst>
              </p:cNvPr>
              <p:cNvPicPr>
                <a:picLocks noChangeAspect="1"/>
              </p:cNvPicPr>
              <p:nvPr/>
            </p:nvPicPr>
            <p:blipFill>
              <a:blip r:embed="rId2"/>
              <a:stretch>
                <a:fillRect/>
              </a:stretch>
            </p:blipFill>
            <p:spPr>
              <a:xfrm>
                <a:off x="1981824" y="3853218"/>
                <a:ext cx="5616624" cy="2910863"/>
              </a:xfrm>
              <a:prstGeom prst="rect">
                <a:avLst/>
              </a:prstGeom>
            </p:spPr>
          </p:pic>
          <p:pic>
            <p:nvPicPr>
              <p:cNvPr id="14" name="Picture 13">
                <a:extLst>
                  <a:ext uri="{FF2B5EF4-FFF2-40B4-BE49-F238E27FC236}">
                    <a16:creationId xmlns:a16="http://schemas.microsoft.com/office/drawing/2014/main" id="{7EA32A0B-7B13-91A4-CA0C-788C7E47BD43}"/>
                  </a:ext>
                </a:extLst>
              </p:cNvPr>
              <p:cNvPicPr>
                <a:picLocks noChangeAspect="1"/>
              </p:cNvPicPr>
              <p:nvPr/>
            </p:nvPicPr>
            <p:blipFill>
              <a:blip r:embed="rId3"/>
              <a:stretch>
                <a:fillRect/>
              </a:stretch>
            </p:blipFill>
            <p:spPr>
              <a:xfrm>
                <a:off x="3349976" y="5904587"/>
                <a:ext cx="604007" cy="352338"/>
              </a:xfrm>
              <a:prstGeom prst="rect">
                <a:avLst/>
              </a:prstGeom>
            </p:spPr>
          </p:pic>
          <p:pic>
            <p:nvPicPr>
              <p:cNvPr id="16" name="Picture 15">
                <a:extLst>
                  <a:ext uri="{FF2B5EF4-FFF2-40B4-BE49-F238E27FC236}">
                    <a16:creationId xmlns:a16="http://schemas.microsoft.com/office/drawing/2014/main" id="{2D451044-73B4-AFF3-BDF6-21A67CC73213}"/>
                  </a:ext>
                </a:extLst>
              </p:cNvPr>
              <p:cNvPicPr>
                <a:picLocks noChangeAspect="1"/>
              </p:cNvPicPr>
              <p:nvPr/>
            </p:nvPicPr>
            <p:blipFill>
              <a:blip r:embed="rId4"/>
              <a:stretch>
                <a:fillRect/>
              </a:stretch>
            </p:blipFill>
            <p:spPr>
              <a:xfrm>
                <a:off x="4070056" y="5887809"/>
                <a:ext cx="570451" cy="369116"/>
              </a:xfrm>
              <a:prstGeom prst="rect">
                <a:avLst/>
              </a:prstGeom>
            </p:spPr>
          </p:pic>
          <p:pic>
            <p:nvPicPr>
              <p:cNvPr id="20" name="Picture 19">
                <a:extLst>
                  <a:ext uri="{FF2B5EF4-FFF2-40B4-BE49-F238E27FC236}">
                    <a16:creationId xmlns:a16="http://schemas.microsoft.com/office/drawing/2014/main" id="{40356140-E3B4-7113-30D6-B5BBB60D5D90}"/>
                  </a:ext>
                </a:extLst>
              </p:cNvPr>
              <p:cNvPicPr>
                <a:picLocks noChangeAspect="1"/>
              </p:cNvPicPr>
              <p:nvPr/>
            </p:nvPicPr>
            <p:blipFill>
              <a:blip r:embed="rId5"/>
              <a:stretch>
                <a:fillRect/>
              </a:stretch>
            </p:blipFill>
            <p:spPr>
              <a:xfrm>
                <a:off x="4718128" y="5896885"/>
                <a:ext cx="671119" cy="402672"/>
              </a:xfrm>
              <a:prstGeom prst="rect">
                <a:avLst/>
              </a:prstGeom>
            </p:spPr>
          </p:pic>
        </p:grpSp>
        <p:pic>
          <p:nvPicPr>
            <p:cNvPr id="3" name="Picture 2">
              <a:extLst>
                <a:ext uri="{FF2B5EF4-FFF2-40B4-BE49-F238E27FC236}">
                  <a16:creationId xmlns:a16="http://schemas.microsoft.com/office/drawing/2014/main" id="{AEE3F5AB-84B0-89FA-8EA1-1ADE026FDB78}"/>
                </a:ext>
              </a:extLst>
            </p:cNvPr>
            <p:cNvPicPr>
              <a:picLocks noChangeAspect="1"/>
            </p:cNvPicPr>
            <p:nvPr/>
          </p:nvPicPr>
          <p:blipFill>
            <a:blip r:embed="rId6"/>
            <a:stretch>
              <a:fillRect/>
            </a:stretch>
          </p:blipFill>
          <p:spPr>
            <a:xfrm>
              <a:off x="1113604" y="266463"/>
              <a:ext cx="3758268" cy="1384183"/>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C18B8B3-BC0E-AF1A-E135-DCB3A3ECA99A}"/>
                  </a:ext>
                </a:extLst>
              </p:cNvPr>
              <p:cNvSpPr txBox="1"/>
              <p:nvPr/>
            </p:nvSpPr>
            <p:spPr>
              <a:xfrm>
                <a:off x="416170" y="3000834"/>
                <a:ext cx="9463681" cy="1808700"/>
              </a:xfrm>
              <a:prstGeom prst="rect">
                <a:avLst/>
              </a:prstGeom>
              <a:noFill/>
            </p:spPr>
            <p:txBody>
              <a:bodyPr wrap="none" rtlCol="0">
                <a:spAutoFit/>
              </a:bodyPr>
              <a:lstStyle/>
              <a:p>
                <a14:m>
                  <m:oMath xmlns:m="http://schemas.openxmlformats.org/officeDocument/2006/math">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11</m:t>
                        </m:r>
                      </m:sub>
                    </m:sSub>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12</m:t>
                        </m:r>
                      </m:sub>
                    </m:sSub>
                    <m:r>
                      <a:rPr lang="sv-SE" sz="2000" b="0" i="1" smtClean="0">
                        <a:latin typeface="Cambria Math" panose="02040503050406030204" pitchFamily="18" charset="0"/>
                      </a:rPr>
                      <m:t>,</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13</m:t>
                        </m:r>
                      </m:sub>
                    </m:sSub>
                    <m:r>
                      <a:rPr lang="sv-SE" sz="2000" b="0" i="1" smtClean="0">
                        <a:latin typeface="Cambria Math" panose="02040503050406030204" pitchFamily="18" charset="0"/>
                      </a:rPr>
                      <m:t>)</m:t>
                    </m:r>
                    <m:d>
                      <m:dPr>
                        <m:ctrlPr>
                          <a:rPr lang="sv-SE" sz="2000" b="0" i="1" smtClean="0">
                            <a:latin typeface="Cambria Math" panose="02040503050406030204" pitchFamily="18" charset="0"/>
                          </a:rPr>
                        </m:ctrlPr>
                      </m:dPr>
                      <m:e>
                        <m:m>
                          <m:mPr>
                            <m:plcHide m:val="on"/>
                            <m:mcs>
                              <m:mc>
                                <m:mcPr>
                                  <m:count m:val="1"/>
                                  <m:mcJc m:val="center"/>
                                </m:mcPr>
                              </m:mc>
                            </m:mcs>
                            <m:ctrlPr>
                              <a:rPr lang="sv-SE" sz="2000" i="1" dirty="0" smtClean="0">
                                <a:latin typeface="Cambria Math" panose="02040503050406030204" pitchFamily="18" charset="0"/>
                              </a:rPr>
                            </m:ctrlPr>
                          </m:mPr>
                          <m:mr>
                            <m:e>
                              <m:sSub>
                                <m:sSubPr>
                                  <m:ctrlPr>
                                    <a:rPr lang="sv-SE" sz="2000" b="0" i="1" dirty="0" smtClean="0">
                                      <a:latin typeface="Cambria Math" panose="02040503050406030204" pitchFamily="18" charset="0"/>
                                    </a:rPr>
                                  </m:ctrlPr>
                                </m:sSubPr>
                                <m:e>
                                  <m:r>
                                    <m:rPr>
                                      <m:sty m:val="p"/>
                                    </m:rPr>
                                    <a:rPr lang="sv-SE" sz="2000" b="0" i="0" dirty="0" smtClean="0">
                                      <a:latin typeface="Cambria Math" panose="02040503050406030204" pitchFamily="18" charset="0"/>
                                    </a:rPr>
                                    <m:t>M</m:t>
                                  </m:r>
                                </m:e>
                                <m:sub>
                                  <m:r>
                                    <a:rPr lang="sv-SE" sz="2000" b="0" i="0" dirty="0" smtClean="0">
                                      <a:latin typeface="Cambria Math" panose="02040503050406030204" pitchFamily="18" charset="0"/>
                                    </a:rPr>
                                    <m:t>31</m:t>
                                  </m:r>
                                </m:sub>
                              </m:sSub>
                            </m:e>
                          </m:mr>
                          <m:mr>
                            <m:e>
                              <m:sSub>
                                <m:sSubPr>
                                  <m:ctrlPr>
                                    <a:rPr lang="sv-SE" sz="2000" b="0" i="1" dirty="0" smtClean="0">
                                      <a:latin typeface="Cambria Math" panose="02040503050406030204" pitchFamily="18" charset="0"/>
                                    </a:rPr>
                                  </m:ctrlPr>
                                </m:sSubPr>
                                <m:e>
                                  <m:r>
                                    <m:rPr>
                                      <m:sty m:val="p"/>
                                    </m:rPr>
                                    <a:rPr lang="sv-SE" sz="2000" b="0" i="0" dirty="0" smtClean="0">
                                      <a:latin typeface="Cambria Math" panose="02040503050406030204" pitchFamily="18" charset="0"/>
                                    </a:rPr>
                                    <m:t>M</m:t>
                                  </m:r>
                                </m:e>
                                <m:sub>
                                  <m:r>
                                    <a:rPr lang="sv-SE" sz="2000" b="0" i="0" dirty="0" smtClean="0">
                                      <a:latin typeface="Cambria Math" panose="02040503050406030204" pitchFamily="18" charset="0"/>
                                    </a:rPr>
                                    <m:t>32</m:t>
                                  </m:r>
                                </m:sub>
                              </m:sSub>
                            </m:e>
                          </m:mr>
                          <m:mr>
                            <m:e>
                              <m:sSub>
                                <m:sSubPr>
                                  <m:ctrlPr>
                                    <a:rPr lang="sv-SE" sz="2000" b="0" i="1" dirty="0" smtClean="0">
                                      <a:latin typeface="Cambria Math" panose="02040503050406030204" pitchFamily="18" charset="0"/>
                                    </a:rPr>
                                  </m:ctrlPr>
                                </m:sSubPr>
                                <m:e>
                                  <m:r>
                                    <m:rPr>
                                      <m:sty m:val="p"/>
                                    </m:rPr>
                                    <a:rPr lang="sv-SE" sz="2000" b="0" i="0" dirty="0" smtClean="0">
                                      <a:latin typeface="Cambria Math" panose="02040503050406030204" pitchFamily="18" charset="0"/>
                                    </a:rPr>
                                    <m:t>M</m:t>
                                  </m:r>
                                </m:e>
                                <m:sub>
                                  <m:r>
                                    <a:rPr lang="sv-SE" sz="2000" b="0" i="1" dirty="0" smtClean="0">
                                      <a:latin typeface="Cambria Math" panose="02040503050406030204" pitchFamily="18" charset="0"/>
                                    </a:rPr>
                                    <m:t>33</m:t>
                                  </m:r>
                                </m:sub>
                              </m:sSub>
                            </m:e>
                          </m:mr>
                          <m:mr>
                            <m:e/>
                          </m:mr>
                        </m:m>
                      </m:e>
                    </m:d>
                  </m:oMath>
                </a14:m>
                <a:r>
                  <a:rPr lang="sv-SE" sz="2000" dirty="0"/>
                  <a:t>=</a:t>
                </a:r>
                <a:r>
                  <a:rPr lang="pt-BR" sz="2000" dirty="0"/>
                  <a:t> </a:t>
                </a:r>
                <a14:m>
                  <m:oMath xmlns:m="http://schemas.openxmlformats.org/officeDocument/2006/math">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𝑓</m:t>
                        </m:r>
                      </m:e>
                      <m:sub>
                        <m:r>
                          <a:rPr lang="pt-BR" sz="2000" i="1" dirty="0" smtClean="0">
                            <a:latin typeface="Cambria Math" panose="02040503050406030204" pitchFamily="18" charset="0"/>
                          </a:rPr>
                          <m:t>𝑥</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11</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31</m:t>
                        </m:r>
                      </m:sub>
                    </m:sSub>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𝑐</m:t>
                        </m:r>
                      </m:e>
                      <m:sub>
                        <m:r>
                          <a:rPr lang="pt-BR" sz="2000" i="1" dirty="0" smtClean="0">
                            <a:latin typeface="Cambria Math" panose="02040503050406030204" pitchFamily="18" charset="0"/>
                          </a:rPr>
                          <m:t>0</m:t>
                        </m:r>
                      </m:sub>
                    </m:sSub>
                    <m:sSubSup>
                      <m:sSubSupPr>
                        <m:ctrlPr>
                          <a:rPr lang="pt-BR" sz="2000" i="1" dirty="0" smtClean="0">
                            <a:latin typeface="Cambria Math" panose="02040503050406030204" pitchFamily="18" charset="0"/>
                          </a:rPr>
                        </m:ctrlPr>
                      </m:sSubSup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31</m:t>
                        </m:r>
                      </m:sub>
                      <m:sup>
                        <m:r>
                          <a:rPr lang="pt-BR" sz="2000" i="1" dirty="0" smtClean="0">
                            <a:latin typeface="Cambria Math" panose="02040503050406030204" pitchFamily="18" charset="0"/>
                          </a:rPr>
                          <m:t>2</m:t>
                        </m:r>
                      </m:sup>
                    </m:sSubSup>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𝑓</m:t>
                        </m:r>
                      </m:e>
                      <m:sub>
                        <m:r>
                          <a:rPr lang="pt-BR" sz="2000" i="1" dirty="0" smtClean="0">
                            <a:latin typeface="Cambria Math" panose="02040503050406030204" pitchFamily="18" charset="0"/>
                          </a:rPr>
                          <m:t>𝑥</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12</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32</m:t>
                        </m:r>
                      </m:sub>
                    </m:sSub>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𝑐</m:t>
                        </m:r>
                      </m:e>
                      <m:sub>
                        <m:r>
                          <a:rPr lang="pt-BR" sz="2000" i="1" dirty="0" smtClean="0">
                            <a:latin typeface="Cambria Math" panose="02040503050406030204" pitchFamily="18" charset="0"/>
                          </a:rPr>
                          <m:t>0</m:t>
                        </m:r>
                      </m:sub>
                    </m:sSub>
                    <m:sSubSup>
                      <m:sSubSupPr>
                        <m:ctrlPr>
                          <a:rPr lang="pt-BR" sz="2000" i="1" dirty="0" smtClean="0">
                            <a:latin typeface="Cambria Math" panose="02040503050406030204" pitchFamily="18" charset="0"/>
                          </a:rPr>
                        </m:ctrlPr>
                      </m:sSubSup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32</m:t>
                        </m:r>
                      </m:sub>
                      <m:sup>
                        <m:r>
                          <a:rPr lang="pt-BR" sz="2000" i="1" dirty="0" smtClean="0">
                            <a:latin typeface="Cambria Math" panose="02040503050406030204" pitchFamily="18" charset="0"/>
                          </a:rPr>
                          <m:t>2</m:t>
                        </m:r>
                      </m:sup>
                    </m:sSubSup>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𝑓</m:t>
                        </m:r>
                      </m:e>
                      <m:sub>
                        <m:r>
                          <a:rPr lang="pt-BR" sz="2000" i="1" dirty="0" smtClean="0">
                            <a:latin typeface="Cambria Math" panose="02040503050406030204" pitchFamily="18" charset="0"/>
                          </a:rPr>
                          <m:t>𝑥</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13</m:t>
                        </m:r>
                      </m:sub>
                    </m:sSub>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33</m:t>
                        </m:r>
                      </m:sub>
                    </m:sSub>
                    <m:r>
                      <a:rPr lang="pt-BR" sz="2000" i="1" dirty="0" smtClean="0">
                        <a:latin typeface="Cambria Math" panose="02040503050406030204" pitchFamily="18" charset="0"/>
                      </a:rPr>
                      <m:t>+</m:t>
                    </m:r>
                    <m:sSub>
                      <m:sSubPr>
                        <m:ctrlPr>
                          <a:rPr lang="pt-BR" sz="2000" i="1" dirty="0" smtClean="0">
                            <a:latin typeface="Cambria Math" panose="02040503050406030204" pitchFamily="18" charset="0"/>
                          </a:rPr>
                        </m:ctrlPr>
                      </m:sSubPr>
                      <m:e>
                        <m:r>
                          <a:rPr lang="pt-BR" sz="2000" i="1" dirty="0" smtClean="0">
                            <a:latin typeface="Cambria Math" panose="02040503050406030204" pitchFamily="18" charset="0"/>
                          </a:rPr>
                          <m:t>𝑐</m:t>
                        </m:r>
                      </m:e>
                      <m:sub>
                        <m:r>
                          <a:rPr lang="pt-BR" sz="2000" i="1" dirty="0" smtClean="0">
                            <a:latin typeface="Cambria Math" panose="02040503050406030204" pitchFamily="18" charset="0"/>
                          </a:rPr>
                          <m:t>0</m:t>
                        </m:r>
                      </m:sub>
                    </m:sSub>
                    <m:sSubSup>
                      <m:sSubSupPr>
                        <m:ctrlPr>
                          <a:rPr lang="pt-BR" sz="2000" i="1" dirty="0" smtClean="0">
                            <a:latin typeface="Cambria Math" panose="02040503050406030204" pitchFamily="18" charset="0"/>
                          </a:rPr>
                        </m:ctrlPr>
                      </m:sSubSupPr>
                      <m:e>
                        <m:r>
                          <a:rPr lang="pt-BR" sz="2000" i="1" dirty="0" smtClean="0">
                            <a:latin typeface="Cambria Math" panose="02040503050406030204" pitchFamily="18" charset="0"/>
                          </a:rPr>
                          <m:t>𝑅</m:t>
                        </m:r>
                      </m:e>
                      <m:sub>
                        <m:r>
                          <a:rPr lang="pt-BR" sz="2000" i="1" dirty="0" smtClean="0">
                            <a:latin typeface="Cambria Math" panose="02040503050406030204" pitchFamily="18" charset="0"/>
                          </a:rPr>
                          <m:t>33</m:t>
                        </m:r>
                      </m:sub>
                      <m:sup>
                        <m:r>
                          <a:rPr lang="pt-BR" sz="2000" i="1" dirty="0" smtClean="0">
                            <a:latin typeface="Cambria Math" panose="02040503050406030204" pitchFamily="18" charset="0"/>
                          </a:rPr>
                          <m:t>2</m:t>
                        </m:r>
                      </m:sup>
                    </m:sSubSup>
                  </m:oMath>
                </a14:m>
                <a:endParaRPr lang="sv-SE" sz="2000" dirty="0"/>
              </a:p>
              <a:p>
                <a:r>
                  <a:rPr lang="sv-SE" sz="2000" dirty="0"/>
                  <a:t>= </a:t>
                </a:r>
                <a14:m>
                  <m:oMath xmlns:m="http://schemas.openxmlformats.org/officeDocument/2006/math">
                    <m:r>
                      <a:rPr lang="sv-SE" sz="2000" i="1" dirty="0" smtClean="0">
                        <a:latin typeface="Cambria Math" panose="02040503050406030204" pitchFamily="18" charset="0"/>
                      </a:rPr>
                      <m:t>−</m:t>
                    </m:r>
                    <m:sSub>
                      <m:sSubPr>
                        <m:ctrlPr>
                          <a:rPr lang="sv-SE" sz="2000" i="1" dirty="0" err="1">
                            <a:latin typeface="Cambria Math" panose="02040503050406030204" pitchFamily="18" charset="0"/>
                          </a:rPr>
                        </m:ctrlPr>
                      </m:sSubPr>
                      <m:e>
                        <m:r>
                          <a:rPr lang="sv-SE" sz="2000" i="1" dirty="0" err="1">
                            <a:latin typeface="Cambria Math" panose="02040503050406030204" pitchFamily="18" charset="0"/>
                          </a:rPr>
                          <m:t>𝑓</m:t>
                        </m:r>
                      </m:e>
                      <m:sub>
                        <m:r>
                          <a:rPr lang="sv-SE" sz="2000" i="1" dirty="0" err="1">
                            <a:latin typeface="Cambria Math" panose="02040503050406030204" pitchFamily="18" charset="0"/>
                          </a:rPr>
                          <m:t>𝑥</m:t>
                        </m:r>
                      </m:sub>
                    </m:sSub>
                    <m:limLow>
                      <m:limLowPr>
                        <m:ctrlPr>
                          <a:rPr lang="sv-SE" sz="2000" i="1" dirty="0">
                            <a:latin typeface="Cambria Math" panose="02040503050406030204" pitchFamily="18" charset="0"/>
                          </a:rPr>
                        </m:ctrlPr>
                      </m:limLowPr>
                      <m:e>
                        <m:groupChr>
                          <m:groupChrPr>
                            <m:chr m:val="⏟"/>
                            <m:ctrlPr>
                              <a:rPr lang="sv-SE" sz="2000" i="1" dirty="0">
                                <a:latin typeface="Cambria Math" panose="02040503050406030204" pitchFamily="18" charset="0"/>
                              </a:rPr>
                            </m:ctrlPr>
                          </m:groupChrPr>
                          <m:e>
                            <m:d>
                              <m:dPr>
                                <m:ctrlPr>
                                  <a:rPr lang="sv-SE" sz="2000" i="1" dirty="0">
                                    <a:latin typeface="Cambria Math" panose="02040503050406030204" pitchFamily="18" charset="0"/>
                                  </a:rPr>
                                </m:ctrlPr>
                              </m:dPr>
                              <m:e>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11</m:t>
                                    </m:r>
                                  </m:sub>
                                </m:sSub>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31</m:t>
                                    </m:r>
                                  </m:sub>
                                </m:sSub>
                                <m:r>
                                  <a:rPr lang="sv-SE" sz="2000" i="1" dirty="0">
                                    <a:latin typeface="Cambria Math" panose="02040503050406030204" pitchFamily="18" charset="0"/>
                                  </a:rPr>
                                  <m:t>+</m:t>
                                </m:r>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12</m:t>
                                    </m:r>
                                  </m:sub>
                                </m:sSub>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32</m:t>
                                    </m:r>
                                  </m:sub>
                                </m:sSub>
                                <m:r>
                                  <a:rPr lang="sv-SE" sz="2000" i="1" dirty="0">
                                    <a:latin typeface="Cambria Math" panose="02040503050406030204" pitchFamily="18" charset="0"/>
                                  </a:rPr>
                                  <m:t>+</m:t>
                                </m:r>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13</m:t>
                                    </m:r>
                                  </m:sub>
                                </m:sSub>
                                <m:sSub>
                                  <m:sSubPr>
                                    <m:ctrlPr>
                                      <a:rPr lang="sv-SE" sz="2000" i="1" dirty="0">
                                        <a:latin typeface="Cambria Math" panose="02040503050406030204" pitchFamily="18" charset="0"/>
                                      </a:rPr>
                                    </m:ctrlPr>
                                  </m:sSubPr>
                                  <m:e>
                                    <m:r>
                                      <a:rPr lang="sv-SE" sz="2000" i="1" dirty="0">
                                        <a:latin typeface="Cambria Math" panose="02040503050406030204" pitchFamily="18" charset="0"/>
                                      </a:rPr>
                                      <m:t>𝑅</m:t>
                                    </m:r>
                                  </m:e>
                                  <m:sub>
                                    <m:r>
                                      <a:rPr lang="sv-SE" sz="2000" i="1" dirty="0">
                                        <a:latin typeface="Cambria Math" panose="02040503050406030204" pitchFamily="18" charset="0"/>
                                      </a:rPr>
                                      <m:t>33</m:t>
                                    </m:r>
                                  </m:sub>
                                </m:sSub>
                              </m:e>
                            </m:d>
                          </m:e>
                        </m:groupChr>
                      </m:e>
                      <m:lim>
                        <m:r>
                          <a:rPr lang="sv-SE" sz="2000" i="1" dirty="0">
                            <a:latin typeface="Cambria Math" panose="02040503050406030204" pitchFamily="18" charset="0"/>
                          </a:rPr>
                          <m:t>0</m:t>
                        </m:r>
                      </m:lim>
                    </m:limLow>
                    <m:r>
                      <a:rPr lang="sv-SE" sz="2000" i="1" dirty="0">
                        <a:latin typeface="Cambria Math" panose="02040503050406030204" pitchFamily="18" charset="0"/>
                      </a:rPr>
                      <m:t>+</m:t>
                    </m:r>
                    <m:sSub>
                      <m:sSubPr>
                        <m:ctrlPr>
                          <a:rPr lang="sv-SE" sz="2000" i="1" dirty="0">
                            <a:latin typeface="Cambria Math" panose="02040503050406030204" pitchFamily="18" charset="0"/>
                          </a:rPr>
                        </m:ctrlPr>
                      </m:sSubPr>
                      <m:e>
                        <m:r>
                          <a:rPr lang="sv-SE" sz="2000" i="1" dirty="0">
                            <a:latin typeface="Cambria Math" panose="02040503050406030204" pitchFamily="18" charset="0"/>
                          </a:rPr>
                          <m:t>𝑐</m:t>
                        </m:r>
                      </m:e>
                      <m:sub>
                        <m:r>
                          <a:rPr lang="sv-SE" sz="2000" i="1" dirty="0">
                            <a:latin typeface="Cambria Math" panose="02040503050406030204" pitchFamily="18" charset="0"/>
                          </a:rPr>
                          <m:t>0</m:t>
                        </m:r>
                      </m:sub>
                    </m:sSub>
                    <m:limLow>
                      <m:limLowPr>
                        <m:ctrlPr>
                          <a:rPr lang="sv-SE" sz="2000" i="1" dirty="0">
                            <a:latin typeface="Cambria Math" panose="02040503050406030204" pitchFamily="18" charset="0"/>
                          </a:rPr>
                        </m:ctrlPr>
                      </m:limLowPr>
                      <m:e>
                        <m:groupChr>
                          <m:groupChrPr>
                            <m:chr m:val="⏟"/>
                            <m:ctrlPr>
                              <a:rPr lang="sv-SE" sz="2000" i="1" dirty="0">
                                <a:latin typeface="Cambria Math" panose="02040503050406030204" pitchFamily="18" charset="0"/>
                              </a:rPr>
                            </m:ctrlPr>
                          </m:groupChrPr>
                          <m:e>
                            <m:d>
                              <m:dPr>
                                <m:ctrlPr>
                                  <a:rPr lang="sv-SE" sz="2000" i="1" dirty="0">
                                    <a:latin typeface="Cambria Math" panose="02040503050406030204" pitchFamily="18" charset="0"/>
                                  </a:rPr>
                                </m:ctrlPr>
                              </m:dPr>
                              <m:e>
                                <m:sSubSup>
                                  <m:sSubSupPr>
                                    <m:ctrlPr>
                                      <a:rPr lang="sv-SE" sz="2000" i="1" dirty="0">
                                        <a:latin typeface="Cambria Math" panose="02040503050406030204" pitchFamily="18" charset="0"/>
                                      </a:rPr>
                                    </m:ctrlPr>
                                  </m:sSubSupPr>
                                  <m:e>
                                    <m:r>
                                      <a:rPr lang="sv-SE" sz="2000" i="1" dirty="0">
                                        <a:latin typeface="Cambria Math" panose="02040503050406030204" pitchFamily="18" charset="0"/>
                                      </a:rPr>
                                      <m:t>𝑅</m:t>
                                    </m:r>
                                  </m:e>
                                  <m:sub>
                                    <m:r>
                                      <a:rPr lang="sv-SE" sz="2000" i="1" dirty="0">
                                        <a:latin typeface="Cambria Math" panose="02040503050406030204" pitchFamily="18" charset="0"/>
                                      </a:rPr>
                                      <m:t>31</m:t>
                                    </m:r>
                                  </m:sub>
                                  <m:sup>
                                    <m:r>
                                      <a:rPr lang="sv-SE" sz="2000" i="1" dirty="0">
                                        <a:latin typeface="Cambria Math" panose="02040503050406030204" pitchFamily="18" charset="0"/>
                                      </a:rPr>
                                      <m:t>2</m:t>
                                    </m:r>
                                  </m:sup>
                                </m:sSubSup>
                                <m:r>
                                  <a:rPr lang="sv-SE" sz="2000" i="1" dirty="0">
                                    <a:latin typeface="Cambria Math" panose="02040503050406030204" pitchFamily="18" charset="0"/>
                                  </a:rPr>
                                  <m:t>+</m:t>
                                </m:r>
                                <m:sSubSup>
                                  <m:sSubSupPr>
                                    <m:ctrlPr>
                                      <a:rPr lang="sv-SE" sz="2000" i="1" dirty="0">
                                        <a:latin typeface="Cambria Math" panose="02040503050406030204" pitchFamily="18" charset="0"/>
                                      </a:rPr>
                                    </m:ctrlPr>
                                  </m:sSubSupPr>
                                  <m:e>
                                    <m:r>
                                      <a:rPr lang="sv-SE" sz="2000" i="1" dirty="0">
                                        <a:latin typeface="Cambria Math" panose="02040503050406030204" pitchFamily="18" charset="0"/>
                                      </a:rPr>
                                      <m:t>𝑅</m:t>
                                    </m:r>
                                  </m:e>
                                  <m:sub>
                                    <m:r>
                                      <a:rPr lang="sv-SE" sz="2000" i="1" dirty="0">
                                        <a:latin typeface="Cambria Math" panose="02040503050406030204" pitchFamily="18" charset="0"/>
                                      </a:rPr>
                                      <m:t>32</m:t>
                                    </m:r>
                                  </m:sub>
                                  <m:sup>
                                    <m:r>
                                      <a:rPr lang="sv-SE" sz="2000" i="1" dirty="0">
                                        <a:latin typeface="Cambria Math" panose="02040503050406030204" pitchFamily="18" charset="0"/>
                                      </a:rPr>
                                      <m:t>2</m:t>
                                    </m:r>
                                  </m:sup>
                                </m:sSubSup>
                                <m:r>
                                  <a:rPr lang="sv-SE" sz="2000" i="1" dirty="0">
                                    <a:latin typeface="Cambria Math" panose="02040503050406030204" pitchFamily="18" charset="0"/>
                                  </a:rPr>
                                  <m:t>+</m:t>
                                </m:r>
                                <m:sSubSup>
                                  <m:sSubSupPr>
                                    <m:ctrlPr>
                                      <a:rPr lang="sv-SE" sz="2000" i="1" dirty="0">
                                        <a:latin typeface="Cambria Math" panose="02040503050406030204" pitchFamily="18" charset="0"/>
                                      </a:rPr>
                                    </m:ctrlPr>
                                  </m:sSubSupPr>
                                  <m:e>
                                    <m:r>
                                      <a:rPr lang="sv-SE" sz="2000" i="1" dirty="0">
                                        <a:latin typeface="Cambria Math" panose="02040503050406030204" pitchFamily="18" charset="0"/>
                                      </a:rPr>
                                      <m:t>𝑅</m:t>
                                    </m:r>
                                  </m:e>
                                  <m:sub>
                                    <m:r>
                                      <a:rPr lang="sv-SE" sz="2000" i="1" dirty="0">
                                        <a:latin typeface="Cambria Math" panose="02040503050406030204" pitchFamily="18" charset="0"/>
                                      </a:rPr>
                                      <m:t>33</m:t>
                                    </m:r>
                                  </m:sub>
                                  <m:sup>
                                    <m:r>
                                      <a:rPr lang="sv-SE" sz="2000" i="1" dirty="0">
                                        <a:latin typeface="Cambria Math" panose="02040503050406030204" pitchFamily="18" charset="0"/>
                                      </a:rPr>
                                      <m:t>2</m:t>
                                    </m:r>
                                  </m:sup>
                                </m:sSubSup>
                              </m:e>
                            </m:d>
                          </m:e>
                        </m:groupChr>
                      </m:e>
                      <m:lim>
                        <m:r>
                          <a:rPr lang="sv-SE" sz="2000" i="1" dirty="0">
                            <a:latin typeface="Cambria Math" panose="02040503050406030204" pitchFamily="18" charset="0"/>
                          </a:rPr>
                          <m:t>1</m:t>
                        </m:r>
                      </m:lim>
                    </m:limLow>
                  </m:oMath>
                </a14:m>
                <a:r>
                  <a:rPr lang="sv-SE" sz="2000" dirty="0"/>
                  <a:t>= </a:t>
                </a:r>
                <a14:m>
                  <m:oMath xmlns:m="http://schemas.openxmlformats.org/officeDocument/2006/math">
                    <m:sSub>
                      <m:sSubPr>
                        <m:ctrlPr>
                          <a:rPr lang="sv-SE" sz="2000" i="1" dirty="0">
                            <a:latin typeface="Cambria Math" panose="02040503050406030204" pitchFamily="18" charset="0"/>
                          </a:rPr>
                        </m:ctrlPr>
                      </m:sSubPr>
                      <m:e>
                        <m:r>
                          <a:rPr lang="sv-SE" sz="2000" i="1" dirty="0">
                            <a:latin typeface="Cambria Math" panose="02040503050406030204" pitchFamily="18" charset="0"/>
                          </a:rPr>
                          <m:t>𝑐</m:t>
                        </m:r>
                      </m:e>
                      <m:sub>
                        <m:r>
                          <a:rPr lang="sv-SE" sz="2000" i="1" dirty="0">
                            <a:latin typeface="Cambria Math" panose="02040503050406030204" pitchFamily="18" charset="0"/>
                          </a:rPr>
                          <m:t>0</m:t>
                        </m:r>
                      </m:sub>
                    </m:sSub>
                  </m:oMath>
                </a14:m>
                <a:endParaRPr lang="sv-SE" sz="200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4C18B8B3-BC0E-AF1A-E135-DCB3A3ECA99A}"/>
                  </a:ext>
                </a:extLst>
              </p:cNvPr>
              <p:cNvSpPr txBox="1">
                <a:spLocks noRot="1" noChangeAspect="1" noMove="1" noResize="1" noEditPoints="1" noAdjustHandles="1" noChangeArrowheads="1" noChangeShapeType="1" noTextEdit="1"/>
              </p:cNvSpPr>
              <p:nvPr/>
            </p:nvSpPr>
            <p:spPr>
              <a:xfrm>
                <a:off x="416170" y="3000834"/>
                <a:ext cx="9463681" cy="1808700"/>
              </a:xfrm>
              <a:prstGeom prst="rect">
                <a:avLst/>
              </a:prstGeom>
              <a:blipFill>
                <a:blip r:embed="rId7"/>
                <a:stretch>
                  <a:fillRect l="-64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E860B07-554D-A4D8-33F0-0034FDB8D87A}"/>
                  </a:ext>
                </a:extLst>
              </p:cNvPr>
              <p:cNvSpPr txBox="1"/>
              <p:nvPr/>
            </p:nvSpPr>
            <p:spPr>
              <a:xfrm>
                <a:off x="212271" y="4931965"/>
                <a:ext cx="9796593" cy="17163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sv-SE" sz="2000" i="1" smtClean="0">
                              <a:latin typeface="Cambria Math" panose="02040503050406030204" pitchFamily="18" charset="0"/>
                            </a:rPr>
                          </m:ctrlPr>
                        </m:dPr>
                        <m:e>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11</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12</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13</m:t>
                              </m:r>
                            </m:sub>
                          </m:sSub>
                        </m:e>
                      </m:d>
                      <m:d>
                        <m:dPr>
                          <m:ctrlPr>
                            <a:rPr lang="sv-SE" sz="2000" i="1">
                              <a:latin typeface="Cambria Math" panose="02040503050406030204" pitchFamily="18" charset="0"/>
                            </a:rPr>
                          </m:ctrlPr>
                        </m:dPr>
                        <m:e>
                          <m:m>
                            <m:mPr>
                              <m:plcHide m:val="on"/>
                              <m:mcs>
                                <m:mc>
                                  <m:mcPr>
                                    <m:count m:val="1"/>
                                    <m:mcJc m:val="center"/>
                                  </m:mcPr>
                                </m:mc>
                              </m:mcs>
                              <m:ctrlPr>
                                <a:rPr lang="sv-SE" sz="2000" i="1" dirty="0">
                                  <a:latin typeface="Cambria Math" panose="02040503050406030204" pitchFamily="18" charset="0"/>
                                </a:rPr>
                              </m:ctrlPr>
                            </m:mPr>
                            <m:mr>
                              <m:e>
                                <m:sSub>
                                  <m:sSubPr>
                                    <m:ctrlPr>
                                      <a:rPr lang="sv-SE" sz="2000" i="1" dirty="0">
                                        <a:latin typeface="Cambria Math" panose="02040503050406030204" pitchFamily="18" charset="0"/>
                                      </a:rPr>
                                    </m:ctrlPr>
                                  </m:sSubPr>
                                  <m:e>
                                    <m:r>
                                      <m:rPr>
                                        <m:sty m:val="p"/>
                                      </m:rPr>
                                      <a:rPr lang="sv-SE" sz="2000" dirty="0">
                                        <a:latin typeface="Cambria Math" panose="02040503050406030204" pitchFamily="18" charset="0"/>
                                      </a:rPr>
                                      <m:t>M</m:t>
                                    </m:r>
                                  </m:e>
                                  <m:sub>
                                    <m:r>
                                      <a:rPr lang="sv-SE" sz="2000" dirty="0">
                                        <a:latin typeface="Cambria Math" panose="02040503050406030204" pitchFamily="18" charset="0"/>
                                      </a:rPr>
                                      <m:t>31</m:t>
                                    </m:r>
                                  </m:sub>
                                </m:sSub>
                              </m:e>
                            </m:mr>
                            <m:mr>
                              <m:e>
                                <m:sSub>
                                  <m:sSubPr>
                                    <m:ctrlPr>
                                      <a:rPr lang="sv-SE" sz="2000" i="1" dirty="0">
                                        <a:latin typeface="Cambria Math" panose="02040503050406030204" pitchFamily="18" charset="0"/>
                                      </a:rPr>
                                    </m:ctrlPr>
                                  </m:sSubPr>
                                  <m:e>
                                    <m:r>
                                      <m:rPr>
                                        <m:sty m:val="p"/>
                                      </m:rPr>
                                      <a:rPr lang="sv-SE" sz="2000" dirty="0">
                                        <a:latin typeface="Cambria Math" panose="02040503050406030204" pitchFamily="18" charset="0"/>
                                      </a:rPr>
                                      <m:t>M</m:t>
                                    </m:r>
                                  </m:e>
                                  <m:sub>
                                    <m:r>
                                      <a:rPr lang="sv-SE" sz="2000" dirty="0">
                                        <a:latin typeface="Cambria Math" panose="02040503050406030204" pitchFamily="18" charset="0"/>
                                      </a:rPr>
                                      <m:t>32</m:t>
                                    </m:r>
                                  </m:sub>
                                </m:sSub>
                              </m:e>
                            </m:mr>
                            <m:mr>
                              <m:e>
                                <m:sSub>
                                  <m:sSubPr>
                                    <m:ctrlPr>
                                      <a:rPr lang="sv-SE" sz="2000" i="1" dirty="0">
                                        <a:latin typeface="Cambria Math" panose="02040503050406030204" pitchFamily="18" charset="0"/>
                                      </a:rPr>
                                    </m:ctrlPr>
                                  </m:sSubPr>
                                  <m:e>
                                    <m:r>
                                      <m:rPr>
                                        <m:sty m:val="p"/>
                                      </m:rPr>
                                      <a:rPr lang="sv-SE" sz="2000" dirty="0">
                                        <a:latin typeface="Cambria Math" panose="02040503050406030204" pitchFamily="18" charset="0"/>
                                      </a:rPr>
                                      <m:t>M</m:t>
                                    </m:r>
                                  </m:e>
                                  <m:sub>
                                    <m:r>
                                      <a:rPr lang="sv-SE" sz="2000" i="1" dirty="0">
                                        <a:latin typeface="Cambria Math" panose="02040503050406030204" pitchFamily="18" charset="0"/>
                                      </a:rPr>
                                      <m:t>33</m:t>
                                    </m:r>
                                  </m:sub>
                                </m:sSub>
                              </m:e>
                            </m:mr>
                            <m:mr>
                              <m:e/>
                            </m:mr>
                          </m:m>
                        </m:e>
                      </m:d>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𝑓</m:t>
                          </m:r>
                        </m:e>
                        <m:sub>
                          <m:r>
                            <a:rPr lang="sv-SE" sz="2000" i="1">
                              <a:latin typeface="Cambria Math" panose="02040503050406030204" pitchFamily="18" charset="0"/>
                            </a:rPr>
                            <m:t>𝑦</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21</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31</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𝑟</m:t>
                          </m:r>
                        </m:e>
                        <m:sub>
                          <m:r>
                            <a:rPr lang="sv-SE" sz="2000" i="1">
                              <a:latin typeface="Cambria Math" panose="02040503050406030204" pitchFamily="18" charset="0"/>
                            </a:rPr>
                            <m:t>0</m:t>
                          </m:r>
                        </m:sub>
                      </m:sSub>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31</m:t>
                          </m:r>
                        </m:sub>
                        <m:sup>
                          <m:r>
                            <a:rPr lang="sv-SE" sz="2000" i="1">
                              <a:latin typeface="Cambria Math" panose="02040503050406030204" pitchFamily="18" charset="0"/>
                            </a:rPr>
                            <m:t>2</m:t>
                          </m:r>
                        </m:sup>
                      </m:sSubSup>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𝑓</m:t>
                          </m:r>
                        </m:e>
                        <m:sub>
                          <m:r>
                            <a:rPr lang="sv-SE" sz="2000" i="1">
                              <a:latin typeface="Cambria Math" panose="02040503050406030204" pitchFamily="18" charset="0"/>
                            </a:rPr>
                            <m:t>𝑦</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22</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32</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𝑟</m:t>
                          </m:r>
                        </m:e>
                        <m:sub>
                          <m:r>
                            <a:rPr lang="sv-SE" sz="2000" i="1">
                              <a:latin typeface="Cambria Math" panose="02040503050406030204" pitchFamily="18" charset="0"/>
                            </a:rPr>
                            <m:t>0</m:t>
                          </m:r>
                        </m:sub>
                      </m:sSub>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32</m:t>
                          </m:r>
                        </m:sub>
                        <m:sup>
                          <m:r>
                            <a:rPr lang="sv-SE" sz="2000" i="1">
                              <a:latin typeface="Cambria Math" panose="02040503050406030204" pitchFamily="18" charset="0"/>
                            </a:rPr>
                            <m:t>2</m:t>
                          </m:r>
                        </m:sup>
                      </m:sSubSup>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𝑓</m:t>
                          </m:r>
                        </m:e>
                        <m:sub>
                          <m:r>
                            <a:rPr lang="sv-SE" sz="2000" i="1">
                              <a:latin typeface="Cambria Math" panose="02040503050406030204" pitchFamily="18" charset="0"/>
                            </a:rPr>
                            <m:t>𝑦</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23</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33</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𝑟</m:t>
                          </m:r>
                        </m:e>
                        <m:sub>
                          <m:r>
                            <a:rPr lang="sv-SE" sz="2000" i="1">
                              <a:latin typeface="Cambria Math" panose="02040503050406030204" pitchFamily="18" charset="0"/>
                            </a:rPr>
                            <m:t>0</m:t>
                          </m:r>
                        </m:sub>
                      </m:sSub>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33</m:t>
                          </m:r>
                        </m:sub>
                        <m:sup>
                          <m:r>
                            <a:rPr lang="sv-SE" sz="2000" i="1">
                              <a:latin typeface="Cambria Math" panose="02040503050406030204" pitchFamily="18" charset="0"/>
                            </a:rPr>
                            <m:t>2</m:t>
                          </m:r>
                        </m:sup>
                      </m:sSubSup>
                    </m:oMath>
                  </m:oMathPara>
                </a14:m>
                <a:endParaRPr lang="sv-SE"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𝑓</m:t>
                          </m:r>
                        </m:e>
                        <m:sub>
                          <m:r>
                            <a:rPr lang="sv-SE" sz="2000" i="1">
                              <a:latin typeface="Cambria Math" panose="02040503050406030204" pitchFamily="18" charset="0"/>
                            </a:rPr>
                            <m:t>𝑦</m:t>
                          </m:r>
                        </m:sub>
                      </m:sSub>
                      <m:limLow>
                        <m:limLowPr>
                          <m:ctrlPr>
                            <a:rPr lang="sv-SE" sz="2000" i="1">
                              <a:latin typeface="Cambria Math" panose="02040503050406030204" pitchFamily="18" charset="0"/>
                            </a:rPr>
                          </m:ctrlPr>
                        </m:limLowPr>
                        <m:e>
                          <m:groupChr>
                            <m:groupChrPr>
                              <m:chr m:val="⏟"/>
                              <m:ctrlPr>
                                <a:rPr lang="sv-SE" sz="2000" i="1">
                                  <a:latin typeface="Cambria Math" panose="02040503050406030204" pitchFamily="18" charset="0"/>
                                </a:rPr>
                              </m:ctrlPr>
                            </m:groupChrPr>
                            <m:e>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21</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31</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22</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32</m:t>
                                      </m:r>
                                    </m:sub>
                                  </m:sSub>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23</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𝑅</m:t>
                                      </m:r>
                                    </m:e>
                                    <m:sub>
                                      <m:r>
                                        <a:rPr lang="sv-SE" sz="2000" i="1">
                                          <a:latin typeface="Cambria Math" panose="02040503050406030204" pitchFamily="18" charset="0"/>
                                        </a:rPr>
                                        <m:t>33</m:t>
                                      </m:r>
                                    </m:sub>
                                  </m:sSub>
                                </m:e>
                              </m:d>
                            </m:e>
                          </m:groupChr>
                        </m:e>
                        <m:lim>
                          <m:r>
                            <a:rPr lang="sv-SE" sz="2000" i="1">
                              <a:latin typeface="Cambria Math" panose="02040503050406030204" pitchFamily="18" charset="0"/>
                            </a:rPr>
                            <m:t>0</m:t>
                          </m:r>
                        </m:lim>
                      </m:limLow>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𝑟</m:t>
                          </m:r>
                        </m:e>
                        <m:sub>
                          <m:r>
                            <a:rPr lang="sv-SE" sz="2000" i="1">
                              <a:latin typeface="Cambria Math" panose="02040503050406030204" pitchFamily="18" charset="0"/>
                            </a:rPr>
                            <m:t>0</m:t>
                          </m:r>
                        </m:sub>
                      </m:sSub>
                      <m:limLow>
                        <m:limLowPr>
                          <m:ctrlPr>
                            <a:rPr lang="sv-SE" sz="2000" i="1">
                              <a:latin typeface="Cambria Math" panose="02040503050406030204" pitchFamily="18" charset="0"/>
                            </a:rPr>
                          </m:ctrlPr>
                        </m:limLowPr>
                        <m:e>
                          <m:groupChr>
                            <m:groupChrPr>
                              <m:chr m:val="⏟"/>
                              <m:ctrlPr>
                                <a:rPr lang="sv-SE" sz="2000" i="1">
                                  <a:latin typeface="Cambria Math" panose="02040503050406030204" pitchFamily="18" charset="0"/>
                                </a:rPr>
                              </m:ctrlPr>
                            </m:groupChrPr>
                            <m:e>
                              <m:d>
                                <m:dPr>
                                  <m:ctrlPr>
                                    <a:rPr lang="sv-SE" sz="2000" i="1">
                                      <a:latin typeface="Cambria Math" panose="02040503050406030204" pitchFamily="18" charset="0"/>
                                    </a:rPr>
                                  </m:ctrlPr>
                                </m:dPr>
                                <m:e>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31</m:t>
                                      </m:r>
                                    </m:sub>
                                    <m:sup>
                                      <m:r>
                                        <a:rPr lang="sv-SE" sz="2000" i="1">
                                          <a:latin typeface="Cambria Math" panose="02040503050406030204" pitchFamily="18" charset="0"/>
                                        </a:rPr>
                                        <m:t>2</m:t>
                                      </m:r>
                                    </m:sup>
                                  </m:sSubSup>
                                  <m:r>
                                    <a:rPr lang="sv-SE" sz="2000" i="1">
                                      <a:latin typeface="Cambria Math" panose="02040503050406030204" pitchFamily="18" charset="0"/>
                                    </a:rPr>
                                    <m:t>+</m:t>
                                  </m:r>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32</m:t>
                                      </m:r>
                                    </m:sub>
                                    <m:sup>
                                      <m:r>
                                        <a:rPr lang="sv-SE" sz="2000" i="1">
                                          <a:latin typeface="Cambria Math" panose="02040503050406030204" pitchFamily="18" charset="0"/>
                                        </a:rPr>
                                        <m:t>2</m:t>
                                      </m:r>
                                    </m:sup>
                                  </m:sSubSup>
                                  <m:r>
                                    <a:rPr lang="sv-SE" sz="2000" i="1">
                                      <a:latin typeface="Cambria Math" panose="02040503050406030204" pitchFamily="18" charset="0"/>
                                    </a:rPr>
                                    <m:t>+</m:t>
                                  </m:r>
                                  <m:sSubSup>
                                    <m:sSubSupPr>
                                      <m:ctrlPr>
                                        <a:rPr lang="sv-SE" sz="2000" i="1">
                                          <a:latin typeface="Cambria Math" panose="02040503050406030204" pitchFamily="18" charset="0"/>
                                        </a:rPr>
                                      </m:ctrlPr>
                                    </m:sSubSupPr>
                                    <m:e>
                                      <m:r>
                                        <a:rPr lang="sv-SE" sz="2000" i="1">
                                          <a:latin typeface="Cambria Math" panose="02040503050406030204" pitchFamily="18" charset="0"/>
                                        </a:rPr>
                                        <m:t>𝑅</m:t>
                                      </m:r>
                                    </m:e>
                                    <m:sub>
                                      <m:r>
                                        <a:rPr lang="sv-SE" sz="2000" i="1">
                                          <a:latin typeface="Cambria Math" panose="02040503050406030204" pitchFamily="18" charset="0"/>
                                        </a:rPr>
                                        <m:t>33</m:t>
                                      </m:r>
                                    </m:sub>
                                    <m:sup>
                                      <m:r>
                                        <a:rPr lang="sv-SE" sz="2000" i="1">
                                          <a:latin typeface="Cambria Math" panose="02040503050406030204" pitchFamily="18" charset="0"/>
                                        </a:rPr>
                                        <m:t>2</m:t>
                                      </m:r>
                                    </m:sup>
                                  </m:sSubSup>
                                </m:e>
                              </m:d>
                            </m:e>
                          </m:groupChr>
                        </m:e>
                        <m:lim>
                          <m:r>
                            <a:rPr lang="sv-SE" sz="2000" i="1">
                              <a:latin typeface="Cambria Math" panose="02040503050406030204" pitchFamily="18" charset="0"/>
                            </a:rPr>
                            <m:t>1</m:t>
                          </m:r>
                        </m:lim>
                      </m:limLow>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𝑟</m:t>
                          </m:r>
                        </m:e>
                        <m:sub>
                          <m:r>
                            <a:rPr lang="sv-SE" sz="2000" i="1">
                              <a:latin typeface="Cambria Math" panose="02040503050406030204" pitchFamily="18" charset="0"/>
                            </a:rPr>
                            <m:t>0</m:t>
                          </m:r>
                        </m:sub>
                      </m:sSub>
                    </m:oMath>
                  </m:oMathPara>
                </a14:m>
                <a:endParaRPr lang="sv-SE" sz="2000" dirty="0"/>
              </a:p>
            </p:txBody>
          </p:sp>
        </mc:Choice>
        <mc:Fallback xmlns="">
          <p:sp>
            <p:nvSpPr>
              <p:cNvPr id="7" name="TextBox 6">
                <a:extLst>
                  <a:ext uri="{FF2B5EF4-FFF2-40B4-BE49-F238E27FC236}">
                    <a16:creationId xmlns:a16="http://schemas.microsoft.com/office/drawing/2014/main" id="{FE860B07-554D-A4D8-33F0-0034FDB8D87A}"/>
                  </a:ext>
                </a:extLst>
              </p:cNvPr>
              <p:cNvSpPr txBox="1">
                <a:spLocks noRot="1" noChangeAspect="1" noMove="1" noResize="1" noEditPoints="1" noAdjustHandles="1" noChangeArrowheads="1" noChangeShapeType="1" noTextEdit="1"/>
              </p:cNvSpPr>
              <p:nvPr/>
            </p:nvSpPr>
            <p:spPr>
              <a:xfrm>
                <a:off x="212271" y="4931965"/>
                <a:ext cx="9796593" cy="1716367"/>
              </a:xfrm>
              <a:prstGeom prst="rect">
                <a:avLst/>
              </a:prstGeom>
              <a:blipFill>
                <a:blip r:embed="rId8"/>
                <a:stretch>
                  <a:fillRect b="-2128"/>
                </a:stretch>
              </a:blipFill>
            </p:spPr>
            <p:txBody>
              <a:bodyPr/>
              <a:lstStyle/>
              <a:p>
                <a:r>
                  <a:rPr lang="sv-SE">
                    <a:noFill/>
                  </a:rPr>
                  <a:t> </a:t>
                </a:r>
              </a:p>
            </p:txBody>
          </p:sp>
        </mc:Fallback>
      </mc:AlternateContent>
      <p:sp>
        <p:nvSpPr>
          <p:cNvPr id="2" name="TextBox 1">
            <a:extLst>
              <a:ext uri="{FF2B5EF4-FFF2-40B4-BE49-F238E27FC236}">
                <a16:creationId xmlns:a16="http://schemas.microsoft.com/office/drawing/2014/main" id="{7EAB47DE-5DDC-42CC-41D9-5880C4A9C0D7}"/>
              </a:ext>
            </a:extLst>
          </p:cNvPr>
          <p:cNvSpPr txBox="1"/>
          <p:nvPr/>
        </p:nvSpPr>
        <p:spPr>
          <a:xfrm>
            <a:off x="5904408" y="2100758"/>
            <a:ext cx="2977872" cy="523220"/>
          </a:xfrm>
          <a:prstGeom prst="rect">
            <a:avLst/>
          </a:prstGeom>
          <a:noFill/>
        </p:spPr>
        <p:txBody>
          <a:bodyPr wrap="square" rtlCol="0">
            <a:spAutoFit/>
          </a:bodyPr>
          <a:lstStyle/>
          <a:p>
            <a:r>
              <a:rPr lang="sv-SE" sz="1400" i="1" dirty="0">
                <a:solidFill>
                  <a:srgbClr val="FF0000"/>
                </a:solidFill>
              </a:rPr>
              <a:t>The </a:t>
            </a:r>
            <a:r>
              <a:rPr lang="sv-SE" sz="1400" i="1" dirty="0" err="1">
                <a:solidFill>
                  <a:srgbClr val="FF0000"/>
                </a:solidFill>
              </a:rPr>
              <a:t>yellow</a:t>
            </a:r>
            <a:r>
              <a:rPr lang="sv-SE" sz="1400" i="1" dirty="0">
                <a:solidFill>
                  <a:srgbClr val="FF0000"/>
                </a:solidFill>
              </a:rPr>
              <a:t> </a:t>
            </a:r>
            <a:r>
              <a:rPr lang="sv-SE" sz="1400" i="1" dirty="0" err="1">
                <a:solidFill>
                  <a:srgbClr val="FF0000"/>
                </a:solidFill>
              </a:rPr>
              <a:t>bubble</a:t>
            </a:r>
            <a:r>
              <a:rPr lang="sv-SE" sz="1400" i="1" dirty="0">
                <a:solidFill>
                  <a:srgbClr val="FF0000"/>
                </a:solidFill>
              </a:rPr>
              <a:t> </a:t>
            </a:r>
            <a:r>
              <a:rPr lang="sv-SE" sz="1400" i="1" dirty="0" err="1">
                <a:solidFill>
                  <a:srgbClr val="FF0000"/>
                </a:solidFill>
              </a:rPr>
              <a:t>means</a:t>
            </a:r>
            <a:r>
              <a:rPr lang="sv-SE" sz="1400" i="1" dirty="0">
                <a:solidFill>
                  <a:srgbClr val="FF0000"/>
                </a:solidFill>
              </a:rPr>
              <a:t> </a:t>
            </a:r>
            <a:r>
              <a:rPr lang="sv-SE" sz="1400" i="1">
                <a:solidFill>
                  <a:srgbClr val="FF0000"/>
                </a:solidFill>
              </a:rPr>
              <a:t>that</a:t>
            </a:r>
            <a:r>
              <a:rPr lang="sv-SE" sz="1400" i="1" dirty="0">
                <a:solidFill>
                  <a:srgbClr val="FF0000"/>
                </a:solidFill>
              </a:rPr>
              <a:t> </a:t>
            </a:r>
            <a:r>
              <a:rPr lang="sv-SE" sz="1400" i="1" dirty="0" err="1">
                <a:solidFill>
                  <a:srgbClr val="FF0000"/>
                </a:solidFill>
              </a:rPr>
              <a:t>there</a:t>
            </a:r>
            <a:r>
              <a:rPr lang="sv-SE" sz="1400" i="1" dirty="0">
                <a:solidFill>
                  <a:srgbClr val="FF0000"/>
                </a:solidFill>
              </a:rPr>
              <a:t> is a </a:t>
            </a:r>
            <a:r>
              <a:rPr lang="sv-SE" sz="1400" i="1" dirty="0" err="1">
                <a:solidFill>
                  <a:srgbClr val="FF0000"/>
                </a:solidFill>
              </a:rPr>
              <a:t>typo</a:t>
            </a:r>
            <a:r>
              <a:rPr lang="sv-SE" sz="1400" i="1" dirty="0">
                <a:solidFill>
                  <a:srgbClr val="FF0000"/>
                </a:solidFill>
              </a:rPr>
              <a:t> in the </a:t>
            </a:r>
            <a:r>
              <a:rPr lang="sv-SE" sz="1400" i="1" dirty="0" err="1">
                <a:solidFill>
                  <a:srgbClr val="FF0000"/>
                </a:solidFill>
              </a:rPr>
              <a:t>book</a:t>
            </a:r>
            <a:r>
              <a:rPr lang="sv-SE" sz="1400" i="1" dirty="0">
                <a:solidFill>
                  <a:srgbClr val="FF0000"/>
                </a:solidFill>
              </a:rPr>
              <a:t> (</a:t>
            </a:r>
            <a:r>
              <a:rPr lang="sv-SE" sz="1400" i="1" dirty="0" err="1">
                <a:solidFill>
                  <a:srgbClr val="FF0000"/>
                </a:solidFill>
              </a:rPr>
              <a:t>corrected</a:t>
            </a:r>
            <a:r>
              <a:rPr lang="sv-SE" sz="1400" i="1" dirty="0">
                <a:solidFill>
                  <a:srgbClr val="FF0000"/>
                </a:solidFill>
              </a:rPr>
              <a:t>)</a:t>
            </a:r>
            <a:r>
              <a:rPr lang="sv-SE" sz="1400" dirty="0">
                <a:solidFill>
                  <a:srgbClr val="FF0000"/>
                </a:solidFill>
              </a:rPr>
              <a:t> </a:t>
            </a:r>
          </a:p>
        </p:txBody>
      </p:sp>
    </p:spTree>
    <p:extLst>
      <p:ext uri="{BB962C8B-B14F-4D97-AF65-F5344CB8AC3E}">
        <p14:creationId xmlns:p14="http://schemas.microsoft.com/office/powerpoint/2010/main" val="52039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FE7F651-28AA-F36A-F479-0C13778DEDA0}"/>
                  </a:ext>
                </a:extLst>
              </p:cNvPr>
              <p:cNvSpPr txBox="1"/>
              <p:nvPr/>
            </p:nvSpPr>
            <p:spPr>
              <a:xfrm>
                <a:off x="719832" y="611554"/>
                <a:ext cx="4780091" cy="3232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sz="2000" i="1" smtClean="0">
                              <a:latin typeface="Cambria Math" panose="02040503050406030204" pitchFamily="18" charset="0"/>
                            </a:rPr>
                          </m:ctrlPr>
                        </m:naryPr>
                        <m:sub>
                          <m:r>
                            <m:rPr>
                              <m:sty m:val="p"/>
                            </m:rPr>
                            <a:rPr lang="pt-BR" sz="2000" i="1" smtClean="0">
                              <a:latin typeface="Cambria Math" panose="02040503050406030204" pitchFamily="18" charset="0"/>
                            </a:rPr>
                            <m:t>j</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𝑀</m:t>
                              </m:r>
                            </m:e>
                            <m:sub>
                              <m:r>
                                <a:rPr lang="pt-BR" sz="2000" i="1">
                                  <a:latin typeface="Cambria Math" panose="02040503050406030204" pitchFamily="18" charset="0"/>
                                </a:rPr>
                                <m:t>2</m:t>
                              </m:r>
                              <m:r>
                                <a:rPr lang="sv-SE" sz="2000" b="0" i="1" smtClean="0">
                                  <a:latin typeface="Cambria Math" panose="02040503050406030204" pitchFamily="18" charset="0"/>
                                </a:rPr>
                                <m:t>𝑗</m:t>
                              </m:r>
                            </m:sub>
                            <m:sup>
                              <m:r>
                                <a:rPr lang="pt-BR" sz="2000" i="1">
                                  <a:latin typeface="Cambria Math" panose="02040503050406030204" pitchFamily="18" charset="0"/>
                                </a:rPr>
                                <m:t>2</m:t>
                              </m:r>
                            </m:sup>
                          </m:sSubSup>
                        </m:e>
                      </m:nary>
                      <m:r>
                        <a:rPr lang="pt-BR" sz="2000" i="1">
                          <a:latin typeface="Cambria Math" panose="02040503050406030204" pitchFamily="18" charset="0"/>
                        </a:rPr>
                        <m:t>= </m:t>
                      </m:r>
                      <m:nary>
                        <m:naryPr>
                          <m:chr m:val="∑"/>
                          <m:ctrlPr>
                            <a:rPr lang="pt-BR" sz="2000" i="1">
                              <a:latin typeface="Cambria Math" panose="02040503050406030204" pitchFamily="18" charset="0"/>
                            </a:rPr>
                          </m:ctrlPr>
                        </m:naryPr>
                        <m:sub>
                          <m:r>
                            <a:rPr lang="pt-BR" sz="2000" i="1">
                              <a:latin typeface="Cambria Math" panose="02040503050406030204" pitchFamily="18" charset="0"/>
                            </a:rPr>
                            <m:t>𝑖</m:t>
                          </m:r>
                          <m:r>
                            <a:rPr lang="pt-BR" sz="2000" i="1">
                              <a:latin typeface="Cambria Math" panose="02040503050406030204" pitchFamily="18" charset="0"/>
                            </a:rPr>
                            <m:t>=1</m:t>
                          </m:r>
                        </m:sub>
                        <m:sup>
                          <m:r>
                            <a:rPr lang="pt-BR" sz="2000" i="1">
                              <a:latin typeface="Cambria Math" panose="02040503050406030204" pitchFamily="18" charset="0"/>
                            </a:rPr>
                            <m:t>3</m:t>
                          </m:r>
                        </m:sup>
                        <m:e>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𝑦</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2</m:t>
                                      </m:r>
                                      <m:r>
                                        <a:rPr lang="pt-BR" sz="2000" i="1">
                                          <a:latin typeface="Cambria Math" panose="02040503050406030204" pitchFamily="18" charset="0"/>
                                        </a:rPr>
                                        <m:t>𝑖</m:t>
                                      </m:r>
                                    </m:sub>
                                  </m:sSub>
                                  <m:r>
                                    <a:rPr lang="pt-BR" sz="2000" i="1">
                                      <a:latin typeface="Cambria Math" panose="02040503050406030204" pitchFamily="18" charset="0"/>
                                    </a:rPr>
                                    <m:t>+ </m:t>
                                  </m:r>
                                  <m:sSub>
                                    <m:sSubPr>
                                      <m:ctrlPr>
                                        <a:rPr lang="pt-BR" sz="2000" i="1">
                                          <a:latin typeface="Cambria Math" panose="02040503050406030204" pitchFamily="18" charset="0"/>
                                        </a:rPr>
                                      </m:ctrlPr>
                                    </m:sSubPr>
                                    <m:e>
                                      <m:r>
                                        <a:rPr lang="pt-BR" sz="2000" i="1">
                                          <a:latin typeface="Cambria Math" panose="02040503050406030204" pitchFamily="18" charset="0"/>
                                        </a:rPr>
                                        <m:t>𝑟</m:t>
                                      </m:r>
                                    </m:e>
                                    <m:sub>
                                      <m:r>
                                        <a:rPr lang="pt-BR" sz="2000" i="1">
                                          <a:latin typeface="Cambria Math" panose="02040503050406030204" pitchFamily="18" charset="0"/>
                                        </a:rPr>
                                        <m:t>0</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r>
                                        <a:rPr lang="pt-BR" sz="2000" i="1">
                                          <a:latin typeface="Cambria Math" panose="02040503050406030204" pitchFamily="18" charset="0"/>
                                        </a:rPr>
                                        <m:t>𝑖</m:t>
                                      </m:r>
                                    </m:sub>
                                  </m:sSub>
                                </m:e>
                              </m:d>
                            </m:e>
                            <m:sup>
                              <m:r>
                                <a:rPr lang="pt-BR" sz="2000" i="1">
                                  <a:latin typeface="Cambria Math" panose="02040503050406030204" pitchFamily="18" charset="0"/>
                                </a:rPr>
                                <m:t>2</m:t>
                              </m:r>
                            </m:sup>
                          </m:sSup>
                        </m:e>
                      </m:nary>
                      <m:r>
                        <a:rPr lang="pt-BR" sz="2000" i="1">
                          <a:latin typeface="Cambria Math" panose="02040503050406030204" pitchFamily="18" charset="0"/>
                        </a:rPr>
                        <m:t>=</m:t>
                      </m:r>
                    </m:oMath>
                  </m:oMathPara>
                </a14:m>
                <a:endParaRPr lang="sv-SE"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rPr>
                        <m:t> </m:t>
                      </m:r>
                      <m:nary>
                        <m:naryPr>
                          <m:chr m:val="∑"/>
                          <m:ctrlPr>
                            <a:rPr lang="pt-BR" sz="2000" i="1">
                              <a:latin typeface="Cambria Math" panose="02040503050406030204" pitchFamily="18" charset="0"/>
                            </a:rPr>
                          </m:ctrlPr>
                        </m:naryPr>
                        <m:sub>
                          <m:r>
                            <a:rPr lang="pt-BR" sz="2000" i="1">
                              <a:latin typeface="Cambria Math" panose="02040503050406030204" pitchFamily="18" charset="0"/>
                            </a:rPr>
                            <m:t>𝑖</m:t>
                          </m:r>
                          <m:r>
                            <a:rPr lang="pt-BR" sz="2000" i="1">
                              <a:latin typeface="Cambria Math" panose="02040503050406030204" pitchFamily="18" charset="0"/>
                            </a:rPr>
                            <m:t>=1</m:t>
                          </m:r>
                        </m:sub>
                        <m:sup>
                          <m:r>
                            <a:rPr lang="pt-BR" sz="2000" i="1">
                              <a:latin typeface="Cambria Math" panose="02040503050406030204" pitchFamily="18" charset="0"/>
                            </a:rPr>
                            <m:t>3</m:t>
                          </m:r>
                        </m:sup>
                        <m:e>
                          <m:d>
                            <m:dPr>
                              <m:ctrlPr>
                                <a:rPr lang="pt-BR" sz="2000" i="1">
                                  <a:latin typeface="Cambria Math" panose="02040503050406030204" pitchFamily="18" charset="0"/>
                                </a:rPr>
                              </m:ctrlPr>
                            </m:dPr>
                            <m:e>
                              <m:sSubSup>
                                <m:sSubSupPr>
                                  <m:ctrlPr>
                                    <a:rPr lang="pt-BR" sz="2000" i="1">
                                      <a:latin typeface="Cambria Math" panose="02040503050406030204" pitchFamily="18" charset="0"/>
                                    </a:rPr>
                                  </m:ctrlPr>
                                </m:sSubSupPr>
                                <m:e>
                                  <m:r>
                                    <a:rPr lang="pt-BR" sz="2000" i="1">
                                      <a:latin typeface="Cambria Math" panose="02040503050406030204" pitchFamily="18" charset="0"/>
                                    </a:rPr>
                                    <m:t>𝑓</m:t>
                                  </m:r>
                                </m:e>
                                <m:sub>
                                  <m:r>
                                    <a:rPr lang="pt-BR" sz="2000" i="1">
                                      <a:latin typeface="Cambria Math" panose="02040503050406030204" pitchFamily="18" charset="0"/>
                                    </a:rPr>
                                    <m:t>𝑦</m:t>
                                  </m:r>
                                </m:sub>
                                <m:sup>
                                  <m:r>
                                    <a:rPr lang="pt-BR" sz="2000" i="1">
                                      <a:latin typeface="Cambria Math" panose="02040503050406030204" pitchFamily="18" charset="0"/>
                                    </a:rPr>
                                    <m:t>2</m:t>
                                  </m:r>
                                </m:sup>
                              </m:sSubSup>
                              <m:sSubSup>
                                <m:sSubSupPr>
                                  <m:ctrlPr>
                                    <a:rPr lang="pt-BR" sz="2000" i="1">
                                      <a:latin typeface="Cambria Math" panose="02040503050406030204" pitchFamily="18" charset="0"/>
                                    </a:rPr>
                                  </m:ctrlPr>
                                </m:sSubSupPr>
                                <m:e>
                                  <m:r>
                                    <a:rPr lang="pt-BR" sz="2000" i="1">
                                      <a:latin typeface="Cambria Math" panose="02040503050406030204" pitchFamily="18" charset="0"/>
                                    </a:rPr>
                                    <m:t>𝑅</m:t>
                                  </m:r>
                                </m:e>
                                <m:sub>
                                  <m:r>
                                    <a:rPr lang="pt-BR" sz="2000" i="1">
                                      <a:latin typeface="Cambria Math" panose="02040503050406030204" pitchFamily="18" charset="0"/>
                                    </a:rPr>
                                    <m:t>2</m:t>
                                  </m:r>
                                  <m:r>
                                    <a:rPr lang="pt-BR" sz="2000" i="1">
                                      <a:latin typeface="Cambria Math" panose="02040503050406030204" pitchFamily="18" charset="0"/>
                                    </a:rPr>
                                    <m:t>𝑖</m:t>
                                  </m:r>
                                </m:sub>
                                <m:sup>
                                  <m:r>
                                    <a:rPr lang="pt-BR" sz="2000" i="1">
                                      <a:latin typeface="Cambria Math" panose="02040503050406030204" pitchFamily="18" charset="0"/>
                                    </a:rPr>
                                    <m:t>2</m:t>
                                  </m:r>
                                </m:sup>
                              </m:sSubSup>
                              <m:r>
                                <a:rPr lang="pt-BR" sz="2000" i="1">
                                  <a:latin typeface="Cambria Math" panose="02040503050406030204" pitchFamily="18" charset="0"/>
                                </a:rPr>
                                <m:t>− 2 </m:t>
                              </m:r>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𝑦</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𝑟</m:t>
                                  </m:r>
                                </m:e>
                                <m:sub>
                                  <m:r>
                                    <a:rPr lang="pt-BR" sz="2000" i="1">
                                      <a:latin typeface="Cambria Math" panose="02040503050406030204" pitchFamily="18" charset="0"/>
                                    </a:rPr>
                                    <m:t>0</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2</m:t>
                                  </m:r>
                                  <m:r>
                                    <a:rPr lang="pt-BR" sz="2000" i="1">
                                      <a:latin typeface="Cambria Math" panose="02040503050406030204" pitchFamily="18" charset="0"/>
                                    </a:rPr>
                                    <m:t>𝑖</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r>
                                    <a:rPr lang="pt-BR" sz="2000" i="1">
                                      <a:latin typeface="Cambria Math" panose="02040503050406030204" pitchFamily="18" charset="0"/>
                                    </a:rPr>
                                    <m:t>𝑖</m:t>
                                  </m:r>
                                </m:sub>
                              </m:sSub>
                              <m:r>
                                <a:rPr lang="pt-BR" sz="2000" i="1">
                                  <a:latin typeface="Cambria Math" panose="02040503050406030204" pitchFamily="18" charset="0"/>
                                </a:rPr>
                                <m:t>+ </m:t>
                              </m:r>
                              <m:sSubSup>
                                <m:sSubSupPr>
                                  <m:ctrlPr>
                                    <a:rPr lang="pt-BR" sz="2000" i="1">
                                      <a:latin typeface="Cambria Math" panose="02040503050406030204" pitchFamily="18" charset="0"/>
                                    </a:rPr>
                                  </m:ctrlPr>
                                </m:sSubSupPr>
                                <m:e>
                                  <m:r>
                                    <a:rPr lang="pt-BR" sz="2000" i="1">
                                      <a:latin typeface="Cambria Math" panose="02040503050406030204" pitchFamily="18" charset="0"/>
                                    </a:rPr>
                                    <m:t>𝑟</m:t>
                                  </m:r>
                                </m:e>
                                <m:sub>
                                  <m:r>
                                    <a:rPr lang="pt-BR" sz="2000" i="1">
                                      <a:latin typeface="Cambria Math" panose="02040503050406030204" pitchFamily="18" charset="0"/>
                                    </a:rPr>
                                    <m:t>0</m:t>
                                  </m:r>
                                </m:sub>
                                <m:sup>
                                  <m:r>
                                    <a:rPr lang="pt-BR" sz="2000" i="1">
                                      <a:latin typeface="Cambria Math" panose="02040503050406030204" pitchFamily="18" charset="0"/>
                                    </a:rPr>
                                    <m:t>2</m:t>
                                  </m:r>
                                </m:sup>
                              </m:sSubSup>
                              <m:sSubSup>
                                <m:sSubSupPr>
                                  <m:ctrlPr>
                                    <a:rPr lang="pt-BR" sz="2000" i="1">
                                      <a:latin typeface="Cambria Math" panose="02040503050406030204" pitchFamily="18" charset="0"/>
                                    </a:rPr>
                                  </m:ctrlPr>
                                </m:sSubSupPr>
                                <m:e>
                                  <m:r>
                                    <a:rPr lang="pt-BR" sz="2000" i="1">
                                      <a:latin typeface="Cambria Math" panose="02040503050406030204" pitchFamily="18" charset="0"/>
                                    </a:rPr>
                                    <m:t>𝑅</m:t>
                                  </m:r>
                                </m:e>
                                <m:sub>
                                  <m:r>
                                    <a:rPr lang="pt-BR" sz="2000" i="1">
                                      <a:latin typeface="Cambria Math" panose="02040503050406030204" pitchFamily="18" charset="0"/>
                                    </a:rPr>
                                    <m:t>3</m:t>
                                  </m:r>
                                  <m:r>
                                    <a:rPr lang="pt-BR" sz="2000" i="1">
                                      <a:latin typeface="Cambria Math" panose="02040503050406030204" pitchFamily="18" charset="0"/>
                                    </a:rPr>
                                    <m:t>𝑖</m:t>
                                  </m:r>
                                </m:sub>
                                <m:sup>
                                  <m:r>
                                    <a:rPr lang="pt-BR" sz="2000" i="1">
                                      <a:latin typeface="Cambria Math" panose="02040503050406030204" pitchFamily="18" charset="0"/>
                                    </a:rPr>
                                    <m:t>2</m:t>
                                  </m:r>
                                </m:sup>
                              </m:sSubSup>
                            </m:e>
                          </m:d>
                        </m:e>
                      </m:nary>
                      <m:r>
                        <a:rPr lang="pt-BR" sz="2000" i="1">
                          <a:latin typeface="Cambria Math" panose="02040503050406030204" pitchFamily="18" charset="0"/>
                        </a:rPr>
                        <m:t>=</m:t>
                      </m:r>
                    </m:oMath>
                  </m:oMathPara>
                </a14:m>
                <a:endParaRPr lang="sv-SE"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pt-BR" sz="2000" i="1">
                              <a:latin typeface="Cambria Math" panose="02040503050406030204" pitchFamily="18" charset="0"/>
                            </a:rPr>
                          </m:ctrlPr>
                        </m:sSubSupPr>
                        <m:e>
                          <m:r>
                            <a:rPr lang="pt-BR" sz="2000" i="1">
                              <a:latin typeface="Cambria Math" panose="02040503050406030204" pitchFamily="18" charset="0"/>
                            </a:rPr>
                            <m:t>𝑓</m:t>
                          </m:r>
                        </m:e>
                        <m:sub>
                          <m:r>
                            <a:rPr lang="pt-BR" sz="2000" i="1">
                              <a:latin typeface="Cambria Math" panose="02040503050406030204" pitchFamily="18" charset="0"/>
                            </a:rPr>
                            <m:t>𝑦</m:t>
                          </m:r>
                        </m:sub>
                        <m:sup>
                          <m:r>
                            <a:rPr lang="pt-BR" sz="2000" i="1">
                              <a:latin typeface="Cambria Math" panose="02040503050406030204" pitchFamily="18" charset="0"/>
                            </a:rPr>
                            <m:t>2</m:t>
                          </m:r>
                        </m:sup>
                      </m:sSubSup>
                      <m:limLow>
                        <m:limLowPr>
                          <m:ctrlPr>
                            <a:rPr lang="pt-BR" sz="2000" i="1">
                              <a:latin typeface="Cambria Math" panose="02040503050406030204" pitchFamily="18" charset="0"/>
                            </a:rPr>
                          </m:ctrlPr>
                        </m:limLowPr>
                        <m:e>
                          <m:groupChr>
                            <m:groupChrPr>
                              <m:chr m:val="⏟"/>
                              <m:ctrlPr>
                                <a:rPr lang="pt-BR" sz="2000" i="1">
                                  <a:latin typeface="Cambria Math" panose="02040503050406030204" pitchFamily="18" charset="0"/>
                                </a:rPr>
                              </m:ctrlPr>
                            </m:groupChrPr>
                            <m:e>
                              <m:nary>
                                <m:naryPr>
                                  <m:chr m:val="∑"/>
                                  <m:ctrlPr>
                                    <a:rPr lang="pt-BR" sz="2000" i="1">
                                      <a:latin typeface="Cambria Math" panose="02040503050406030204" pitchFamily="18" charset="0"/>
                                    </a:rPr>
                                  </m:ctrlPr>
                                </m:naryPr>
                                <m:sub>
                                  <m:r>
                                    <a:rPr lang="pt-BR" sz="2000" i="1">
                                      <a:latin typeface="Cambria Math" panose="02040503050406030204" pitchFamily="18" charset="0"/>
                                    </a:rPr>
                                    <m:t>𝑖</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𝑅</m:t>
                                      </m:r>
                                    </m:e>
                                    <m:sub>
                                      <m:r>
                                        <a:rPr lang="pt-BR" sz="2000" i="1">
                                          <a:latin typeface="Cambria Math" panose="02040503050406030204" pitchFamily="18" charset="0"/>
                                        </a:rPr>
                                        <m:t>2</m:t>
                                      </m:r>
                                      <m:r>
                                        <a:rPr lang="pt-BR" sz="2000" i="1">
                                          <a:latin typeface="Cambria Math" panose="02040503050406030204" pitchFamily="18" charset="0"/>
                                        </a:rPr>
                                        <m:t>𝑖</m:t>
                                      </m:r>
                                    </m:sub>
                                    <m:sup>
                                      <m:r>
                                        <a:rPr lang="pt-BR" sz="2000" i="1">
                                          <a:latin typeface="Cambria Math" panose="02040503050406030204" pitchFamily="18" charset="0"/>
                                        </a:rPr>
                                        <m:t>2</m:t>
                                      </m:r>
                                    </m:sup>
                                  </m:sSubSup>
                                </m:e>
                              </m:nary>
                            </m:e>
                          </m:groupChr>
                        </m:e>
                        <m:lim>
                          <m:r>
                            <a:rPr lang="pt-BR" sz="2000" i="1">
                              <a:latin typeface="Cambria Math" panose="02040503050406030204" pitchFamily="18" charset="0"/>
                            </a:rPr>
                            <m:t>1</m:t>
                          </m:r>
                        </m:lim>
                      </m:limLow>
                      <m:r>
                        <a:rPr lang="pt-BR" sz="2000" i="1">
                          <a:latin typeface="Cambria Math" panose="02040503050406030204" pitchFamily="18" charset="0"/>
                        </a:rPr>
                        <m:t>+</m:t>
                      </m:r>
                      <m:sSubSup>
                        <m:sSubSupPr>
                          <m:ctrlPr>
                            <a:rPr lang="pt-BR" sz="2000" i="1">
                              <a:latin typeface="Cambria Math" panose="02040503050406030204" pitchFamily="18" charset="0"/>
                            </a:rPr>
                          </m:ctrlPr>
                        </m:sSubSupPr>
                        <m:e>
                          <m:r>
                            <a:rPr lang="pt-BR" sz="2000" i="1">
                              <a:latin typeface="Cambria Math" panose="02040503050406030204" pitchFamily="18" charset="0"/>
                            </a:rPr>
                            <m:t>𝑟</m:t>
                          </m:r>
                        </m:e>
                        <m:sub>
                          <m:r>
                            <a:rPr lang="pt-BR" sz="2000" i="1">
                              <a:latin typeface="Cambria Math" panose="02040503050406030204" pitchFamily="18" charset="0"/>
                            </a:rPr>
                            <m:t>0</m:t>
                          </m:r>
                        </m:sub>
                        <m:sup>
                          <m:r>
                            <a:rPr lang="pt-BR" sz="2000" i="1">
                              <a:latin typeface="Cambria Math" panose="02040503050406030204" pitchFamily="18" charset="0"/>
                            </a:rPr>
                            <m:t>2</m:t>
                          </m:r>
                        </m:sup>
                      </m:sSubSup>
                      <m:limLow>
                        <m:limLowPr>
                          <m:ctrlPr>
                            <a:rPr lang="pt-BR" sz="2000" i="1">
                              <a:latin typeface="Cambria Math" panose="02040503050406030204" pitchFamily="18" charset="0"/>
                            </a:rPr>
                          </m:ctrlPr>
                        </m:limLowPr>
                        <m:e>
                          <m:groupChr>
                            <m:groupChrPr>
                              <m:chr m:val="⏟"/>
                              <m:ctrlPr>
                                <a:rPr lang="pt-BR" sz="2000" i="1">
                                  <a:latin typeface="Cambria Math" panose="02040503050406030204" pitchFamily="18" charset="0"/>
                                </a:rPr>
                              </m:ctrlPr>
                            </m:groupChrPr>
                            <m:e>
                              <m:nary>
                                <m:naryPr>
                                  <m:chr m:val="∑"/>
                                  <m:ctrlPr>
                                    <a:rPr lang="pt-BR" sz="2000" i="1">
                                      <a:latin typeface="Cambria Math" panose="02040503050406030204" pitchFamily="18" charset="0"/>
                                    </a:rPr>
                                  </m:ctrlPr>
                                </m:naryPr>
                                <m:sub>
                                  <m:r>
                                    <a:rPr lang="pt-BR" sz="2000" i="1">
                                      <a:latin typeface="Cambria Math" panose="02040503050406030204" pitchFamily="18" charset="0"/>
                                    </a:rPr>
                                    <m:t>𝑖</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𝑅</m:t>
                                      </m:r>
                                    </m:e>
                                    <m:sub>
                                      <m:r>
                                        <a:rPr lang="pt-BR" sz="2000" i="1">
                                          <a:latin typeface="Cambria Math" panose="02040503050406030204" pitchFamily="18" charset="0"/>
                                        </a:rPr>
                                        <m:t>3</m:t>
                                      </m:r>
                                      <m:r>
                                        <a:rPr lang="pt-BR" sz="2000" i="1">
                                          <a:latin typeface="Cambria Math" panose="02040503050406030204" pitchFamily="18" charset="0"/>
                                        </a:rPr>
                                        <m:t>𝑖</m:t>
                                      </m:r>
                                    </m:sub>
                                    <m:sup>
                                      <m:r>
                                        <a:rPr lang="pt-BR" sz="2000" i="1">
                                          <a:latin typeface="Cambria Math" panose="02040503050406030204" pitchFamily="18" charset="0"/>
                                        </a:rPr>
                                        <m:t>2</m:t>
                                      </m:r>
                                    </m:sup>
                                  </m:sSubSup>
                                </m:e>
                              </m:nary>
                            </m:e>
                          </m:groupChr>
                        </m:e>
                        <m:lim>
                          <m:r>
                            <a:rPr lang="pt-BR" sz="2000" i="1">
                              <a:latin typeface="Cambria Math" panose="02040503050406030204" pitchFamily="18" charset="0"/>
                            </a:rPr>
                            <m:t>1</m:t>
                          </m:r>
                        </m:lim>
                      </m:limLow>
                      <m:r>
                        <a:rPr lang="pt-BR" sz="2000" i="1">
                          <a:latin typeface="Cambria Math" panose="02040503050406030204" pitchFamily="18" charset="0"/>
                        </a:rPr>
                        <m:t>− 2</m:t>
                      </m:r>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𝑦</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𝑟</m:t>
                          </m:r>
                        </m:e>
                        <m:sub>
                          <m:r>
                            <a:rPr lang="pt-BR" sz="2000" i="1">
                              <a:latin typeface="Cambria Math" panose="02040503050406030204" pitchFamily="18" charset="0"/>
                            </a:rPr>
                            <m:t>0</m:t>
                          </m:r>
                        </m:sub>
                      </m:sSub>
                      <m:limLow>
                        <m:limLowPr>
                          <m:ctrlPr>
                            <a:rPr lang="pt-BR" sz="2000" i="1">
                              <a:latin typeface="Cambria Math" panose="02040503050406030204" pitchFamily="18" charset="0"/>
                            </a:rPr>
                          </m:ctrlPr>
                        </m:limLowPr>
                        <m:e>
                          <m:groupChr>
                            <m:groupChrPr>
                              <m:chr m:val="⏟"/>
                              <m:ctrlPr>
                                <a:rPr lang="pt-BR" sz="2000" i="1">
                                  <a:latin typeface="Cambria Math" panose="02040503050406030204" pitchFamily="18" charset="0"/>
                                </a:rPr>
                              </m:ctrlPr>
                            </m:groupChrPr>
                            <m:e>
                              <m:nary>
                                <m:naryPr>
                                  <m:chr m:val="∑"/>
                                  <m:ctrlPr>
                                    <a:rPr lang="pt-BR" sz="2000" i="1">
                                      <a:latin typeface="Cambria Math" panose="02040503050406030204" pitchFamily="18" charset="0"/>
                                    </a:rPr>
                                  </m:ctrlPr>
                                </m:naryPr>
                                <m:sub>
                                  <m:r>
                                    <a:rPr lang="pt-BR" sz="2000" i="1">
                                      <a:latin typeface="Cambria Math" panose="02040503050406030204" pitchFamily="18" charset="0"/>
                                    </a:rPr>
                                    <m:t>𝑖</m:t>
                                  </m:r>
                                  <m:r>
                                    <a:rPr lang="pt-BR" sz="2000" i="1">
                                      <a:latin typeface="Cambria Math" panose="02040503050406030204" pitchFamily="18" charset="0"/>
                                    </a:rPr>
                                    <m:t>=1</m:t>
                                  </m:r>
                                </m:sub>
                                <m:sup>
                                  <m:r>
                                    <a:rPr lang="pt-BR" sz="2000" i="1">
                                      <a:latin typeface="Cambria Math" panose="02040503050406030204" pitchFamily="18" charset="0"/>
                                    </a:rPr>
                                    <m:t>3</m:t>
                                  </m:r>
                                </m:sup>
                                <m:e>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2</m:t>
                                      </m:r>
                                      <m:r>
                                        <a:rPr lang="pt-BR" sz="2000" i="1">
                                          <a:latin typeface="Cambria Math" panose="02040503050406030204" pitchFamily="18" charset="0"/>
                                        </a:rPr>
                                        <m:t>𝑖</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r>
                                        <a:rPr lang="pt-BR" sz="2000" i="1">
                                          <a:latin typeface="Cambria Math" panose="02040503050406030204" pitchFamily="18" charset="0"/>
                                        </a:rPr>
                                        <m:t>𝑖</m:t>
                                      </m:r>
                                    </m:sub>
                                  </m:sSub>
                                </m:e>
                              </m:nary>
                            </m:e>
                          </m:groupChr>
                        </m:e>
                        <m:lim>
                          <m:r>
                            <a:rPr lang="pt-BR" sz="2000" i="1">
                              <a:latin typeface="Cambria Math" panose="02040503050406030204" pitchFamily="18" charset="0"/>
                            </a:rPr>
                            <m:t>0</m:t>
                          </m:r>
                        </m:lim>
                      </m:limLow>
                      <m:r>
                        <a:rPr lang="pt-BR" sz="2000" i="1">
                          <a:latin typeface="Cambria Math" panose="02040503050406030204" pitchFamily="18" charset="0"/>
                        </a:rPr>
                        <m:t>=</m:t>
                      </m:r>
                    </m:oMath>
                  </m:oMathPara>
                </a14:m>
                <a:endParaRPr lang="sv-SE" sz="2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rPr>
                        <m:t> </m:t>
                      </m:r>
                      <m:sSubSup>
                        <m:sSubSupPr>
                          <m:ctrlPr>
                            <a:rPr lang="pt-BR" sz="2000" i="1">
                              <a:latin typeface="Cambria Math" panose="02040503050406030204" pitchFamily="18" charset="0"/>
                            </a:rPr>
                          </m:ctrlPr>
                        </m:sSubSupPr>
                        <m:e>
                          <m:r>
                            <a:rPr lang="pt-BR" sz="2000" i="1">
                              <a:latin typeface="Cambria Math" panose="02040503050406030204" pitchFamily="18" charset="0"/>
                            </a:rPr>
                            <m:t>𝑓</m:t>
                          </m:r>
                        </m:e>
                        <m:sub>
                          <m:r>
                            <a:rPr lang="pt-BR" sz="2000" i="1">
                              <a:latin typeface="Cambria Math" panose="02040503050406030204" pitchFamily="18" charset="0"/>
                            </a:rPr>
                            <m:t>𝑦</m:t>
                          </m:r>
                        </m:sub>
                        <m:sup>
                          <m:r>
                            <a:rPr lang="pt-BR" sz="2000" i="1">
                              <a:latin typeface="Cambria Math" panose="02040503050406030204" pitchFamily="18" charset="0"/>
                            </a:rPr>
                            <m:t>2</m:t>
                          </m:r>
                        </m:sup>
                      </m:sSubSup>
                      <m:d>
                        <m:dPr>
                          <m:ctrlPr>
                            <a:rPr lang="pt-BR" sz="2000" i="1">
                              <a:latin typeface="Cambria Math" panose="02040503050406030204" pitchFamily="18" charset="0"/>
                            </a:rPr>
                          </m:ctrlPr>
                        </m:dPr>
                        <m:e>
                          <m:r>
                            <a:rPr lang="pt-BR" sz="2000" i="1">
                              <a:latin typeface="Cambria Math" panose="02040503050406030204" pitchFamily="18" charset="0"/>
                            </a:rPr>
                            <m:t>1</m:t>
                          </m:r>
                        </m:e>
                      </m:d>
                      <m:r>
                        <a:rPr lang="pt-BR" sz="2000" i="1">
                          <a:latin typeface="Cambria Math" panose="02040503050406030204" pitchFamily="18" charset="0"/>
                        </a:rPr>
                        <m:t>+ </m:t>
                      </m:r>
                      <m:sSubSup>
                        <m:sSubSupPr>
                          <m:ctrlPr>
                            <a:rPr lang="pt-BR" sz="2000" i="1">
                              <a:latin typeface="Cambria Math" panose="02040503050406030204" pitchFamily="18" charset="0"/>
                            </a:rPr>
                          </m:ctrlPr>
                        </m:sSubSupPr>
                        <m:e>
                          <m:r>
                            <a:rPr lang="pt-BR" sz="2000" i="1">
                              <a:latin typeface="Cambria Math" panose="02040503050406030204" pitchFamily="18" charset="0"/>
                            </a:rPr>
                            <m:t>𝑟</m:t>
                          </m:r>
                        </m:e>
                        <m:sub>
                          <m:r>
                            <a:rPr lang="pt-BR" sz="2000" i="1">
                              <a:latin typeface="Cambria Math" panose="02040503050406030204" pitchFamily="18" charset="0"/>
                            </a:rPr>
                            <m:t>0</m:t>
                          </m:r>
                        </m:sub>
                        <m:sup>
                          <m:r>
                            <a:rPr lang="pt-BR" sz="2000" i="1">
                              <a:latin typeface="Cambria Math" panose="02040503050406030204" pitchFamily="18" charset="0"/>
                            </a:rPr>
                            <m:t>2</m:t>
                          </m:r>
                        </m:sup>
                      </m:sSubSup>
                      <m:d>
                        <m:dPr>
                          <m:ctrlPr>
                            <a:rPr lang="pt-BR" sz="2000" i="1">
                              <a:latin typeface="Cambria Math" panose="02040503050406030204" pitchFamily="18" charset="0"/>
                            </a:rPr>
                          </m:ctrlPr>
                        </m:dPr>
                        <m:e>
                          <m:r>
                            <a:rPr lang="pt-BR" sz="2000" i="1">
                              <a:latin typeface="Cambria Math" panose="02040503050406030204" pitchFamily="18" charset="0"/>
                            </a:rPr>
                            <m:t>1</m:t>
                          </m:r>
                        </m:e>
                      </m:d>
                      <m:r>
                        <a:rPr lang="pt-BR" sz="2000" i="1">
                          <a:latin typeface="Cambria Math" panose="02040503050406030204" pitchFamily="18" charset="0"/>
                        </a:rPr>
                        <m:t>− 2 </m:t>
                      </m:r>
                      <m:sSub>
                        <m:sSubPr>
                          <m:ctrlPr>
                            <a:rPr lang="pt-BR" sz="2000" i="1">
                              <a:latin typeface="Cambria Math" panose="02040503050406030204" pitchFamily="18" charset="0"/>
                            </a:rPr>
                          </m:ctrlPr>
                        </m:sSubPr>
                        <m:e>
                          <m:r>
                            <a:rPr lang="pt-BR" sz="2000" i="1">
                              <a:latin typeface="Cambria Math" panose="02040503050406030204" pitchFamily="18" charset="0"/>
                            </a:rPr>
                            <m:t>𝑓</m:t>
                          </m:r>
                        </m:e>
                        <m:sub>
                          <m:r>
                            <a:rPr lang="pt-BR" sz="2000" i="1">
                              <a:latin typeface="Cambria Math" panose="02040503050406030204" pitchFamily="18" charset="0"/>
                            </a:rPr>
                            <m:t>𝑦</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𝑟</m:t>
                          </m:r>
                        </m:e>
                        <m:sub>
                          <m:r>
                            <a:rPr lang="pt-BR" sz="2000" i="1">
                              <a:latin typeface="Cambria Math" panose="02040503050406030204" pitchFamily="18" charset="0"/>
                            </a:rPr>
                            <m:t>0</m:t>
                          </m:r>
                        </m:sub>
                      </m:sSub>
                      <m:r>
                        <a:rPr lang="sv-SE" sz="2000" b="0" i="1" smtClean="0">
                          <a:latin typeface="Cambria Math" panose="02040503050406030204" pitchFamily="18" charset="0"/>
                        </a:rPr>
                        <m:t>(0)</m:t>
                      </m:r>
                      <m:r>
                        <a:rPr lang="pt-BR" sz="2000" i="1">
                          <a:latin typeface="Cambria Math" panose="02040503050406030204" pitchFamily="18" charset="0"/>
                        </a:rPr>
                        <m:t>= </m:t>
                      </m:r>
                      <m:sSubSup>
                        <m:sSubSupPr>
                          <m:ctrlPr>
                            <a:rPr lang="pt-BR" sz="2000" i="1">
                              <a:latin typeface="Cambria Math" panose="02040503050406030204" pitchFamily="18" charset="0"/>
                            </a:rPr>
                          </m:ctrlPr>
                        </m:sSubSupPr>
                        <m:e>
                          <m:r>
                            <a:rPr lang="pt-BR" sz="2000" i="1">
                              <a:latin typeface="Cambria Math" panose="02040503050406030204" pitchFamily="18" charset="0"/>
                            </a:rPr>
                            <m:t>𝑓</m:t>
                          </m:r>
                        </m:e>
                        <m:sub>
                          <m:r>
                            <a:rPr lang="pt-BR" sz="2000" i="1">
                              <a:latin typeface="Cambria Math" panose="02040503050406030204" pitchFamily="18" charset="0"/>
                            </a:rPr>
                            <m:t>𝑦</m:t>
                          </m:r>
                        </m:sub>
                        <m:sup>
                          <m:r>
                            <a:rPr lang="pt-BR" sz="2000" i="1">
                              <a:latin typeface="Cambria Math" panose="02040503050406030204" pitchFamily="18" charset="0"/>
                            </a:rPr>
                            <m:t>2</m:t>
                          </m:r>
                        </m:sup>
                      </m:sSubSup>
                      <m:r>
                        <a:rPr lang="pt-BR" sz="2000" i="1">
                          <a:latin typeface="Cambria Math" panose="02040503050406030204" pitchFamily="18" charset="0"/>
                        </a:rPr>
                        <m:t>+ </m:t>
                      </m:r>
                      <m:sSubSup>
                        <m:sSubSupPr>
                          <m:ctrlPr>
                            <a:rPr lang="pt-BR" sz="2000" i="1">
                              <a:latin typeface="Cambria Math" panose="02040503050406030204" pitchFamily="18" charset="0"/>
                            </a:rPr>
                          </m:ctrlPr>
                        </m:sSubSupPr>
                        <m:e>
                          <m:r>
                            <a:rPr lang="pt-BR" sz="2000" i="1">
                              <a:latin typeface="Cambria Math" panose="02040503050406030204" pitchFamily="18" charset="0"/>
                            </a:rPr>
                            <m:t>𝑟</m:t>
                          </m:r>
                        </m:e>
                        <m:sub>
                          <m:r>
                            <a:rPr lang="pt-BR" sz="2000" i="1">
                              <a:latin typeface="Cambria Math" panose="02040503050406030204" pitchFamily="18" charset="0"/>
                            </a:rPr>
                            <m:t>0</m:t>
                          </m:r>
                        </m:sub>
                        <m:sup>
                          <m:r>
                            <a:rPr lang="pt-BR" sz="2000" i="1">
                              <a:latin typeface="Cambria Math" panose="02040503050406030204" pitchFamily="18" charset="0"/>
                            </a:rPr>
                            <m:t>2</m:t>
                          </m:r>
                        </m:sup>
                      </m:sSubSup>
                    </m:oMath>
                  </m:oMathPara>
                </a14:m>
                <a:endParaRPr lang="sv-SE" sz="2000" dirty="0"/>
              </a:p>
            </p:txBody>
          </p:sp>
        </mc:Choice>
        <mc:Fallback xmlns="">
          <p:sp>
            <p:nvSpPr>
              <p:cNvPr id="7" name="TextBox 6">
                <a:extLst>
                  <a:ext uri="{FF2B5EF4-FFF2-40B4-BE49-F238E27FC236}">
                    <a16:creationId xmlns:a16="http://schemas.microsoft.com/office/drawing/2014/main" id="{5FE7F651-28AA-F36A-F479-0C13778DEDA0}"/>
                  </a:ext>
                </a:extLst>
              </p:cNvPr>
              <p:cNvSpPr txBox="1">
                <a:spLocks noRot="1" noChangeAspect="1" noMove="1" noResize="1" noEditPoints="1" noAdjustHandles="1" noChangeArrowheads="1" noChangeShapeType="1" noTextEdit="1"/>
              </p:cNvSpPr>
              <p:nvPr/>
            </p:nvSpPr>
            <p:spPr>
              <a:xfrm>
                <a:off x="719832" y="611554"/>
                <a:ext cx="4780091" cy="3232552"/>
              </a:xfrm>
              <a:prstGeom prst="rect">
                <a:avLst/>
              </a:prstGeom>
              <a:blipFill>
                <a:blip r:embed="rId2"/>
                <a:stretch>
                  <a:fillRect b="-1695"/>
                </a:stretch>
              </a:blipFill>
            </p:spPr>
            <p:txBody>
              <a:bodyPr/>
              <a:lstStyle/>
              <a:p>
                <a:r>
                  <a:rPr lang="sv-SE">
                    <a:noFill/>
                  </a:rPr>
                  <a:t> </a:t>
                </a:r>
              </a:p>
            </p:txBody>
          </p:sp>
        </mc:Fallback>
      </mc:AlternateContent>
      <p:sp>
        <p:nvSpPr>
          <p:cNvPr id="8" name="TextBox 7">
            <a:extLst>
              <a:ext uri="{FF2B5EF4-FFF2-40B4-BE49-F238E27FC236}">
                <a16:creationId xmlns:a16="http://schemas.microsoft.com/office/drawing/2014/main" id="{753997A3-A4F6-69A3-B027-48CDBC82F7B1}"/>
              </a:ext>
            </a:extLst>
          </p:cNvPr>
          <p:cNvSpPr txBox="1"/>
          <p:nvPr/>
        </p:nvSpPr>
        <p:spPr>
          <a:xfrm>
            <a:off x="719832" y="10440"/>
            <a:ext cx="8574591" cy="707886"/>
          </a:xfrm>
          <a:prstGeom prst="rect">
            <a:avLst/>
          </a:prstGeom>
          <a:noFill/>
        </p:spPr>
        <p:txBody>
          <a:bodyPr wrap="none" rtlCol="0">
            <a:spAutoFit/>
          </a:bodyPr>
          <a:lstStyle/>
          <a:p>
            <a:r>
              <a:rPr lang="sv-SE" sz="2000" dirty="0" err="1"/>
              <a:t>Likewise</a:t>
            </a:r>
            <a:r>
              <a:rPr lang="sv-SE" sz="2000" dirty="0"/>
              <a:t> </a:t>
            </a:r>
            <a:r>
              <a:rPr lang="sv-SE" sz="2000" dirty="0" err="1"/>
              <a:t>we</a:t>
            </a:r>
            <a:r>
              <a:rPr lang="sv-SE" sz="2000" dirty="0"/>
              <a:t> show  </a:t>
            </a:r>
            <a:r>
              <a:rPr lang="sv-SE" sz="2000" dirty="0" err="1"/>
              <a:t>that</a:t>
            </a:r>
            <a:r>
              <a:rPr lang="sv-SE" sz="2000" dirty="0"/>
              <a:t> the norm </a:t>
            </a:r>
            <a:r>
              <a:rPr lang="sv-SE" sz="2000" dirty="0" err="1"/>
              <a:t>of</a:t>
            </a:r>
            <a:r>
              <a:rPr lang="sv-SE" sz="2000" dirty="0"/>
              <a:t> the second </a:t>
            </a:r>
            <a:r>
              <a:rPr lang="sv-SE" sz="2000" dirty="0" err="1"/>
              <a:t>row</a:t>
            </a:r>
            <a:r>
              <a:rPr lang="sv-SE" sz="2000" dirty="0"/>
              <a:t> </a:t>
            </a:r>
            <a:r>
              <a:rPr lang="sv-SE" sz="2000" dirty="0" err="1"/>
              <a:t>of</a:t>
            </a:r>
            <a:r>
              <a:rPr lang="sv-SE" sz="2000" dirty="0"/>
              <a:t> M (</a:t>
            </a:r>
            <a:r>
              <a:rPr lang="sv-SE" sz="2000" dirty="0" err="1"/>
              <a:t>except</a:t>
            </a:r>
            <a:r>
              <a:rPr lang="sv-SE" sz="2000" dirty="0"/>
              <a:t> 4th </a:t>
            </a:r>
            <a:r>
              <a:rPr lang="sv-SE" sz="2000" dirty="0" err="1"/>
              <a:t>column</a:t>
            </a:r>
            <a:r>
              <a:rPr lang="sv-SE" sz="2000" dirty="0"/>
              <a:t>)</a:t>
            </a:r>
          </a:p>
          <a:p>
            <a:r>
              <a:rPr lang="sv-SE" sz="2000" dirty="0"/>
              <a:t> </a:t>
            </a:r>
            <a:r>
              <a:rPr lang="sv-SE" sz="2000" dirty="0" err="1"/>
              <a:t>evaluates</a:t>
            </a:r>
            <a:r>
              <a:rPr lang="sv-SE" sz="2000" dirty="0"/>
              <a:t> to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9F7F2F-AAE2-CFEA-43AE-D0AFBD96B2EB}"/>
                  </a:ext>
                </a:extLst>
              </p:cNvPr>
              <p:cNvSpPr txBox="1"/>
              <p:nvPr/>
            </p:nvSpPr>
            <p:spPr>
              <a:xfrm>
                <a:off x="359792" y="4072666"/>
                <a:ext cx="7187019" cy="760978"/>
              </a:xfrm>
              <a:prstGeom prst="rect">
                <a:avLst/>
              </a:prstGeom>
              <a:noFill/>
            </p:spPr>
            <p:txBody>
              <a:bodyPr wrap="square" rtlCol="0">
                <a:spAutoFit/>
              </a:bodyPr>
              <a:lstStyle/>
              <a:p>
                <a:endParaRPr lang="sv-SE" sz="2000" dirty="0"/>
              </a:p>
              <a:p>
                <a:r>
                  <a:rPr lang="sv-SE" sz="2000" dirty="0" err="1"/>
                  <a:t>Where</a:t>
                </a:r>
                <a:r>
                  <a:rPr lang="sv-SE" sz="2000" dirty="0"/>
                  <a:t> </a:t>
                </a:r>
                <a14:m>
                  <m:oMath xmlns:m="http://schemas.openxmlformats.org/officeDocument/2006/math">
                    <m:nary>
                      <m:naryPr>
                        <m:chr m:val="∑"/>
                        <m:ctrlPr>
                          <a:rPr lang="pt-BR" sz="2000" i="1">
                            <a:latin typeface="Cambria Math" panose="02040503050406030204" pitchFamily="18" charset="0"/>
                          </a:rPr>
                        </m:ctrlPr>
                      </m:naryPr>
                      <m:sub>
                        <m:r>
                          <a:rPr lang="sv-SE" sz="2000" b="0" i="1" smtClean="0">
                            <a:latin typeface="Cambria Math" panose="02040503050406030204" pitchFamily="18" charset="0"/>
                          </a:rPr>
                          <m:t>𝑗</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𝑀</m:t>
                            </m:r>
                          </m:e>
                          <m:sub>
                            <m:r>
                              <a:rPr lang="pt-BR" sz="2000" i="1">
                                <a:latin typeface="Cambria Math" panose="02040503050406030204" pitchFamily="18" charset="0"/>
                              </a:rPr>
                              <m:t>2</m:t>
                            </m:r>
                            <m:r>
                              <a:rPr lang="sv-SE" sz="2000" b="0" i="1" smtClean="0">
                                <a:latin typeface="Cambria Math" panose="02040503050406030204" pitchFamily="18" charset="0"/>
                              </a:rPr>
                              <m:t>𝑗</m:t>
                            </m:r>
                          </m:sub>
                          <m:sup>
                            <m:r>
                              <a:rPr lang="pt-BR" sz="2000" i="1">
                                <a:latin typeface="Cambria Math" panose="02040503050406030204" pitchFamily="18" charset="0"/>
                              </a:rPr>
                              <m:t>2</m:t>
                            </m:r>
                          </m:sup>
                        </m:sSubSup>
                      </m:e>
                    </m:nary>
                    <m:r>
                      <a:rPr lang="sv-SE" sz="2000" b="0" i="1" smtClean="0">
                        <a:latin typeface="Cambria Math" panose="02040503050406030204" pitchFamily="18" charset="0"/>
                      </a:rPr>
                      <m:t>   </m:t>
                    </m:r>
                    <m:r>
                      <m:rPr>
                        <m:sty m:val="p"/>
                      </m:rPr>
                      <a:rPr lang="sv-SE" sz="2000" b="0" i="0" smtClean="0">
                        <a:latin typeface="Cambria Math" panose="02040503050406030204" pitchFamily="18" charset="0"/>
                      </a:rPr>
                      <m:t>and</m:t>
                    </m:r>
                    <m:r>
                      <a:rPr lang="sv-SE" sz="2000" b="0" i="1" smtClean="0">
                        <a:latin typeface="Cambria Math" panose="02040503050406030204" pitchFamily="18" charset="0"/>
                      </a:rPr>
                      <m:t> </m:t>
                    </m:r>
                    <m:sSubSup>
                      <m:sSubSupPr>
                        <m:ctrlPr>
                          <a:rPr lang="sv-SE" sz="2000" i="1">
                            <a:latin typeface="Cambria Math" panose="02040503050406030204" pitchFamily="18" charset="0"/>
                          </a:rPr>
                        </m:ctrlPr>
                      </m:sSubSupPr>
                      <m:e>
                        <m:r>
                          <a:rPr lang="sv-SE" sz="2000" i="1">
                            <a:latin typeface="Cambria Math" panose="02040503050406030204" pitchFamily="18" charset="0"/>
                          </a:rPr>
                          <m:t>𝑟</m:t>
                        </m:r>
                      </m:e>
                      <m:sub>
                        <m:r>
                          <a:rPr lang="sv-SE" sz="2000" i="1">
                            <a:latin typeface="Cambria Math" panose="02040503050406030204" pitchFamily="18" charset="0"/>
                          </a:rPr>
                          <m:t>0</m:t>
                        </m:r>
                      </m:sub>
                      <m:sup>
                        <m:r>
                          <a:rPr lang="sv-SE" sz="2000" i="1">
                            <a:latin typeface="Cambria Math" panose="02040503050406030204" pitchFamily="18" charset="0"/>
                          </a:rPr>
                          <m:t>2</m:t>
                        </m:r>
                      </m:sup>
                    </m:sSubSup>
                    <m:r>
                      <a:rPr lang="sv-SE" sz="2000" i="1">
                        <a:latin typeface="Cambria Math" panose="02040503050406030204" pitchFamily="18" charset="0"/>
                      </a:rPr>
                      <m:t> </m:t>
                    </m:r>
                  </m:oMath>
                </a14:m>
                <a:r>
                  <a:rPr lang="sv-SE" sz="2000" dirty="0"/>
                  <a:t>are </a:t>
                </a:r>
                <a:r>
                  <a:rPr lang="sv-SE" sz="2000" dirty="0" err="1"/>
                  <a:t>already</a:t>
                </a:r>
                <a:r>
                  <a:rPr lang="sv-SE" sz="2000" dirty="0"/>
                  <a:t> </a:t>
                </a:r>
                <a:r>
                  <a:rPr lang="sv-SE" sz="2000" dirty="0" err="1"/>
                  <a:t>known</a:t>
                </a:r>
                <a:r>
                  <a:rPr lang="sv-SE" sz="2000" dirty="0"/>
                  <a:t>.  </a:t>
                </a:r>
                <a:r>
                  <a:rPr lang="sv-SE" sz="2000" dirty="0" err="1"/>
                  <a:t>Accordingly</a:t>
                </a:r>
                <a:r>
                  <a:rPr lang="sv-SE" sz="2000" dirty="0"/>
                  <a:t>: </a:t>
                </a:r>
              </a:p>
            </p:txBody>
          </p:sp>
        </mc:Choice>
        <mc:Fallback xmlns="">
          <p:sp>
            <p:nvSpPr>
              <p:cNvPr id="9" name="TextBox 8">
                <a:extLst>
                  <a:ext uri="{FF2B5EF4-FFF2-40B4-BE49-F238E27FC236}">
                    <a16:creationId xmlns:a16="http://schemas.microsoft.com/office/drawing/2014/main" id="{EE9F7F2F-AAE2-CFEA-43AE-D0AFBD96B2EB}"/>
                  </a:ext>
                </a:extLst>
              </p:cNvPr>
              <p:cNvSpPr txBox="1">
                <a:spLocks noRot="1" noChangeAspect="1" noMove="1" noResize="1" noEditPoints="1" noAdjustHandles="1" noChangeArrowheads="1" noChangeShapeType="1" noTextEdit="1"/>
              </p:cNvSpPr>
              <p:nvPr/>
            </p:nvSpPr>
            <p:spPr>
              <a:xfrm>
                <a:off x="359792" y="4072666"/>
                <a:ext cx="7187019" cy="760978"/>
              </a:xfrm>
              <a:prstGeom prst="rect">
                <a:avLst/>
              </a:prstGeom>
              <a:blipFill>
                <a:blip r:embed="rId3"/>
                <a:stretch>
                  <a:fillRect l="-848" t="-22400" b="-91200"/>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8A1444A-8A75-2080-3394-6FB467CF3BB0}"/>
                  </a:ext>
                </a:extLst>
              </p:cNvPr>
              <p:cNvSpPr txBox="1"/>
              <p:nvPr/>
            </p:nvSpPr>
            <p:spPr>
              <a:xfrm flipH="1">
                <a:off x="2015976" y="5052157"/>
                <a:ext cx="3168352" cy="992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sv-SE" sz="2000" i="1">
                              <a:latin typeface="Cambria Math" panose="02040503050406030204" pitchFamily="18" charset="0"/>
                            </a:rPr>
                          </m:ctrlPr>
                        </m:sSubSupPr>
                        <m:e>
                          <m:r>
                            <a:rPr lang="sv-SE" sz="2000" i="1">
                              <a:latin typeface="Cambria Math" panose="02040503050406030204" pitchFamily="18" charset="0"/>
                            </a:rPr>
                            <m:t>𝑓</m:t>
                          </m:r>
                        </m:e>
                        <m:sub>
                          <m:r>
                            <a:rPr lang="sv-SE" sz="2000" i="1">
                              <a:latin typeface="Cambria Math" panose="02040503050406030204" pitchFamily="18" charset="0"/>
                            </a:rPr>
                            <m:t>𝑦</m:t>
                          </m:r>
                        </m:sub>
                        <m:sup>
                          <m:r>
                            <a:rPr lang="sv-SE" sz="2000" i="1">
                              <a:latin typeface="Cambria Math" panose="02040503050406030204" pitchFamily="18" charset="0"/>
                            </a:rPr>
                            <m:t>2</m:t>
                          </m:r>
                        </m:sup>
                      </m:sSubSup>
                      <m:r>
                        <a:rPr lang="sv-SE" sz="2000" i="1">
                          <a:latin typeface="Cambria Math" panose="02040503050406030204" pitchFamily="18" charset="0"/>
                        </a:rPr>
                        <m:t> </m:t>
                      </m:r>
                      <m:r>
                        <a:rPr lang="sv-SE" sz="2000" b="0" i="1" smtClean="0">
                          <a:latin typeface="Cambria Math" panose="02040503050406030204" pitchFamily="18" charset="0"/>
                        </a:rPr>
                        <m:t>=</m:t>
                      </m:r>
                      <m:nary>
                        <m:naryPr>
                          <m:chr m:val="∑"/>
                          <m:ctrlPr>
                            <a:rPr lang="pt-BR" sz="2000" i="1" smtClean="0">
                              <a:latin typeface="Cambria Math" panose="02040503050406030204" pitchFamily="18" charset="0"/>
                            </a:rPr>
                          </m:ctrlPr>
                        </m:naryPr>
                        <m:sub>
                          <m:r>
                            <a:rPr lang="sv-SE" sz="2000" b="0" i="1" smtClean="0">
                              <a:latin typeface="Cambria Math" panose="02040503050406030204" pitchFamily="18" charset="0"/>
                            </a:rPr>
                            <m:t>𝑗</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𝑀</m:t>
                              </m:r>
                            </m:e>
                            <m:sub>
                              <m:r>
                                <a:rPr lang="pt-BR" sz="2000" i="1">
                                  <a:latin typeface="Cambria Math" panose="02040503050406030204" pitchFamily="18" charset="0"/>
                                </a:rPr>
                                <m:t>2</m:t>
                              </m:r>
                              <m:r>
                                <a:rPr lang="sv-SE" sz="2000" b="0" i="1" smtClean="0">
                                  <a:latin typeface="Cambria Math" panose="02040503050406030204" pitchFamily="18" charset="0"/>
                                </a:rPr>
                                <m:t>𝑗</m:t>
                              </m:r>
                            </m:sub>
                            <m:sup>
                              <m:r>
                                <a:rPr lang="pt-BR" sz="2000" i="1">
                                  <a:latin typeface="Cambria Math" panose="02040503050406030204" pitchFamily="18" charset="0"/>
                                </a:rPr>
                                <m:t>2</m:t>
                              </m:r>
                            </m:sup>
                          </m:sSubSup>
                        </m:e>
                      </m:nary>
                      <m:r>
                        <a:rPr lang="sv-SE" sz="2000" i="1">
                          <a:latin typeface="Cambria Math" panose="02040503050406030204" pitchFamily="18" charset="0"/>
                        </a:rPr>
                        <m:t>−</m:t>
                      </m:r>
                      <m:sSubSup>
                        <m:sSubSupPr>
                          <m:ctrlPr>
                            <a:rPr lang="sv-SE" sz="2000" i="1">
                              <a:latin typeface="Cambria Math" panose="02040503050406030204" pitchFamily="18" charset="0"/>
                            </a:rPr>
                          </m:ctrlPr>
                        </m:sSubSupPr>
                        <m:e>
                          <m:r>
                            <a:rPr lang="sv-SE" sz="2000" i="1">
                              <a:latin typeface="Cambria Math" panose="02040503050406030204" pitchFamily="18" charset="0"/>
                            </a:rPr>
                            <m:t>𝑟</m:t>
                          </m:r>
                        </m:e>
                        <m:sub>
                          <m:r>
                            <a:rPr lang="sv-SE" sz="2000" i="1">
                              <a:latin typeface="Cambria Math" panose="02040503050406030204" pitchFamily="18" charset="0"/>
                            </a:rPr>
                            <m:t>0</m:t>
                          </m:r>
                        </m:sub>
                        <m:sup>
                          <m:r>
                            <a:rPr lang="sv-SE" sz="2000" i="1">
                              <a:latin typeface="Cambria Math" panose="02040503050406030204" pitchFamily="18" charset="0"/>
                            </a:rPr>
                            <m:t>2</m:t>
                          </m:r>
                        </m:sup>
                      </m:sSubSup>
                    </m:oMath>
                  </m:oMathPara>
                </a14:m>
                <a:endParaRPr lang="sv-SE" sz="2000" dirty="0"/>
              </a:p>
            </p:txBody>
          </p:sp>
        </mc:Choice>
        <mc:Fallback xmlns="">
          <p:sp>
            <p:nvSpPr>
              <p:cNvPr id="14" name="TextBox 13">
                <a:extLst>
                  <a:ext uri="{FF2B5EF4-FFF2-40B4-BE49-F238E27FC236}">
                    <a16:creationId xmlns:a16="http://schemas.microsoft.com/office/drawing/2014/main" id="{48A1444A-8A75-2080-3394-6FB467CF3BB0}"/>
                  </a:ext>
                </a:extLst>
              </p:cNvPr>
              <p:cNvSpPr txBox="1">
                <a:spLocks noRot="1" noChangeAspect="1" noMove="1" noResize="1" noEditPoints="1" noAdjustHandles="1" noChangeArrowheads="1" noChangeShapeType="1" noTextEdit="1"/>
              </p:cNvSpPr>
              <p:nvPr/>
            </p:nvSpPr>
            <p:spPr>
              <a:xfrm flipH="1">
                <a:off x="2015976" y="5052157"/>
                <a:ext cx="3168352" cy="992451"/>
              </a:xfrm>
              <a:prstGeom prst="rect">
                <a:avLst/>
              </a:prstGeom>
              <a:blipFill>
                <a:blip r:embed="rId4"/>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24092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8372-6770-9959-5C79-205D3FD7471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DCBDF9A-17DE-C290-0CE2-88BDB1B08432}"/>
              </a:ext>
            </a:extLst>
          </p:cNvPr>
          <p:cNvSpPr txBox="1"/>
          <p:nvPr/>
        </p:nvSpPr>
        <p:spPr>
          <a:xfrm>
            <a:off x="581949" y="67359"/>
            <a:ext cx="2730171" cy="400110"/>
          </a:xfrm>
          <a:prstGeom prst="rect">
            <a:avLst/>
          </a:prstGeom>
          <a:noFill/>
        </p:spPr>
        <p:txBody>
          <a:bodyPr wrap="none" rtlCol="0">
            <a:spAutoFit/>
          </a:bodyPr>
          <a:lstStyle/>
          <a:p>
            <a:r>
              <a:rPr lang="sv-SE" sz="2000" dirty="0" err="1"/>
              <a:t>Similarly</a:t>
            </a:r>
            <a:r>
              <a:rPr lang="sv-SE" sz="2000" dirty="0"/>
              <a:t> </a:t>
            </a:r>
            <a:r>
              <a:rPr lang="sv-SE" sz="2000" dirty="0" err="1"/>
              <a:t>we</a:t>
            </a:r>
            <a:r>
              <a:rPr lang="sv-SE" sz="2000" dirty="0"/>
              <a:t> </a:t>
            </a:r>
            <a:r>
              <a:rPr lang="sv-SE" sz="2000" dirty="0" err="1"/>
              <a:t>can</a:t>
            </a:r>
            <a:r>
              <a:rPr lang="sv-SE" sz="2000" dirty="0"/>
              <a:t> </a:t>
            </a:r>
            <a:r>
              <a:rPr lang="sv-SE" sz="2000" dirty="0" err="1"/>
              <a:t>obtain</a:t>
            </a:r>
            <a:endParaRPr lang="sv-SE" sz="20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9A9704-5214-D2C8-9075-27BA89E47711}"/>
                  </a:ext>
                </a:extLst>
              </p:cNvPr>
              <p:cNvSpPr txBox="1"/>
              <p:nvPr/>
            </p:nvSpPr>
            <p:spPr>
              <a:xfrm>
                <a:off x="503808" y="1953399"/>
                <a:ext cx="8418803" cy="2303516"/>
              </a:xfrm>
              <a:prstGeom prst="rect">
                <a:avLst/>
              </a:prstGeom>
              <a:noFill/>
            </p:spPr>
            <p:txBody>
              <a:bodyPr wrap="square" rtlCol="0">
                <a:spAutoFit/>
              </a:bodyPr>
              <a:lstStyle/>
              <a:p>
                <a:r>
                  <a:rPr lang="sv-SE" sz="2000" dirty="0"/>
                  <a:t>where</a:t>
                </a:r>
                <a14:m>
                  <m:oMath xmlns:m="http://schemas.openxmlformats.org/officeDocument/2006/math">
                    <m:nary>
                      <m:naryPr>
                        <m:chr m:val="∑"/>
                        <m:ctrlPr>
                          <a:rPr lang="pt-BR" sz="2000" i="1">
                            <a:latin typeface="Cambria Math" panose="02040503050406030204" pitchFamily="18" charset="0"/>
                          </a:rPr>
                        </m:ctrlPr>
                      </m:naryPr>
                      <m:sub>
                        <m:r>
                          <a:rPr lang="sv-SE" sz="2000" b="0" i="1" smtClean="0">
                            <a:latin typeface="Cambria Math" panose="02040503050406030204" pitchFamily="18" charset="0"/>
                          </a:rPr>
                          <m:t>𝑗</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𝑀</m:t>
                            </m:r>
                          </m:e>
                          <m:sub>
                            <m:r>
                              <a:rPr lang="sv-SE" sz="2000" b="0" i="1" smtClean="0">
                                <a:latin typeface="Cambria Math" panose="02040503050406030204" pitchFamily="18" charset="0"/>
                              </a:rPr>
                              <m:t>1</m:t>
                            </m:r>
                            <m:r>
                              <a:rPr lang="pt-BR" sz="2000" i="1">
                                <a:latin typeface="Cambria Math" panose="02040503050406030204" pitchFamily="18" charset="0"/>
                              </a:rPr>
                              <m:t>𝑖</m:t>
                            </m:r>
                          </m:sub>
                          <m:sup>
                            <m:r>
                              <a:rPr lang="pt-BR" sz="2000" i="1">
                                <a:latin typeface="Cambria Math" panose="02040503050406030204" pitchFamily="18" charset="0"/>
                              </a:rPr>
                              <m:t>2</m:t>
                            </m:r>
                          </m:sup>
                        </m:sSubSup>
                      </m:e>
                    </m:nary>
                    <m:r>
                      <a:rPr lang="sv-SE" sz="2000" b="0" i="1" smtClean="0">
                        <a:latin typeface="Cambria Math" panose="02040503050406030204" pitchFamily="18" charset="0"/>
                      </a:rPr>
                      <m:t>   </m:t>
                    </m:r>
                    <m:r>
                      <m:rPr>
                        <m:sty m:val="p"/>
                      </m:rPr>
                      <a:rPr lang="sv-SE" sz="2000" b="0" i="0" smtClean="0">
                        <a:latin typeface="Cambria Math" panose="02040503050406030204" pitchFamily="18" charset="0"/>
                      </a:rPr>
                      <m:t>and</m:t>
                    </m:r>
                    <m:sSubSup>
                      <m:sSubSupPr>
                        <m:ctrlPr>
                          <a:rPr lang="sv-SE" sz="2000" i="1">
                            <a:latin typeface="Cambria Math" panose="02040503050406030204" pitchFamily="18" charset="0"/>
                          </a:rPr>
                        </m:ctrlPr>
                      </m:sSubSupPr>
                      <m:e>
                        <m:r>
                          <a:rPr lang="sv-SE" sz="2000" b="0" i="1" smtClean="0">
                            <a:latin typeface="Cambria Math" panose="02040503050406030204" pitchFamily="18" charset="0"/>
                          </a:rPr>
                          <m:t> </m:t>
                        </m:r>
                        <m:r>
                          <a:rPr lang="sv-SE" sz="2000" i="1">
                            <a:latin typeface="Cambria Math" panose="02040503050406030204" pitchFamily="18" charset="0"/>
                          </a:rPr>
                          <m:t>𝑐</m:t>
                        </m:r>
                      </m:e>
                      <m:sub>
                        <m:r>
                          <a:rPr lang="sv-SE" sz="2000" i="1">
                            <a:latin typeface="Cambria Math" panose="02040503050406030204" pitchFamily="18" charset="0"/>
                          </a:rPr>
                          <m:t>0</m:t>
                        </m:r>
                      </m:sub>
                      <m:sup>
                        <m:r>
                          <a:rPr lang="sv-SE" sz="2000" i="1">
                            <a:latin typeface="Cambria Math" panose="02040503050406030204" pitchFamily="18" charset="0"/>
                          </a:rPr>
                          <m:t>2</m:t>
                        </m:r>
                      </m:sup>
                    </m:sSubSup>
                  </m:oMath>
                </a14:m>
                <a:r>
                  <a:rPr lang="sv-SE" sz="2000" dirty="0" err="1"/>
                  <a:t>are</a:t>
                </a:r>
                <a:r>
                  <a:rPr lang="sv-SE" sz="2000" dirty="0"/>
                  <a:t> </a:t>
                </a:r>
                <a:r>
                  <a:rPr lang="sv-SE" sz="2000" dirty="0" err="1"/>
                  <a:t>known</a:t>
                </a:r>
                <a:r>
                  <a:rPr lang="sv-SE" sz="2000" dirty="0"/>
                  <a:t>!</a:t>
                </a:r>
              </a:p>
              <a:p>
                <a:endParaRPr lang="sv-SE" sz="2000" dirty="0"/>
              </a:p>
              <a:p>
                <a:r>
                  <a:rPr lang="sv-SE" sz="2000" dirty="0"/>
                  <a:t>Thus all elements </a:t>
                </a:r>
                <a:r>
                  <a:rPr lang="sv-SE" sz="2000" dirty="0" err="1"/>
                  <a:t>of</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oMath>
                </a14:m>
                <a:r>
                  <a:rPr lang="sv-SE" sz="2000" dirty="0"/>
                  <a:t> </a:t>
                </a:r>
                <a:r>
                  <a:rPr lang="sv-SE" sz="2000" dirty="0" err="1"/>
                  <a:t>can</a:t>
                </a:r>
                <a:r>
                  <a:rPr lang="sv-SE" sz="2000" dirty="0"/>
                  <a:t> be </a:t>
                </a:r>
                <a:r>
                  <a:rPr lang="sv-SE" sz="2000" dirty="0" err="1"/>
                  <a:t>computed</a:t>
                </a:r>
                <a:r>
                  <a:rPr lang="sv-SE" sz="2000" dirty="0"/>
                  <a:t> by </a:t>
                </a:r>
                <a:r>
                  <a:rPr lang="sv-SE" sz="2000" dirty="0" err="1"/>
                  <a:t>scalar</a:t>
                </a:r>
                <a:r>
                  <a:rPr lang="sv-SE" sz="2000" dirty="0"/>
                  <a:t> </a:t>
                </a:r>
                <a:r>
                  <a:rPr lang="sv-SE" sz="2000" dirty="0" err="1"/>
                  <a:t>products</a:t>
                </a:r>
                <a:r>
                  <a:rPr lang="sv-SE" sz="2000" dirty="0"/>
                  <a:t> </a:t>
                </a:r>
                <a:r>
                  <a:rPr lang="sv-SE" sz="2000" dirty="0" err="1"/>
                  <a:t>of</a:t>
                </a:r>
                <a:r>
                  <a:rPr lang="sv-SE" sz="2000" dirty="0"/>
                  <a:t> the </a:t>
                </a:r>
                <a:r>
                  <a:rPr lang="sv-SE" sz="2000" dirty="0" err="1"/>
                  <a:t>rows</a:t>
                </a:r>
                <a:r>
                  <a:rPr lang="sv-SE" sz="2000" dirty="0"/>
                  <a:t> </a:t>
                </a:r>
                <a:r>
                  <a:rPr lang="sv-SE" sz="2000" dirty="0" err="1"/>
                  <a:t>of</a:t>
                </a:r>
                <a:r>
                  <a:rPr lang="sv-SE" sz="2000" dirty="0"/>
                  <a:t>  M (</a:t>
                </a:r>
                <a:r>
                  <a:rPr lang="sv-SE" sz="2000" dirty="0" err="1"/>
                  <a:t>only</a:t>
                </a:r>
                <a:r>
                  <a:rPr lang="sv-SE" sz="2000" dirty="0"/>
                  <a:t> the </a:t>
                </a:r>
                <a:r>
                  <a:rPr lang="sv-SE" sz="2000" dirty="0" err="1"/>
                  <a:t>left</a:t>
                </a:r>
                <a:r>
                  <a:rPr lang="sv-SE" sz="2000" dirty="0"/>
                  <a:t>  </a:t>
                </a:r>
                <a:r>
                  <a:rPr lang="sv-SE" sz="2000" dirty="0" err="1"/>
                  <a:t>square</a:t>
                </a:r>
                <a:r>
                  <a:rPr lang="sv-SE" sz="2000" dirty="0"/>
                  <a:t> block, i.e. the </a:t>
                </a:r>
                <a:r>
                  <a:rPr lang="sv-SE" sz="2000" dirty="0" err="1"/>
                  <a:t>properly</a:t>
                </a:r>
                <a:r>
                  <a:rPr lang="sv-SE" sz="2000" dirty="0"/>
                  <a:t> </a:t>
                </a:r>
                <a:r>
                  <a:rPr lang="sv-SE" sz="2000" dirty="0" err="1"/>
                  <a:t>normalized</a:t>
                </a:r>
                <a:r>
                  <a:rPr lang="sv-SE" sz="2000" dirty="0"/>
                  <a:t> M( : , 1:3). ). </a:t>
                </a:r>
              </a:p>
              <a:p>
                <a:endParaRPr lang="sv-SE" sz="2000" dirty="0"/>
              </a:p>
              <a:p>
                <a:r>
                  <a:rPr lang="sv-SE" sz="2000" dirty="0"/>
                  <a:t>Given </a:t>
                </a:r>
                <a:r>
                  <a:rPr lang="sv-SE" sz="2000" dirty="0" err="1"/>
                  <a:t>that</a:t>
                </a:r>
                <a:r>
                  <a:rPr lang="sv-SE" sz="2000" dirty="0"/>
                  <a:t> </a:t>
                </a:r>
                <a14:m>
                  <m:oMath xmlns:m="http://schemas.openxmlformats.org/officeDocument/2006/math">
                    <m:r>
                      <a:rPr lang="sv-SE" sz="2000" i="1">
                        <a:latin typeface="Cambria Math" panose="02040503050406030204" pitchFamily="18" charset="0"/>
                      </a:rPr>
                      <m:t>𝑀</m:t>
                    </m:r>
                    <m:r>
                      <a:rPr lang="sv-SE" sz="2000" i="1">
                        <a:latin typeface="Cambria Math" panose="02040503050406030204" pitchFamily="18" charset="0"/>
                      </a:rPr>
                      <m:t>=</m:t>
                    </m:r>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𝐼</m:t>
                        </m:r>
                      </m:sub>
                    </m:sSub>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𝐸</m:t>
                        </m:r>
                      </m:sub>
                    </m:sSub>
                    <m:r>
                      <a:rPr lang="sv-SE" sz="2000" i="1">
                        <a:latin typeface="Cambria Math" panose="02040503050406030204" pitchFamily="18" charset="0"/>
                      </a:rPr>
                      <m:t> </m:t>
                    </m:r>
                  </m:oMath>
                </a14:m>
                <a:r>
                  <a:rPr lang="sv-SE" sz="2000" dirty="0"/>
                  <a:t>and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oMath>
                </a14:m>
                <a:r>
                  <a:rPr lang="sv-SE" sz="2000" dirty="0"/>
                  <a:t> is </a:t>
                </a:r>
                <a:r>
                  <a:rPr lang="sv-SE" sz="2000" dirty="0" err="1"/>
                  <a:t>known</a:t>
                </a:r>
                <a:r>
                  <a:rPr lang="sv-SE" sz="2000" dirty="0"/>
                  <a:t>, </a:t>
                </a:r>
                <a:r>
                  <a:rPr lang="sv-SE" sz="2000" dirty="0" err="1"/>
                  <a:t>then</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𝐸</m:t>
                        </m:r>
                      </m:sub>
                    </m:sSub>
                  </m:oMath>
                </a14:m>
                <a:r>
                  <a:rPr lang="sv-SE" sz="2000" dirty="0"/>
                  <a:t> </a:t>
                </a:r>
                <a:r>
                  <a:rPr lang="sv-SE" sz="2000" dirty="0" err="1"/>
                  <a:t>can</a:t>
                </a:r>
                <a:r>
                  <a:rPr lang="sv-SE" sz="2000" dirty="0"/>
                  <a:t> be </a:t>
                </a:r>
                <a:r>
                  <a:rPr lang="sv-SE" sz="2000" dirty="0" err="1"/>
                  <a:t>computed</a:t>
                </a:r>
                <a:r>
                  <a:rPr lang="sv-SE" sz="2000" dirty="0"/>
                  <a:t> as</a:t>
                </a:r>
              </a:p>
              <a:p>
                <a:pPr/>
                <a14:m>
                  <m:oMathPara xmlns:m="http://schemas.openxmlformats.org/officeDocument/2006/math">
                    <m:oMathParaPr>
                      <m:jc m:val="centerGroup"/>
                    </m:oMathParaPr>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𝑀</m:t>
                          </m:r>
                        </m:e>
                        <m:sub>
                          <m:r>
                            <a:rPr lang="sv-SE" sz="2000" i="1">
                              <a:latin typeface="Cambria Math" panose="02040503050406030204" pitchFamily="18" charset="0"/>
                            </a:rPr>
                            <m:t>𝐸</m:t>
                          </m:r>
                        </m:sub>
                      </m:sSub>
                      <m:r>
                        <a:rPr lang="sv-SE" sz="2000" b="0" i="1" smtClean="0">
                          <a:latin typeface="Cambria Math" panose="02040503050406030204" pitchFamily="18" charset="0"/>
                        </a:rPr>
                        <m:t>=</m:t>
                      </m:r>
                      <m:sSubSup>
                        <m:sSubSupPr>
                          <m:ctrlPr>
                            <a:rPr lang="sv-SE" sz="2000" b="0" i="1" smtClean="0">
                              <a:latin typeface="Cambria Math" panose="02040503050406030204" pitchFamily="18" charset="0"/>
                            </a:rPr>
                          </m:ctrlPr>
                        </m:sSubSupPr>
                        <m:e>
                          <m:r>
                            <a:rPr lang="sv-SE" sz="2000" i="1">
                              <a:latin typeface="Cambria Math" panose="02040503050406030204" pitchFamily="18" charset="0"/>
                            </a:rPr>
                            <m:t>𝑀</m:t>
                          </m:r>
                        </m:e>
                        <m:sub>
                          <m:r>
                            <a:rPr lang="sv-SE" sz="2000" i="1">
                              <a:latin typeface="Cambria Math" panose="02040503050406030204" pitchFamily="18" charset="0"/>
                            </a:rPr>
                            <m:t>𝐼</m:t>
                          </m:r>
                        </m:sub>
                        <m:sup>
                          <m:r>
                            <a:rPr lang="sv-SE" sz="2000" b="0" i="1" smtClean="0">
                              <a:latin typeface="Cambria Math" panose="02040503050406030204" pitchFamily="18" charset="0"/>
                            </a:rPr>
                            <m:t>−1</m:t>
                          </m:r>
                        </m:sup>
                      </m:sSubSup>
                      <m:r>
                        <a:rPr lang="sv-SE" sz="2000" i="1">
                          <a:latin typeface="Cambria Math" panose="02040503050406030204" pitchFamily="18" charset="0"/>
                        </a:rPr>
                        <m:t> </m:t>
                      </m:r>
                      <m:r>
                        <a:rPr lang="sv-SE" sz="2000" i="1">
                          <a:latin typeface="Cambria Math" panose="02040503050406030204" pitchFamily="18" charset="0"/>
                        </a:rPr>
                        <m:t>𝑀</m:t>
                      </m:r>
                    </m:oMath>
                  </m:oMathPara>
                </a14:m>
                <a:endParaRPr lang="sv-SE" sz="2000" dirty="0"/>
              </a:p>
            </p:txBody>
          </p:sp>
        </mc:Choice>
        <mc:Fallback xmlns="">
          <p:sp>
            <p:nvSpPr>
              <p:cNvPr id="9" name="TextBox 8">
                <a:extLst>
                  <a:ext uri="{FF2B5EF4-FFF2-40B4-BE49-F238E27FC236}">
                    <a16:creationId xmlns:a16="http://schemas.microsoft.com/office/drawing/2014/main" id="{409A9704-5214-D2C8-9075-27BA89E47711}"/>
                  </a:ext>
                </a:extLst>
              </p:cNvPr>
              <p:cNvSpPr txBox="1">
                <a:spLocks noRot="1" noChangeAspect="1" noMove="1" noResize="1" noEditPoints="1" noAdjustHandles="1" noChangeArrowheads="1" noChangeShapeType="1" noTextEdit="1"/>
              </p:cNvSpPr>
              <p:nvPr/>
            </p:nvSpPr>
            <p:spPr>
              <a:xfrm>
                <a:off x="503808" y="1953399"/>
                <a:ext cx="8418803" cy="2303516"/>
              </a:xfrm>
              <a:prstGeom prst="rect">
                <a:avLst/>
              </a:prstGeom>
              <a:blipFill>
                <a:blip r:embed="rId2"/>
                <a:stretch>
                  <a:fillRect l="-797" t="-20635"/>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344A21-7371-195C-BD49-799D63CBCC37}"/>
                  </a:ext>
                </a:extLst>
              </p:cNvPr>
              <p:cNvSpPr txBox="1"/>
              <p:nvPr/>
            </p:nvSpPr>
            <p:spPr>
              <a:xfrm flipH="1">
                <a:off x="719832" y="827509"/>
                <a:ext cx="3168352" cy="992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sv-SE" sz="2000" i="1">
                              <a:latin typeface="Cambria Math" panose="02040503050406030204" pitchFamily="18" charset="0"/>
                            </a:rPr>
                          </m:ctrlPr>
                        </m:sSubSupPr>
                        <m:e>
                          <m:r>
                            <a:rPr lang="sv-SE" sz="2000" i="1">
                              <a:latin typeface="Cambria Math" panose="02040503050406030204" pitchFamily="18" charset="0"/>
                            </a:rPr>
                            <m:t>𝑓</m:t>
                          </m:r>
                        </m:e>
                        <m:sub>
                          <m:r>
                            <a:rPr lang="sv-SE" sz="2000" i="1">
                              <a:latin typeface="Cambria Math" panose="02040503050406030204" pitchFamily="18" charset="0"/>
                            </a:rPr>
                            <m:t>𝑥</m:t>
                          </m:r>
                        </m:sub>
                        <m:sup>
                          <m:r>
                            <a:rPr lang="sv-SE" sz="2000" i="1">
                              <a:latin typeface="Cambria Math" panose="02040503050406030204" pitchFamily="18" charset="0"/>
                            </a:rPr>
                            <m:t>2</m:t>
                          </m:r>
                        </m:sup>
                      </m:sSubSup>
                      <m:r>
                        <a:rPr lang="sv-SE" sz="2000" i="1">
                          <a:latin typeface="Cambria Math" panose="02040503050406030204" pitchFamily="18" charset="0"/>
                        </a:rPr>
                        <m:t> </m:t>
                      </m:r>
                      <m:r>
                        <a:rPr lang="sv-SE" sz="2000" b="0" i="1" smtClean="0">
                          <a:latin typeface="Cambria Math" panose="02040503050406030204" pitchFamily="18" charset="0"/>
                        </a:rPr>
                        <m:t>=</m:t>
                      </m:r>
                      <m:nary>
                        <m:naryPr>
                          <m:chr m:val="∑"/>
                          <m:ctrlPr>
                            <a:rPr lang="pt-BR" sz="2000" i="1" smtClean="0">
                              <a:latin typeface="Cambria Math" panose="02040503050406030204" pitchFamily="18" charset="0"/>
                            </a:rPr>
                          </m:ctrlPr>
                        </m:naryPr>
                        <m:sub>
                          <m:r>
                            <a:rPr lang="sv-SE" sz="2000" b="0" i="1" smtClean="0">
                              <a:latin typeface="Cambria Math" panose="02040503050406030204" pitchFamily="18" charset="0"/>
                            </a:rPr>
                            <m:t>𝑗</m:t>
                          </m:r>
                          <m:r>
                            <a:rPr lang="pt-BR" sz="2000" i="1">
                              <a:latin typeface="Cambria Math" panose="02040503050406030204" pitchFamily="18" charset="0"/>
                            </a:rPr>
                            <m:t>=1</m:t>
                          </m:r>
                        </m:sub>
                        <m:sup>
                          <m:r>
                            <a:rPr lang="pt-BR" sz="2000" i="1">
                              <a:latin typeface="Cambria Math" panose="02040503050406030204" pitchFamily="18" charset="0"/>
                            </a:rPr>
                            <m:t>3</m:t>
                          </m:r>
                        </m:sup>
                        <m:e>
                          <m:sSubSup>
                            <m:sSubSupPr>
                              <m:ctrlPr>
                                <a:rPr lang="pt-BR" sz="2000" i="1">
                                  <a:latin typeface="Cambria Math" panose="02040503050406030204" pitchFamily="18" charset="0"/>
                                </a:rPr>
                              </m:ctrlPr>
                            </m:sSubSupPr>
                            <m:e>
                              <m:r>
                                <a:rPr lang="pt-BR" sz="2000" i="1">
                                  <a:latin typeface="Cambria Math" panose="02040503050406030204" pitchFamily="18" charset="0"/>
                                </a:rPr>
                                <m:t>𝑀</m:t>
                              </m:r>
                            </m:e>
                            <m:sub>
                              <m:r>
                                <a:rPr lang="sv-SE" sz="2000" b="0" i="1" smtClean="0">
                                  <a:latin typeface="Cambria Math" panose="02040503050406030204" pitchFamily="18" charset="0"/>
                                </a:rPr>
                                <m:t>1</m:t>
                              </m:r>
                              <m:r>
                                <a:rPr lang="sv-SE" sz="2000" b="0" i="1" smtClean="0">
                                  <a:latin typeface="Cambria Math" panose="02040503050406030204" pitchFamily="18" charset="0"/>
                                </a:rPr>
                                <m:t>𝑗</m:t>
                              </m:r>
                            </m:sub>
                            <m:sup>
                              <m:r>
                                <a:rPr lang="pt-BR" sz="2000" i="1">
                                  <a:latin typeface="Cambria Math" panose="02040503050406030204" pitchFamily="18" charset="0"/>
                                </a:rPr>
                                <m:t>2</m:t>
                              </m:r>
                            </m:sup>
                          </m:sSubSup>
                        </m:e>
                      </m:nary>
                      <m:r>
                        <a:rPr lang="sv-SE" sz="2000" i="1">
                          <a:latin typeface="Cambria Math" panose="02040503050406030204" pitchFamily="18" charset="0"/>
                        </a:rPr>
                        <m:t>−</m:t>
                      </m:r>
                      <m:sSubSup>
                        <m:sSubSupPr>
                          <m:ctrlPr>
                            <a:rPr lang="sv-SE" sz="2000" i="1">
                              <a:latin typeface="Cambria Math" panose="02040503050406030204" pitchFamily="18" charset="0"/>
                            </a:rPr>
                          </m:ctrlPr>
                        </m:sSubSupPr>
                        <m:e>
                          <m:r>
                            <a:rPr lang="sv-SE" sz="2000" i="1">
                              <a:latin typeface="Cambria Math" panose="02040503050406030204" pitchFamily="18" charset="0"/>
                            </a:rPr>
                            <m:t>𝑐</m:t>
                          </m:r>
                        </m:e>
                        <m:sub>
                          <m:r>
                            <a:rPr lang="sv-SE" sz="2000" i="1">
                              <a:latin typeface="Cambria Math" panose="02040503050406030204" pitchFamily="18" charset="0"/>
                            </a:rPr>
                            <m:t>0</m:t>
                          </m:r>
                        </m:sub>
                        <m:sup>
                          <m:r>
                            <a:rPr lang="sv-SE" sz="2000" i="1">
                              <a:latin typeface="Cambria Math" panose="02040503050406030204" pitchFamily="18" charset="0"/>
                            </a:rPr>
                            <m:t>2</m:t>
                          </m:r>
                        </m:sup>
                      </m:sSubSup>
                    </m:oMath>
                  </m:oMathPara>
                </a14:m>
                <a:endParaRPr lang="sv-SE" sz="2000" dirty="0"/>
              </a:p>
            </p:txBody>
          </p:sp>
        </mc:Choice>
        <mc:Fallback xmlns="">
          <p:sp>
            <p:nvSpPr>
              <p:cNvPr id="4" name="TextBox 3">
                <a:extLst>
                  <a:ext uri="{FF2B5EF4-FFF2-40B4-BE49-F238E27FC236}">
                    <a16:creationId xmlns:a16="http://schemas.microsoft.com/office/drawing/2014/main" id="{B5344A21-7371-195C-BD49-799D63CBCC37}"/>
                  </a:ext>
                </a:extLst>
              </p:cNvPr>
              <p:cNvSpPr txBox="1">
                <a:spLocks noRot="1" noChangeAspect="1" noMove="1" noResize="1" noEditPoints="1" noAdjustHandles="1" noChangeArrowheads="1" noChangeShapeType="1" noTextEdit="1"/>
              </p:cNvSpPr>
              <p:nvPr/>
            </p:nvSpPr>
            <p:spPr>
              <a:xfrm flipH="1">
                <a:off x="719832" y="827509"/>
                <a:ext cx="3168352" cy="992451"/>
              </a:xfrm>
              <a:prstGeom prst="rect">
                <a:avLst/>
              </a:prstGeom>
              <a:blipFill>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56844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72315DC-62F2-E44A-D8DE-34C35D3DA067}"/>
                  </a:ext>
                </a:extLst>
              </p:cNvPr>
              <p:cNvSpPr txBox="1"/>
              <p:nvPr/>
            </p:nvSpPr>
            <p:spPr>
              <a:xfrm>
                <a:off x="1223888" y="827509"/>
                <a:ext cx="8376973" cy="7171194"/>
              </a:xfrm>
              <a:prstGeom prst="rect">
                <a:avLst/>
              </a:prstGeom>
              <a:noFill/>
            </p:spPr>
            <p:txBody>
              <a:bodyPr wrap="none" rtlCol="0">
                <a:spAutoFit/>
              </a:bodyPr>
              <a:lstStyle/>
              <a:p>
                <a:r>
                  <a:rPr lang="sv-SE" sz="2000" dirty="0"/>
                  <a:t>There is no </a:t>
                </a:r>
                <a:r>
                  <a:rPr lang="sv-SE" sz="2000" dirty="0" err="1"/>
                  <a:t>guarantee</a:t>
                </a:r>
                <a:r>
                  <a:rPr lang="sv-SE" sz="2000" dirty="0"/>
                  <a:t> </a:t>
                </a:r>
                <a:r>
                  <a:rPr lang="sv-SE" sz="2000" dirty="0" err="1"/>
                  <a:t>that</a:t>
                </a:r>
                <a:r>
                  <a:rPr lang="sv-SE" sz="2000" dirty="0"/>
                  <a:t> the </a:t>
                </a:r>
                <a:r>
                  <a:rPr lang="sv-SE" sz="2000" dirty="0" err="1"/>
                  <a:t>the</a:t>
                </a:r>
                <a:r>
                  <a:rPr lang="sv-SE" sz="2000" dirty="0"/>
                  <a:t> </a:t>
                </a:r>
                <a:r>
                  <a:rPr lang="sv-SE" sz="2000" dirty="0" err="1"/>
                  <a:t>computed</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𝐸</m:t>
                        </m:r>
                      </m:sub>
                    </m:sSub>
                  </m:oMath>
                </a14:m>
                <a:r>
                  <a:rPr lang="sv-SE" sz="2000" dirty="0"/>
                  <a:t> </a:t>
                </a:r>
                <a:r>
                  <a:rPr lang="sv-SE" sz="2000" dirty="0" err="1"/>
                  <a:t>fulfills</a:t>
                </a:r>
                <a:endParaRPr lang="sv-SE" sz="2000" dirty="0"/>
              </a:p>
              <a:p>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𝐸</m:t>
                        </m:r>
                      </m:sub>
                    </m:sSub>
                    <m:r>
                      <a:rPr lang="sv-SE" sz="2000" b="0" i="1" smtClean="0">
                        <a:latin typeface="Cambria Math" panose="02040503050406030204" pitchFamily="18" charset="0"/>
                      </a:rPr>
                      <m:t>=[</m:t>
                    </m:r>
                    <m:r>
                      <a:rPr lang="sv-SE" sz="2000" b="0" i="1" smtClean="0">
                        <a:latin typeface="Cambria Math" panose="02040503050406030204" pitchFamily="18" charset="0"/>
                      </a:rPr>
                      <m:t>𝑅</m:t>
                    </m:r>
                  </m:oMath>
                </a14:m>
                <a:r>
                  <a:rPr lang="sv-SE" sz="2000" dirty="0"/>
                  <a:t> t]</a:t>
                </a:r>
              </a:p>
              <a:p>
                <a:r>
                  <a:rPr lang="sv-SE" sz="2000" dirty="0"/>
                  <a:t>i.e. </a:t>
                </a:r>
                <a:r>
                  <a:rPr lang="sv-SE" sz="2000" dirty="0" err="1"/>
                  <a:t>where</a:t>
                </a:r>
                <a:r>
                  <a:rPr lang="sv-SE" sz="2000" dirty="0"/>
                  <a:t> the first </a:t>
                </a:r>
                <a:r>
                  <a:rPr lang="sv-SE" sz="2000" dirty="0" err="1"/>
                  <a:t>quadrant</a:t>
                </a:r>
                <a:r>
                  <a:rPr lang="sv-SE" sz="2000" dirty="0"/>
                  <a:t> must be orthogonal.</a:t>
                </a:r>
                <a:endParaRPr lang="sv-SE" sz="2000" b="0" i="1" dirty="0">
                  <a:latin typeface="Cambria Math" panose="02040503050406030204" pitchFamily="18" charset="0"/>
                </a:endParaRPr>
              </a:p>
              <a:p>
                <a:endParaRPr lang="sv-SE" sz="2000" b="0" i="1" dirty="0">
                  <a:latin typeface="Cambria Math" panose="02040503050406030204" pitchFamily="18" charset="0"/>
                </a:endParaRPr>
              </a:p>
              <a:p>
                <a:r>
                  <a:rPr lang="sv-SE" sz="2000" dirty="0" err="1"/>
                  <a:t>We</a:t>
                </a:r>
                <a:r>
                  <a:rPr lang="sv-SE" sz="2000" dirty="0"/>
                  <a:t> just </a:t>
                </a:r>
                <a:r>
                  <a:rPr lang="sv-SE" sz="2000" dirty="0" err="1"/>
                  <a:t>assumed</a:t>
                </a:r>
                <a:r>
                  <a:rPr lang="sv-SE" sz="2000" dirty="0"/>
                  <a:t> the </a:t>
                </a:r>
                <a:r>
                  <a:rPr lang="sv-SE" sz="2000" dirty="0" err="1"/>
                  <a:t>orthogonality</a:t>
                </a:r>
                <a:r>
                  <a:rPr lang="sv-SE" sz="2000" dirty="0"/>
                  <a:t> </a:t>
                </a:r>
                <a:r>
                  <a:rPr lang="sv-SE" sz="2000" dirty="0" err="1"/>
                  <a:t>of</a:t>
                </a:r>
                <a:r>
                  <a:rPr lang="sv-SE" sz="2000" dirty="0"/>
                  <a:t> </a:t>
                </a:r>
                <a14:m>
                  <m:oMath xmlns:m="http://schemas.openxmlformats.org/officeDocument/2006/math">
                    <m:r>
                      <a:rPr lang="sv-SE" sz="2000" b="0" i="1" smtClean="0">
                        <a:latin typeface="Cambria Math" panose="02040503050406030204" pitchFamily="18" charset="0"/>
                      </a:rPr>
                      <m:t>𝑅</m:t>
                    </m:r>
                    <m:r>
                      <a:rPr lang="sv-SE" sz="2000" b="0" i="1" smtClean="0">
                        <a:latin typeface="Cambria Math" panose="02040503050406030204" pitchFamily="18" charset="0"/>
                      </a:rPr>
                      <m:t> </m:t>
                    </m:r>
                    <m:r>
                      <a:rPr lang="sv-SE" sz="2000" b="0" i="0" smtClean="0">
                        <a:latin typeface="Cambria Math" panose="02040503050406030204" pitchFamily="18" charset="0"/>
                      </a:rPr>
                      <m:t> </m:t>
                    </m:r>
                  </m:oMath>
                </a14:m>
                <a:r>
                  <a:rPr lang="sv-SE" sz="2000" dirty="0"/>
                  <a:t>and </a:t>
                </a:r>
                <a:r>
                  <a:rPr lang="sv-SE" sz="2000" dirty="0" err="1"/>
                  <a:t>reaped</a:t>
                </a:r>
                <a:r>
                  <a:rPr lang="sv-SE" sz="2000" dirty="0"/>
                  <a:t>  the </a:t>
                </a:r>
                <a:r>
                  <a:rPr lang="sv-SE" sz="2000" dirty="0" err="1"/>
                  <a:t>benefefits</a:t>
                </a:r>
                <a:r>
                  <a:rPr lang="sv-SE" sz="2000" dirty="0"/>
                  <a:t>: </a:t>
                </a:r>
              </a:p>
              <a:p>
                <a:pPr lvl="1"/>
                <a:r>
                  <a:rPr lang="sv-SE" sz="2000" i="1" dirty="0"/>
                  <a:t>The </a:t>
                </a:r>
                <a:r>
                  <a:rPr lang="sv-SE" sz="2000" i="1" dirty="0" err="1"/>
                  <a:t>orthogonality</a:t>
                </a:r>
                <a:r>
                  <a:rPr lang="sv-SE" sz="2000" i="1" dirty="0"/>
                  <a:t> </a:t>
                </a:r>
                <a:r>
                  <a:rPr lang="sv-SE" sz="2000" i="1" dirty="0" err="1"/>
                  <a:t>assumption</a:t>
                </a:r>
                <a:r>
                  <a:rPr lang="sv-SE" sz="2000" i="1" dirty="0"/>
                  <a:t> </a:t>
                </a:r>
                <a:r>
                  <a:rPr lang="sv-SE" sz="2000" i="1" dirty="0" err="1"/>
                  <a:t>allowed</a:t>
                </a:r>
                <a:r>
                  <a:rPr lang="sv-SE" sz="2000" i="1" dirty="0"/>
                  <a:t> </a:t>
                </a:r>
                <a:r>
                  <a:rPr lang="sv-SE" sz="2000" i="1" dirty="0" err="1"/>
                  <a:t>us</a:t>
                </a:r>
                <a:r>
                  <a:rPr lang="sv-SE" sz="2000" i="1" dirty="0"/>
                  <a:t> to </a:t>
                </a:r>
                <a:r>
                  <a:rPr lang="sv-SE" sz="2000" i="1" dirty="0" err="1"/>
                  <a:t>compute</a:t>
                </a:r>
                <a:r>
                  <a:rPr lang="sv-SE" sz="2000" i="1" dirty="0"/>
                  <a:t> </a:t>
                </a:r>
                <a14:m>
                  <m:oMath xmlns:m="http://schemas.openxmlformats.org/officeDocument/2006/math">
                    <m:r>
                      <a:rPr lang="sv-SE" sz="2000" b="0" i="1" smtClean="0">
                        <a:latin typeface="Cambria Math" panose="02040503050406030204" pitchFamily="18" charset="0"/>
                      </a:rPr>
                      <m:t>𝑀</m:t>
                    </m:r>
                    <m:r>
                      <a:rPr lang="sv-SE" sz="2000" b="0" i="1" smtClean="0">
                        <a:latin typeface="Cambria Math" panose="02040503050406030204" pitchFamily="18" charset="0"/>
                      </a:rPr>
                      <m:t>_</m:t>
                    </m:r>
                    <m:r>
                      <a:rPr lang="sv-SE" sz="2000" b="0" i="1" smtClean="0">
                        <a:latin typeface="Cambria Math" panose="02040503050406030204" pitchFamily="18" charset="0"/>
                      </a:rPr>
                      <m:t>𝐸</m:t>
                    </m:r>
                  </m:oMath>
                </a14:m>
                <a:endParaRPr lang="sv-SE" sz="2000" i="1" dirty="0"/>
              </a:p>
              <a:p>
                <a:pPr lvl="1"/>
                <a:r>
                  <a:rPr lang="sv-SE" sz="2000" i="1" dirty="0" err="1"/>
                  <a:t>essentially</a:t>
                </a:r>
                <a:r>
                  <a:rPr lang="sv-SE" sz="2000" i="1" dirty="0"/>
                  <a:t> via </a:t>
                </a:r>
                <a:r>
                  <a:rPr lang="sv-SE" sz="2000" i="1" dirty="0" err="1"/>
                  <a:t>scalar</a:t>
                </a:r>
                <a:r>
                  <a:rPr lang="sv-SE" sz="2000" i="1" dirty="0"/>
                  <a:t> </a:t>
                </a:r>
                <a:r>
                  <a:rPr lang="sv-SE" sz="2000" i="1" dirty="0" err="1"/>
                  <a:t>products</a:t>
                </a:r>
                <a:r>
                  <a:rPr lang="sv-SE" sz="2000" i="1" dirty="0"/>
                  <a:t> </a:t>
                </a:r>
                <a:r>
                  <a:rPr lang="sv-SE" sz="2000" i="1" dirty="0" err="1"/>
                  <a:t>of</a:t>
                </a:r>
                <a:r>
                  <a:rPr lang="sv-SE" sz="2000" i="1" dirty="0"/>
                  <a:t> </a:t>
                </a:r>
                <a:r>
                  <a:rPr lang="sv-SE" sz="2000" i="1" dirty="0" err="1"/>
                  <a:t>rows</a:t>
                </a:r>
                <a:r>
                  <a:rPr lang="sv-SE" sz="2000" i="1" dirty="0"/>
                  <a:t> </a:t>
                </a:r>
                <a:r>
                  <a:rPr lang="sv-SE" sz="2000" i="1" dirty="0" err="1"/>
                  <a:t>of</a:t>
                </a:r>
                <a:r>
                  <a:rPr lang="sv-SE" sz="2000" i="1" dirty="0"/>
                  <a:t> </a:t>
                </a:r>
                <a14:m>
                  <m:oMath xmlns:m="http://schemas.openxmlformats.org/officeDocument/2006/math">
                    <m:r>
                      <a:rPr lang="sv-SE" sz="2000" b="0" i="1" smtClean="0">
                        <a:latin typeface="Cambria Math" panose="02040503050406030204" pitchFamily="18" charset="0"/>
                      </a:rPr>
                      <m:t>𝑀</m:t>
                    </m:r>
                    <m:r>
                      <a:rPr lang="sv-SE" sz="2000" b="0" i="1" smtClean="0">
                        <a:latin typeface="Cambria Math" panose="02040503050406030204" pitchFamily="18" charset="0"/>
                      </a:rPr>
                      <m:t>.</m:t>
                    </m:r>
                  </m:oMath>
                </a14:m>
                <a:r>
                  <a:rPr lang="sv-SE" sz="2000" i="1" dirty="0"/>
                  <a:t>  </a:t>
                </a:r>
                <a:r>
                  <a:rPr lang="sv-SE" sz="2000" i="1" dirty="0" err="1"/>
                  <a:t>Neither</a:t>
                </a:r>
                <a:r>
                  <a:rPr lang="sv-SE" sz="2000" i="1" dirty="0"/>
                  <a:t> </a:t>
                </a:r>
                <a:r>
                  <a:rPr lang="sv-SE" sz="2000" i="1" dirty="0" err="1"/>
                  <a:t>was</a:t>
                </a:r>
                <a:r>
                  <a:rPr lang="sv-SE" sz="2000" i="1" dirty="0"/>
                  <a:t>  the </a:t>
                </a:r>
                <a:r>
                  <a:rPr lang="sv-SE" sz="2000" i="1" dirty="0" err="1"/>
                  <a:t>calculation</a:t>
                </a:r>
                <a:endParaRPr lang="sv-SE" sz="2000" i="1" dirty="0"/>
              </a:p>
              <a:p>
                <a:pPr lvl="1"/>
                <a:r>
                  <a:rPr lang="sv-SE" sz="2000" i="1" dirty="0" err="1"/>
                  <a:t>method</a:t>
                </a:r>
                <a:r>
                  <a:rPr lang="sv-SE" sz="2000" i="1" dirty="0"/>
                  <a:t> </a:t>
                </a:r>
                <a:r>
                  <a:rPr lang="sv-SE" sz="2000" i="1" dirty="0" err="1"/>
                  <a:t>of</a:t>
                </a:r>
                <a:r>
                  <a:rPr lang="sv-SE" sz="2000" i="1" dirty="0"/>
                  <a:t> </a:t>
                </a:r>
                <a14:m>
                  <m:oMath xmlns:m="http://schemas.openxmlformats.org/officeDocument/2006/math">
                    <m:r>
                      <a:rPr lang="sv-SE" sz="2000" i="1">
                        <a:latin typeface="Cambria Math" panose="02040503050406030204" pitchFamily="18" charset="0"/>
                      </a:rPr>
                      <m:t>𝑀</m:t>
                    </m:r>
                  </m:oMath>
                </a14:m>
                <a:r>
                  <a:rPr lang="sv-SE" sz="2000" i="1" dirty="0"/>
                  <a:t> had </a:t>
                </a:r>
                <a:r>
                  <a:rPr lang="sv-SE" sz="2000" i="1" dirty="0" err="1"/>
                  <a:t>guaranteed</a:t>
                </a:r>
                <a:r>
                  <a:rPr lang="sv-SE" sz="2000" i="1" dirty="0"/>
                  <a:t> </a:t>
                </a:r>
                <a:r>
                  <a:rPr lang="sv-SE" sz="2000" i="1" dirty="0" err="1"/>
                  <a:t>justificaton</a:t>
                </a:r>
                <a:r>
                  <a:rPr lang="sv-SE" sz="2000" i="1" dirty="0"/>
                  <a:t> </a:t>
                </a:r>
                <a:r>
                  <a:rPr lang="sv-SE" sz="2000" i="1" dirty="0" err="1"/>
                  <a:t>of</a:t>
                </a:r>
                <a:r>
                  <a:rPr lang="sv-SE" sz="2000" i="1" dirty="0"/>
                  <a:t> the </a:t>
                </a:r>
                <a:r>
                  <a:rPr lang="sv-SE" sz="2000" i="1" dirty="0" err="1"/>
                  <a:t>orthogonality</a:t>
                </a:r>
                <a:r>
                  <a:rPr lang="sv-SE" sz="2000" i="1" dirty="0"/>
                  <a:t>.  </a:t>
                </a:r>
              </a:p>
              <a:p>
                <a:r>
                  <a:rPr lang="sv-SE" sz="2000" dirty="0"/>
                  <a:t>So </a:t>
                </a:r>
                <a:r>
                  <a:rPr lang="sv-SE" sz="2000" dirty="0" err="1"/>
                  <a:t>we</a:t>
                </a:r>
                <a:r>
                  <a:rPr lang="sv-SE" sz="2000" dirty="0"/>
                  <a:t> must  check </a:t>
                </a:r>
                <a:r>
                  <a:rPr lang="sv-SE" sz="2000" dirty="0" err="1"/>
                  <a:t>if</a:t>
                </a:r>
                <a:r>
                  <a:rPr lang="sv-SE" sz="2000" dirty="0"/>
                  <a:t> the </a:t>
                </a:r>
                <a:r>
                  <a:rPr lang="sv-SE" sz="2000" dirty="0" err="1"/>
                  <a:t>obtained</a:t>
                </a:r>
                <a:r>
                  <a:rPr lang="sv-SE" sz="2000" dirty="0"/>
                  <a:t> </a:t>
                </a:r>
                <a14:m>
                  <m:oMath xmlns:m="http://schemas.openxmlformats.org/officeDocument/2006/math">
                    <m:r>
                      <m:rPr>
                        <m:sty m:val="p"/>
                      </m:rPr>
                      <a:rPr lang="sv-SE" sz="2000" i="0" dirty="0" smtClean="0">
                        <a:latin typeface="Cambria Math" panose="02040503050406030204" pitchFamily="18" charset="0"/>
                      </a:rPr>
                      <m:t>R</m:t>
                    </m:r>
                  </m:oMath>
                </a14:m>
                <a:r>
                  <a:rPr lang="sv-SE" sz="2000" dirty="0"/>
                  <a:t> is </a:t>
                </a:r>
                <a:r>
                  <a:rPr lang="sv-SE" sz="2000" dirty="0" err="1"/>
                  <a:t>orthoghonal</a:t>
                </a:r>
                <a:r>
                  <a:rPr lang="sv-SE" sz="2000" dirty="0"/>
                  <a:t>. </a:t>
                </a:r>
                <a:r>
                  <a:rPr lang="sv-SE" sz="2000" i="1" dirty="0"/>
                  <a:t> </a:t>
                </a:r>
              </a:p>
              <a:p>
                <a:pPr lvl="1"/>
                <a:endParaRPr lang="sv-SE" sz="2000" i="1" dirty="0">
                  <a:solidFill>
                    <a:srgbClr val="00FF00"/>
                  </a:solidFill>
                </a:endParaRPr>
              </a:p>
              <a:p>
                <a:r>
                  <a:rPr lang="sv-SE" sz="2000" b="1" dirty="0">
                    <a:solidFill>
                      <a:srgbClr val="00FF00"/>
                    </a:solidFill>
                  </a:rPr>
                  <a:t>Solution</a:t>
                </a:r>
                <a:r>
                  <a:rPr lang="sv-SE" sz="2000" dirty="0">
                    <a:solidFill>
                      <a:srgbClr val="00FF00"/>
                    </a:solidFill>
                  </a:rPr>
                  <a:t>: </a:t>
                </a:r>
                <a:r>
                  <a:rPr lang="sv-SE" sz="2000" dirty="0" err="1">
                    <a:solidFill>
                      <a:srgbClr val="00FF00"/>
                    </a:solidFill>
                  </a:rPr>
                  <a:t>We</a:t>
                </a:r>
                <a:r>
                  <a:rPr lang="sv-SE" sz="2000" dirty="0">
                    <a:solidFill>
                      <a:srgbClr val="00FF00"/>
                    </a:solidFill>
                  </a:rPr>
                  <a:t> </a:t>
                </a:r>
                <a:r>
                  <a:rPr lang="sv-SE" sz="2000" dirty="0" err="1">
                    <a:solidFill>
                      <a:srgbClr val="00FF00"/>
                    </a:solidFill>
                  </a:rPr>
                  <a:t>apply</a:t>
                </a:r>
                <a:r>
                  <a:rPr lang="sv-SE" sz="2000" dirty="0">
                    <a:solidFill>
                      <a:srgbClr val="00FF00"/>
                    </a:solidFill>
                  </a:rPr>
                  <a:t> SVD </a:t>
                </a:r>
                <a:r>
                  <a:rPr lang="sv-SE" sz="2000" dirty="0" err="1">
                    <a:solidFill>
                      <a:srgbClr val="00FF00"/>
                    </a:solidFill>
                  </a:rPr>
                  <a:t>decompostion</a:t>
                </a:r>
                <a:r>
                  <a:rPr lang="sv-SE" sz="2000" dirty="0">
                    <a:solidFill>
                      <a:srgbClr val="00FF00"/>
                    </a:solidFill>
                  </a:rPr>
                  <a:t> to </a:t>
                </a:r>
                <a14:m>
                  <m:oMath xmlns:m="http://schemas.openxmlformats.org/officeDocument/2006/math">
                    <m:r>
                      <a:rPr lang="sv-SE" sz="2000" b="0" i="1" smtClean="0">
                        <a:solidFill>
                          <a:srgbClr val="00FF00"/>
                        </a:solidFill>
                        <a:latin typeface="Cambria Math" panose="02040503050406030204" pitchFamily="18" charset="0"/>
                      </a:rPr>
                      <m:t>𝑅</m:t>
                    </m:r>
                  </m:oMath>
                </a14:m>
                <a:r>
                  <a:rPr lang="sv-SE" sz="2000" dirty="0">
                    <a:solidFill>
                      <a:srgbClr val="00FF00"/>
                    </a:solidFill>
                  </a:rPr>
                  <a:t>,  (i.e. </a:t>
                </a:r>
                <a14:m>
                  <m:oMath xmlns:m="http://schemas.openxmlformats.org/officeDocument/2006/math">
                    <m:d>
                      <m:dPr>
                        <m:begChr m:val="["/>
                        <m:endChr m:val="]"/>
                        <m:ctrlPr>
                          <a:rPr lang="sv-SE" sz="2000" b="0" i="1" smtClean="0">
                            <a:solidFill>
                              <a:srgbClr val="00FF00"/>
                            </a:solidFill>
                            <a:latin typeface="Cambria Math" panose="02040503050406030204" pitchFamily="18" charset="0"/>
                          </a:rPr>
                        </m:ctrlPr>
                      </m:dPr>
                      <m:e>
                        <m:r>
                          <a:rPr lang="sv-SE" sz="2000" b="0" i="1" smtClean="0">
                            <a:solidFill>
                              <a:srgbClr val="00FF00"/>
                            </a:solidFill>
                            <a:latin typeface="Cambria Math" panose="02040503050406030204" pitchFamily="18" charset="0"/>
                          </a:rPr>
                          <m:t>𝑈</m:t>
                        </m:r>
                        <m:r>
                          <a:rPr lang="sv-SE" sz="2000" b="0" i="1" smtClean="0">
                            <a:solidFill>
                              <a:srgbClr val="00FF00"/>
                            </a:solidFill>
                            <a:latin typeface="Cambria Math" panose="02040503050406030204" pitchFamily="18" charset="0"/>
                          </a:rPr>
                          <m:t>,</m:t>
                        </m:r>
                        <m:r>
                          <m:rPr>
                            <m:sty m:val="p"/>
                          </m:rPr>
                          <a:rPr lang="sv-SE" sz="2000" b="0" i="0" smtClean="0">
                            <a:solidFill>
                              <a:srgbClr val="00FF00"/>
                            </a:solidFill>
                            <a:latin typeface="Cambria Math" panose="02040503050406030204" pitchFamily="18" charset="0"/>
                          </a:rPr>
                          <m:t>Σ</m:t>
                        </m:r>
                        <m:r>
                          <a:rPr lang="sv-SE" sz="2000" b="0" i="1" smtClean="0">
                            <a:solidFill>
                              <a:srgbClr val="00FF00"/>
                            </a:solidFill>
                            <a:latin typeface="Cambria Math" panose="02040503050406030204" pitchFamily="18" charset="0"/>
                          </a:rPr>
                          <m:t>,</m:t>
                        </m:r>
                        <m:r>
                          <a:rPr lang="sv-SE" sz="2000" b="0" i="1" smtClean="0">
                            <a:solidFill>
                              <a:srgbClr val="00FF00"/>
                            </a:solidFill>
                            <a:latin typeface="Cambria Math" panose="02040503050406030204" pitchFamily="18" charset="0"/>
                          </a:rPr>
                          <m:t>𝑉</m:t>
                        </m:r>
                      </m:e>
                    </m:d>
                    <m:r>
                      <a:rPr lang="sv-SE" sz="2000" b="0" i="0" smtClean="0">
                        <a:solidFill>
                          <a:srgbClr val="00FF00"/>
                        </a:solidFill>
                        <a:latin typeface="Cambria Math" panose="02040503050406030204" pitchFamily="18" charset="0"/>
                      </a:rPr>
                      <m:t>=</m:t>
                    </m:r>
                    <m:r>
                      <m:rPr>
                        <m:sty m:val="p"/>
                      </m:rPr>
                      <a:rPr lang="sv-SE" sz="2000" b="0" i="0" smtClean="0">
                        <a:solidFill>
                          <a:srgbClr val="00FF00"/>
                        </a:solidFill>
                        <a:latin typeface="Cambria Math" panose="02040503050406030204" pitchFamily="18" charset="0"/>
                      </a:rPr>
                      <m:t>svd</m:t>
                    </m:r>
                    <m:r>
                      <a:rPr lang="sv-SE" sz="2000" b="0" i="0" smtClean="0">
                        <a:solidFill>
                          <a:srgbClr val="00FF00"/>
                        </a:solidFill>
                        <a:latin typeface="Cambria Math" panose="02040503050406030204" pitchFamily="18" charset="0"/>
                      </a:rPr>
                      <m:t>(</m:t>
                    </m:r>
                    <m:r>
                      <m:rPr>
                        <m:sty m:val="p"/>
                      </m:rPr>
                      <a:rPr lang="sv-SE" sz="2000" b="0" i="0" smtClean="0">
                        <a:solidFill>
                          <a:srgbClr val="00FF00"/>
                        </a:solidFill>
                        <a:latin typeface="Cambria Math" panose="02040503050406030204" pitchFamily="18" charset="0"/>
                      </a:rPr>
                      <m:t>R</m:t>
                    </m:r>
                    <m:r>
                      <a:rPr lang="sv-SE" sz="2000" b="0" i="0" smtClean="0">
                        <a:solidFill>
                          <a:srgbClr val="00FF00"/>
                        </a:solidFill>
                        <a:latin typeface="Cambria Math" panose="02040503050406030204" pitchFamily="18" charset="0"/>
                      </a:rPr>
                      <m:t>)</m:t>
                    </m:r>
                  </m:oMath>
                </a14:m>
                <a:r>
                  <a:rPr lang="sv-SE" sz="2000" dirty="0">
                    <a:solidFill>
                      <a:srgbClr val="00FF00"/>
                    </a:solidFill>
                  </a:rPr>
                  <a:t> </a:t>
                </a:r>
                <a:r>
                  <a:rPr lang="sv-SE" sz="2000" dirty="0" err="1">
                    <a:solidFill>
                      <a:srgbClr val="00FF00"/>
                    </a:solidFill>
                  </a:rPr>
                  <a:t>using</a:t>
                </a:r>
                <a:r>
                  <a:rPr lang="sv-SE" sz="2000" dirty="0">
                    <a:solidFill>
                      <a:srgbClr val="00FF00"/>
                    </a:solidFill>
                  </a:rPr>
                  <a:t> a </a:t>
                </a:r>
              </a:p>
              <a:p>
                <a:r>
                  <a:rPr lang="sv-SE" sz="2000" dirty="0" err="1">
                    <a:solidFill>
                      <a:srgbClr val="00FF00"/>
                    </a:solidFill>
                  </a:rPr>
                  <a:t>numerical</a:t>
                </a:r>
                <a:r>
                  <a:rPr lang="sv-SE" sz="2000" dirty="0">
                    <a:solidFill>
                      <a:srgbClr val="00FF00"/>
                    </a:solidFill>
                  </a:rPr>
                  <a:t> </a:t>
                </a:r>
                <a:r>
                  <a:rPr lang="sv-SE" sz="2000" dirty="0" err="1">
                    <a:solidFill>
                      <a:srgbClr val="00FF00"/>
                    </a:solidFill>
                  </a:rPr>
                  <a:t>library</a:t>
                </a:r>
                <a:r>
                  <a:rPr lang="sv-SE" sz="2000" dirty="0">
                    <a:solidFill>
                      <a:srgbClr val="00FF00"/>
                    </a:solidFill>
                  </a:rPr>
                  <a:t> </a:t>
                </a:r>
                <a:r>
                  <a:rPr lang="sv-SE" sz="2000" dirty="0" err="1">
                    <a:solidFill>
                      <a:srgbClr val="00FF00"/>
                    </a:solidFill>
                  </a:rPr>
                  <a:t>routine</a:t>
                </a:r>
                <a:r>
                  <a:rPr lang="sv-SE" sz="2000" dirty="0">
                    <a:solidFill>
                      <a:srgbClr val="00FF00"/>
                    </a:solidFill>
                  </a:rPr>
                  <a:t>). </a:t>
                </a:r>
                <a:r>
                  <a:rPr lang="sv-SE" sz="2000" dirty="0" err="1">
                    <a:solidFill>
                      <a:srgbClr val="00FF00"/>
                    </a:solidFill>
                  </a:rPr>
                  <a:t>Because</a:t>
                </a:r>
                <a:r>
                  <a:rPr lang="sv-SE" sz="2000" dirty="0">
                    <a:solidFill>
                      <a:srgbClr val="00FF00"/>
                    </a:solidFill>
                  </a:rPr>
                  <a:t> </a:t>
                </a:r>
              </a:p>
              <a:p>
                <a:pPr/>
                <a14:m>
                  <m:oMathPara xmlns:m="http://schemas.openxmlformats.org/officeDocument/2006/math">
                    <m:oMathParaPr>
                      <m:jc m:val="centerGroup"/>
                    </m:oMathParaPr>
                    <m:oMath xmlns:m="http://schemas.openxmlformats.org/officeDocument/2006/math">
                      <m:r>
                        <a:rPr lang="sv-SE" sz="2000" b="0" i="1" smtClean="0">
                          <a:solidFill>
                            <a:srgbClr val="00FF00"/>
                          </a:solidFill>
                          <a:latin typeface="Cambria Math" panose="02040503050406030204" pitchFamily="18" charset="0"/>
                        </a:rPr>
                        <m:t>𝑅</m:t>
                      </m:r>
                      <m:r>
                        <a:rPr lang="sv-SE" sz="2000" b="0" i="1" smtClean="0">
                          <a:solidFill>
                            <a:srgbClr val="00FF00"/>
                          </a:solidFill>
                          <a:latin typeface="Cambria Math" panose="02040503050406030204" pitchFamily="18" charset="0"/>
                        </a:rPr>
                        <m:t>=</m:t>
                      </m:r>
                      <m:r>
                        <a:rPr lang="sv-SE" sz="2000" b="0" i="1" smtClean="0">
                          <a:solidFill>
                            <a:srgbClr val="00FF00"/>
                          </a:solidFill>
                          <a:latin typeface="Cambria Math" panose="02040503050406030204" pitchFamily="18" charset="0"/>
                        </a:rPr>
                        <m:t>𝑈</m:t>
                      </m:r>
                      <m:r>
                        <m:rPr>
                          <m:sty m:val="p"/>
                        </m:rPr>
                        <a:rPr lang="sv-SE" sz="2000" b="0" i="0" smtClean="0">
                          <a:solidFill>
                            <a:srgbClr val="00FF00"/>
                          </a:solidFill>
                          <a:latin typeface="Cambria Math" panose="02040503050406030204" pitchFamily="18" charset="0"/>
                        </a:rPr>
                        <m:t>Σ</m:t>
                      </m:r>
                      <m:sSup>
                        <m:sSupPr>
                          <m:ctrlPr>
                            <a:rPr lang="sv-SE" sz="2000" b="0" i="1" smtClean="0">
                              <a:solidFill>
                                <a:srgbClr val="00FF00"/>
                              </a:solidFill>
                              <a:latin typeface="Cambria Math" panose="02040503050406030204" pitchFamily="18" charset="0"/>
                            </a:rPr>
                          </m:ctrlPr>
                        </m:sSupPr>
                        <m:e>
                          <m:r>
                            <a:rPr lang="sv-SE" sz="2000" b="0" i="1" smtClean="0">
                              <a:solidFill>
                                <a:srgbClr val="00FF00"/>
                              </a:solidFill>
                              <a:latin typeface="Cambria Math" panose="02040503050406030204" pitchFamily="18" charset="0"/>
                            </a:rPr>
                            <m:t>𝑉</m:t>
                          </m:r>
                        </m:e>
                        <m:sup>
                          <m:r>
                            <a:rPr lang="sv-SE" sz="2000" b="0" i="1" smtClean="0">
                              <a:solidFill>
                                <a:srgbClr val="00FF00"/>
                              </a:solidFill>
                              <a:latin typeface="Cambria Math" panose="02040503050406030204" pitchFamily="18" charset="0"/>
                            </a:rPr>
                            <m:t>𝑇</m:t>
                          </m:r>
                        </m:sup>
                      </m:sSup>
                    </m:oMath>
                  </m:oMathPara>
                </a14:m>
                <a:endParaRPr lang="sv-SE" sz="2000" b="0" dirty="0">
                  <a:solidFill>
                    <a:srgbClr val="00FF00"/>
                  </a:solidFill>
                </a:endParaRPr>
              </a:p>
              <a:p>
                <a:r>
                  <a:rPr lang="sv-SE" sz="2000" dirty="0">
                    <a:solidFill>
                      <a:srgbClr val="00FF00"/>
                    </a:solidFill>
                  </a:rPr>
                  <a:t>i</a:t>
                </a:r>
                <a:r>
                  <a:rPr lang="sv-SE" sz="2000" b="0" dirty="0">
                    <a:solidFill>
                      <a:srgbClr val="00FF00"/>
                    </a:solidFill>
                  </a:rPr>
                  <a:t>s </a:t>
                </a:r>
                <a:r>
                  <a:rPr lang="sv-SE" sz="2000" b="0" dirty="0" err="1">
                    <a:solidFill>
                      <a:srgbClr val="00FF00"/>
                    </a:solidFill>
                  </a:rPr>
                  <a:t>supposed</a:t>
                </a:r>
                <a:r>
                  <a:rPr lang="sv-SE" sz="2000" b="0" dirty="0">
                    <a:solidFill>
                      <a:srgbClr val="00FF00"/>
                    </a:solidFill>
                  </a:rPr>
                  <a:t> to be </a:t>
                </a:r>
                <a:r>
                  <a:rPr lang="sv-SE" sz="2000" b="0" dirty="0" err="1">
                    <a:solidFill>
                      <a:srgbClr val="00FF00"/>
                    </a:solidFill>
                  </a:rPr>
                  <a:t>orthoghonal</a:t>
                </a:r>
                <a:r>
                  <a:rPr lang="sv-SE" sz="2000" b="0" dirty="0">
                    <a:solidFill>
                      <a:srgbClr val="00FF00"/>
                    </a:solidFill>
                  </a:rPr>
                  <a:t> </a:t>
                </a:r>
                <a14:m>
                  <m:oMath xmlns:m="http://schemas.openxmlformats.org/officeDocument/2006/math">
                    <m:r>
                      <m:rPr>
                        <m:sty m:val="p"/>
                      </m:rPr>
                      <a:rPr lang="sv-SE" sz="2000" b="0" i="0" smtClean="0">
                        <a:solidFill>
                          <a:srgbClr val="00FF00"/>
                        </a:solidFill>
                        <a:latin typeface="Cambria Math" panose="02040503050406030204" pitchFamily="18" charset="0"/>
                      </a:rPr>
                      <m:t>Σ</m:t>
                    </m:r>
                    <m:r>
                      <a:rPr lang="sv-SE" sz="2000" b="0" i="1" smtClean="0">
                        <a:solidFill>
                          <a:srgbClr val="00FF00"/>
                        </a:solidFill>
                        <a:latin typeface="Cambria Math" panose="02040503050406030204" pitchFamily="18" charset="0"/>
                      </a:rPr>
                      <m:t> </m:t>
                    </m:r>
                  </m:oMath>
                </a14:m>
                <a:r>
                  <a:rPr lang="sv-SE" sz="2000" dirty="0">
                    <a:solidFill>
                      <a:srgbClr val="00FF00"/>
                    </a:solidFill>
                  </a:rPr>
                  <a:t> must be diagonal 3x3, and all </a:t>
                </a:r>
                <a:r>
                  <a:rPr lang="sv-SE" sz="2000" dirty="0" err="1">
                    <a:solidFill>
                      <a:srgbClr val="00FF00"/>
                    </a:solidFill>
                  </a:rPr>
                  <a:t>of</a:t>
                </a:r>
                <a:r>
                  <a:rPr lang="sv-SE" sz="2000" dirty="0">
                    <a:solidFill>
                      <a:srgbClr val="00FF00"/>
                    </a:solidFill>
                  </a:rPr>
                  <a:t> </a:t>
                </a:r>
                <a:r>
                  <a:rPr lang="sv-SE" sz="2000" dirty="0" err="1">
                    <a:solidFill>
                      <a:srgbClr val="00FF00"/>
                    </a:solidFill>
                  </a:rPr>
                  <a:t>its</a:t>
                </a:r>
                <a:r>
                  <a:rPr lang="sv-SE" sz="2000" dirty="0">
                    <a:solidFill>
                      <a:srgbClr val="00FF00"/>
                    </a:solidFill>
                  </a:rPr>
                  <a:t> </a:t>
                </a:r>
              </a:p>
              <a:p>
                <a:r>
                  <a:rPr lang="sv-SE" sz="2000" dirty="0">
                    <a:solidFill>
                      <a:srgbClr val="00FF00"/>
                    </a:solidFill>
                  </a:rPr>
                  <a:t>elements must </a:t>
                </a:r>
                <a:r>
                  <a:rPr lang="sv-SE" sz="2000" dirty="0" err="1">
                    <a:solidFill>
                      <a:srgbClr val="00FF00"/>
                    </a:solidFill>
                  </a:rPr>
                  <a:t>have</a:t>
                </a:r>
                <a:r>
                  <a:rPr lang="sv-SE" sz="2000" dirty="0">
                    <a:solidFill>
                      <a:srgbClr val="00FF00"/>
                    </a:solidFill>
                  </a:rPr>
                  <a:t> the </a:t>
                </a:r>
                <a:r>
                  <a:rPr lang="sv-SE" sz="2000" dirty="0" err="1">
                    <a:solidFill>
                      <a:srgbClr val="00FF00"/>
                    </a:solidFill>
                  </a:rPr>
                  <a:t>magnitude</a:t>
                </a:r>
                <a:r>
                  <a:rPr lang="sv-SE" sz="2000" dirty="0">
                    <a:solidFill>
                      <a:srgbClr val="00FF00"/>
                    </a:solidFill>
                  </a:rPr>
                  <a:t> 1.</a:t>
                </a:r>
              </a:p>
              <a:p>
                <a:endParaRPr lang="sv-SE" sz="2000" dirty="0">
                  <a:solidFill>
                    <a:srgbClr val="00FF00"/>
                  </a:solidFill>
                </a:endParaRPr>
              </a:p>
              <a:p>
                <a:r>
                  <a:rPr lang="sv-SE" sz="2000" dirty="0">
                    <a:solidFill>
                      <a:srgbClr val="00FF00"/>
                    </a:solidFill>
                  </a:rPr>
                  <a:t>If  </a:t>
                </a:r>
                <a:r>
                  <a:rPr lang="sv-SE" sz="2000" dirty="0" err="1">
                    <a:solidFill>
                      <a:srgbClr val="00FF00"/>
                    </a:solidFill>
                  </a:rPr>
                  <a:t>some</a:t>
                </a:r>
                <a:r>
                  <a:rPr lang="sv-SE" sz="2000" dirty="0">
                    <a:solidFill>
                      <a:srgbClr val="00FF00"/>
                    </a:solidFill>
                  </a:rPr>
                  <a:t> </a:t>
                </a:r>
                <a:r>
                  <a:rPr lang="sv-SE" sz="2000" dirty="0" err="1">
                    <a:solidFill>
                      <a:srgbClr val="00FF00"/>
                    </a:solidFill>
                  </a:rPr>
                  <a:t>eigenvalues</a:t>
                </a:r>
                <a:r>
                  <a:rPr lang="sv-SE" sz="2000" dirty="0">
                    <a:solidFill>
                      <a:srgbClr val="00FF00"/>
                    </a:solidFill>
                  </a:rPr>
                  <a:t> </a:t>
                </a:r>
                <a:r>
                  <a:rPr lang="sv-SE" sz="2000" dirty="0" err="1">
                    <a:solidFill>
                      <a:srgbClr val="00FF00"/>
                    </a:solidFill>
                  </a:rPr>
                  <a:t>are</a:t>
                </a:r>
                <a:r>
                  <a:rPr lang="sv-SE" sz="2000" dirty="0">
                    <a:solidFill>
                      <a:srgbClr val="00FF00"/>
                    </a:solidFill>
                  </a:rPr>
                  <a:t> not 1, </a:t>
                </a:r>
                <a:r>
                  <a:rPr lang="sv-SE" sz="2000" dirty="0" err="1">
                    <a:solidFill>
                      <a:srgbClr val="00FF00"/>
                    </a:solidFill>
                  </a:rPr>
                  <a:t>we</a:t>
                </a:r>
                <a:r>
                  <a:rPr lang="sv-SE" sz="2000" dirty="0">
                    <a:solidFill>
                      <a:srgbClr val="00FF00"/>
                    </a:solidFill>
                  </a:rPr>
                  <a:t> set </a:t>
                </a:r>
                <a:r>
                  <a:rPr lang="sv-SE" sz="2000" dirty="0" err="1">
                    <a:solidFill>
                      <a:srgbClr val="00FF00"/>
                    </a:solidFill>
                  </a:rPr>
                  <a:t>them</a:t>
                </a:r>
                <a:r>
                  <a:rPr lang="sv-SE" sz="2000" dirty="0">
                    <a:solidFill>
                      <a:srgbClr val="00FF00"/>
                    </a:solidFill>
                  </a:rPr>
                  <a:t> to 1 and </a:t>
                </a:r>
                <a:r>
                  <a:rPr lang="sv-SE" sz="2000" dirty="0" err="1">
                    <a:solidFill>
                      <a:srgbClr val="00FF00"/>
                    </a:solidFill>
                  </a:rPr>
                  <a:t>recalculate</a:t>
                </a:r>
                <a:r>
                  <a:rPr lang="sv-SE" sz="2000" dirty="0">
                    <a:solidFill>
                      <a:srgbClr val="00FF00"/>
                    </a:solidFill>
                  </a:rPr>
                  <a:t> </a:t>
                </a:r>
              </a:p>
              <a:p>
                <a:r>
                  <a:rPr lang="sv-SE" sz="2000" dirty="0">
                    <a:solidFill>
                      <a:srgbClr val="00FF00"/>
                    </a:solidFill>
                  </a:rPr>
                  <a:t>    </a:t>
                </a:r>
                <a14:m>
                  <m:oMath xmlns:m="http://schemas.openxmlformats.org/officeDocument/2006/math">
                    <m:r>
                      <a:rPr lang="sv-SE" sz="2000" b="0" i="1" smtClean="0">
                        <a:solidFill>
                          <a:srgbClr val="00FF00"/>
                        </a:solidFill>
                        <a:latin typeface="Cambria Math" panose="02040503050406030204" pitchFamily="18" charset="0"/>
                      </a:rPr>
                      <m:t>𝑅</m:t>
                    </m:r>
                  </m:oMath>
                </a14:m>
                <a:r>
                  <a:rPr lang="sv-SE" sz="2000" dirty="0">
                    <a:solidFill>
                      <a:srgbClr val="00FF00"/>
                    </a:solidFill>
                  </a:rPr>
                  <a:t> via </a:t>
                </a:r>
                <a14:m>
                  <m:oMath xmlns:m="http://schemas.openxmlformats.org/officeDocument/2006/math">
                    <m:r>
                      <a:rPr lang="sv-SE" sz="2000" i="1">
                        <a:solidFill>
                          <a:srgbClr val="00FF00"/>
                        </a:solidFill>
                        <a:latin typeface="Cambria Math" panose="02040503050406030204" pitchFamily="18" charset="0"/>
                      </a:rPr>
                      <m:t>𝑈</m:t>
                    </m:r>
                    <m:r>
                      <m:rPr>
                        <m:sty m:val="p"/>
                      </m:rPr>
                      <a:rPr lang="sv-SE" sz="2000">
                        <a:solidFill>
                          <a:srgbClr val="00FF00"/>
                        </a:solidFill>
                        <a:latin typeface="Cambria Math" panose="02040503050406030204" pitchFamily="18" charset="0"/>
                      </a:rPr>
                      <m:t>Σ</m:t>
                    </m:r>
                    <m:sSup>
                      <m:sSupPr>
                        <m:ctrlPr>
                          <a:rPr lang="sv-SE" sz="2000" b="0" i="1" smtClean="0">
                            <a:solidFill>
                              <a:srgbClr val="00FF00"/>
                            </a:solidFill>
                            <a:latin typeface="Cambria Math" panose="02040503050406030204" pitchFamily="18" charset="0"/>
                          </a:rPr>
                        </m:ctrlPr>
                      </m:sSupPr>
                      <m:e>
                        <m:r>
                          <a:rPr lang="sv-SE" sz="2000" i="1">
                            <a:solidFill>
                              <a:srgbClr val="00FF00"/>
                            </a:solidFill>
                            <a:latin typeface="Cambria Math" panose="02040503050406030204" pitchFamily="18" charset="0"/>
                          </a:rPr>
                          <m:t>𝑉</m:t>
                        </m:r>
                      </m:e>
                      <m:sup>
                        <m:r>
                          <a:rPr lang="sv-SE" sz="2000" b="0" i="1" smtClean="0">
                            <a:solidFill>
                              <a:srgbClr val="00FF00"/>
                            </a:solidFill>
                            <a:latin typeface="Cambria Math" panose="02040503050406030204" pitchFamily="18" charset="0"/>
                          </a:rPr>
                          <m:t>𝑇</m:t>
                        </m:r>
                      </m:sup>
                    </m:sSup>
                  </m:oMath>
                </a14:m>
                <a:r>
                  <a:rPr lang="sv-SE" sz="2000" dirty="0">
                    <a:solidFill>
                      <a:srgbClr val="00FF00"/>
                    </a:solidFill>
                  </a:rPr>
                  <a:t>. </a:t>
                </a:r>
                <a:r>
                  <a:rPr lang="sv-SE" sz="2000" dirty="0" err="1">
                    <a:solidFill>
                      <a:srgbClr val="00FF00"/>
                    </a:solidFill>
                  </a:rPr>
                  <a:t>After</a:t>
                </a:r>
                <a:r>
                  <a:rPr lang="sv-SE" sz="2000" dirty="0">
                    <a:solidFill>
                      <a:srgbClr val="00FF00"/>
                    </a:solidFill>
                  </a:rPr>
                  <a:t> </a:t>
                </a:r>
                <a:r>
                  <a:rPr lang="sv-SE" sz="2000" dirty="0" err="1">
                    <a:solidFill>
                      <a:srgbClr val="00FF00"/>
                    </a:solidFill>
                  </a:rPr>
                  <a:t>this</a:t>
                </a:r>
                <a:r>
                  <a:rPr lang="sv-SE" sz="2000" dirty="0">
                    <a:solidFill>
                      <a:srgbClr val="00FF00"/>
                    </a:solidFill>
                  </a:rPr>
                  <a:t>, </a:t>
                </a:r>
                <a14:m>
                  <m:oMath xmlns:m="http://schemas.openxmlformats.org/officeDocument/2006/math">
                    <m:r>
                      <a:rPr lang="sv-SE" sz="2000" b="0" i="1" smtClean="0">
                        <a:solidFill>
                          <a:srgbClr val="00FF00"/>
                        </a:solidFill>
                        <a:latin typeface="Cambria Math" panose="02040503050406030204" pitchFamily="18" charset="0"/>
                      </a:rPr>
                      <m:t>𝑅</m:t>
                    </m:r>
                  </m:oMath>
                </a14:m>
                <a:r>
                  <a:rPr lang="sv-SE" sz="2000" dirty="0">
                    <a:solidFill>
                      <a:srgbClr val="00FF00"/>
                    </a:solidFill>
                  </a:rPr>
                  <a:t> </a:t>
                </a:r>
                <a:r>
                  <a:rPr lang="sv-SE" sz="2000" dirty="0" err="1">
                    <a:solidFill>
                      <a:srgbClr val="00FF00"/>
                    </a:solidFill>
                  </a:rPr>
                  <a:t>will</a:t>
                </a:r>
                <a:r>
                  <a:rPr lang="sv-SE" sz="2000" dirty="0">
                    <a:solidFill>
                      <a:srgbClr val="00FF00"/>
                    </a:solidFill>
                  </a:rPr>
                  <a:t> be </a:t>
                </a:r>
                <a:r>
                  <a:rPr lang="sv-SE" sz="2000" dirty="0" err="1">
                    <a:solidFill>
                      <a:srgbClr val="00FF00"/>
                    </a:solidFill>
                  </a:rPr>
                  <a:t>orthoghonal</a:t>
                </a:r>
                <a:r>
                  <a:rPr lang="sv-SE" sz="2000" dirty="0">
                    <a:solidFill>
                      <a:srgbClr val="00FF00"/>
                    </a:solidFill>
                  </a:rPr>
                  <a:t>.</a:t>
                </a:r>
              </a:p>
              <a:p>
                <a:endParaRPr lang="sv-SE" sz="2000" dirty="0"/>
              </a:p>
              <a:p>
                <a:endParaRPr lang="sv-SE" sz="2000" dirty="0"/>
              </a:p>
              <a:p>
                <a:endParaRPr lang="sv-SE" sz="2000" dirty="0"/>
              </a:p>
              <a:p>
                <a:endParaRPr lang="sv-SE" sz="2000" dirty="0"/>
              </a:p>
              <a:p>
                <a:r>
                  <a:rPr lang="sv-SE" sz="2000" dirty="0"/>
                  <a:t> </a:t>
                </a:r>
              </a:p>
            </p:txBody>
          </p:sp>
        </mc:Choice>
        <mc:Fallback xmlns="">
          <p:sp>
            <p:nvSpPr>
              <p:cNvPr id="2" name="TextBox 1">
                <a:extLst>
                  <a:ext uri="{FF2B5EF4-FFF2-40B4-BE49-F238E27FC236}">
                    <a16:creationId xmlns:a16="http://schemas.microsoft.com/office/drawing/2014/main" id="{972315DC-62F2-E44A-D8DE-34C35D3DA067}"/>
                  </a:ext>
                </a:extLst>
              </p:cNvPr>
              <p:cNvSpPr txBox="1">
                <a:spLocks noRot="1" noChangeAspect="1" noMove="1" noResize="1" noEditPoints="1" noAdjustHandles="1" noChangeArrowheads="1" noChangeShapeType="1" noTextEdit="1"/>
              </p:cNvSpPr>
              <p:nvPr/>
            </p:nvSpPr>
            <p:spPr>
              <a:xfrm>
                <a:off x="1223888" y="827509"/>
                <a:ext cx="8376973" cy="7171194"/>
              </a:xfrm>
              <a:prstGeom prst="rect">
                <a:avLst/>
              </a:prstGeom>
              <a:blipFill>
                <a:blip r:embed="rId2"/>
                <a:stretch>
                  <a:fillRect l="-801" t="-510"/>
                </a:stretch>
              </a:blipFill>
            </p:spPr>
            <p:txBody>
              <a:bodyPr/>
              <a:lstStyle/>
              <a:p>
                <a:r>
                  <a:rPr lang="sv-SE">
                    <a:noFill/>
                  </a:rPr>
                  <a:t> </a:t>
                </a:r>
              </a:p>
            </p:txBody>
          </p:sp>
        </mc:Fallback>
      </mc:AlternateContent>
    </p:spTree>
    <p:extLst>
      <p:ext uri="{BB962C8B-B14F-4D97-AF65-F5344CB8AC3E}">
        <p14:creationId xmlns:p14="http://schemas.microsoft.com/office/powerpoint/2010/main" val="63361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0F0FC55-7271-49D7-C5A4-58AF8EB7EA4B}"/>
                  </a:ext>
                </a:extLst>
              </p:cNvPr>
              <p:cNvSpPr txBox="1"/>
              <p:nvPr/>
            </p:nvSpPr>
            <p:spPr>
              <a:xfrm>
                <a:off x="1367904" y="179437"/>
                <a:ext cx="7488832" cy="5816977"/>
              </a:xfrm>
              <a:prstGeom prst="rect">
                <a:avLst/>
              </a:prstGeom>
              <a:noFill/>
            </p:spPr>
            <p:txBody>
              <a:bodyPr wrap="square">
                <a:spAutoFit/>
              </a:bodyPr>
              <a:lstStyle/>
              <a:p>
                <a:r>
                  <a:rPr lang="sv-SE" sz="3200" dirty="0"/>
                  <a:t>Summary</a:t>
                </a:r>
              </a:p>
              <a:p>
                <a:r>
                  <a:rPr lang="sv-SE" sz="2000" dirty="0"/>
                  <a:t>The </a:t>
                </a:r>
                <a:r>
                  <a:rPr lang="sv-SE" sz="2000" dirty="0" err="1"/>
                  <a:t>camera</a:t>
                </a:r>
                <a:r>
                  <a:rPr lang="sv-SE" sz="2000" dirty="0"/>
                  <a:t> matrix </a:t>
                </a:r>
                <a14:m>
                  <m:oMath xmlns:m="http://schemas.openxmlformats.org/officeDocument/2006/math">
                    <m:r>
                      <a:rPr lang="sv-SE" sz="2000" b="0" i="1" smtClean="0">
                        <a:latin typeface="Cambria Math" panose="02040503050406030204" pitchFamily="18" charset="0"/>
                      </a:rPr>
                      <m:t>𝑀</m:t>
                    </m:r>
                    <m:r>
                      <a:rPr lang="sv-SE" sz="2000" b="0" i="1" smtClean="0">
                        <a:latin typeface="Cambria Math" panose="02040503050406030204" pitchFamily="18" charset="0"/>
                      </a:rPr>
                      <m:t> </m:t>
                    </m:r>
                  </m:oMath>
                </a14:m>
                <a:r>
                  <a:rPr lang="sv-SE" sz="2000" dirty="0"/>
                  <a:t>is obtained from  </a:t>
                </a:r>
                <a:r>
                  <a:rPr lang="sv-SE" sz="2000" dirty="0" err="1"/>
                  <a:t>solving</a:t>
                </a:r>
                <a:r>
                  <a:rPr lang="sv-SE" sz="2000" dirty="0"/>
                  <a:t> the </a:t>
                </a:r>
                <a:r>
                  <a:rPr lang="sv-SE" sz="2000" dirty="0" err="1"/>
                  <a:t>equation</a:t>
                </a:r>
                <a:endParaRPr lang="sv-SE" sz="2000" dirty="0"/>
              </a:p>
              <a:p>
                <a:r>
                  <a:rPr lang="sv-SE" sz="2000" dirty="0"/>
                  <a:t>                                   </a:t>
                </a:r>
                <a14:m>
                  <m:oMath xmlns:m="http://schemas.openxmlformats.org/officeDocument/2006/math">
                    <m:r>
                      <a:rPr lang="sv-SE" sz="2000" b="1" i="0" smtClean="0">
                        <a:latin typeface="Cambria Math" panose="02040503050406030204" pitchFamily="18" charset="0"/>
                      </a:rPr>
                      <m:t>𝐁𝐦</m:t>
                    </m:r>
                    <m:r>
                      <a:rPr lang="sv-SE" sz="2000" b="1" i="0" smtClean="0">
                        <a:latin typeface="Cambria Math" panose="02040503050406030204" pitchFamily="18" charset="0"/>
                      </a:rPr>
                      <m:t>=</m:t>
                    </m:r>
                    <m:r>
                      <a:rPr lang="sv-SE" sz="2000" b="1" i="0" smtClean="0">
                        <a:latin typeface="Cambria Math" panose="02040503050406030204" pitchFamily="18" charset="0"/>
                      </a:rPr>
                      <m:t>𝟎</m:t>
                    </m:r>
                  </m:oMath>
                </a14:m>
                <a:endParaRPr lang="sv-SE" sz="2000" b="1" dirty="0"/>
              </a:p>
              <a:p>
                <a:r>
                  <a:rPr lang="sv-SE" sz="2000" dirty="0" err="1"/>
                  <a:t>Such</a:t>
                </a:r>
                <a:r>
                  <a:rPr lang="sv-SE" sz="2000" dirty="0"/>
                  <a:t> an </a:t>
                </a:r>
                <a:r>
                  <a:rPr lang="sv-SE" sz="2000" dirty="0" err="1"/>
                  <a:t>equation</a:t>
                </a:r>
                <a:r>
                  <a:rPr lang="sv-SE" sz="2000" dirty="0"/>
                  <a:t> is </a:t>
                </a:r>
                <a:r>
                  <a:rPr lang="sv-SE" sz="2000" dirty="0" err="1"/>
                  <a:t>called</a:t>
                </a:r>
                <a:r>
                  <a:rPr lang="sv-SE" sz="2000" dirty="0"/>
                  <a:t> </a:t>
                </a:r>
                <a:r>
                  <a:rPr lang="sv-SE" sz="2000" dirty="0" err="1"/>
                  <a:t>homogeneous</a:t>
                </a:r>
                <a:r>
                  <a:rPr lang="sv-SE" sz="2000" dirty="0"/>
                  <a:t>  </a:t>
                </a:r>
                <a:r>
                  <a:rPr lang="sv-SE" sz="2000" dirty="0" err="1"/>
                  <a:t>equation</a:t>
                </a:r>
                <a:r>
                  <a:rPr lang="sv-SE" sz="2000" dirty="0"/>
                  <a:t>.</a:t>
                </a:r>
              </a:p>
              <a:p>
                <a:r>
                  <a:rPr lang="sv-SE" sz="2000" dirty="0" err="1"/>
                  <a:t>Here</a:t>
                </a:r>
                <a:r>
                  <a:rPr lang="sv-SE" sz="2000" dirty="0"/>
                  <a:t>  </a:t>
                </a:r>
                <a:r>
                  <a:rPr lang="sv-SE" sz="2000" b="1" dirty="0"/>
                  <a:t>B </a:t>
                </a:r>
                <a:r>
                  <a:rPr lang="sv-SE" sz="2000" dirty="0"/>
                  <a:t>is a </a:t>
                </a:r>
                <a:r>
                  <a:rPr lang="sv-SE" sz="2000" dirty="0" err="1"/>
                  <a:t>known</a:t>
                </a:r>
                <a:r>
                  <a:rPr lang="sv-SE" sz="2000" dirty="0"/>
                  <a:t> matrix </a:t>
                </a:r>
                <a:r>
                  <a:rPr lang="sv-SE" sz="2000" dirty="0" err="1"/>
                  <a:t>formed</a:t>
                </a:r>
                <a:r>
                  <a:rPr lang="sv-SE" sz="2000" dirty="0"/>
                  <a:t> </a:t>
                </a:r>
                <a:r>
                  <a:rPr lang="sv-SE" sz="2000" dirty="0" err="1"/>
                  <a:t>through</a:t>
                </a:r>
                <a:r>
                  <a:rPr lang="sv-SE" sz="2000" dirty="0"/>
                  <a:t> </a:t>
                </a:r>
                <a:r>
                  <a:rPr lang="sv-SE" sz="2000" dirty="0" err="1"/>
                  <a:t>correspondances</a:t>
                </a:r>
                <a:r>
                  <a:rPr lang="sv-SE" sz="2000" dirty="0"/>
                  <a:t> </a:t>
                </a:r>
                <a:r>
                  <a:rPr lang="sv-SE" sz="2000" dirty="0" err="1"/>
                  <a:t>of</a:t>
                </a:r>
                <a:r>
                  <a:rPr lang="sv-SE" sz="2000" dirty="0"/>
                  <a:t> </a:t>
                </a:r>
                <a:r>
                  <a:rPr lang="sv-SE" sz="2000" dirty="0" err="1"/>
                  <a:t>coordinates</a:t>
                </a:r>
                <a:r>
                  <a:rPr lang="sv-SE" sz="2000" dirty="0"/>
                  <a:t> (</a:t>
                </a:r>
                <a:r>
                  <a:rPr lang="sv-SE" sz="2000" dirty="0" err="1"/>
                  <a:t>of</a:t>
                </a:r>
                <a:r>
                  <a:rPr lang="sv-SE" sz="2000" dirty="0"/>
                  <a:t> </a:t>
                </a:r>
                <a14:m>
                  <m:oMath xmlns:m="http://schemas.openxmlformats.org/officeDocument/2006/math">
                    <m:r>
                      <a:rPr lang="sv-SE" sz="2000" b="0" i="1" smtClean="0">
                        <a:latin typeface="Cambria Math" panose="02040503050406030204" pitchFamily="18" charset="0"/>
                      </a:rPr>
                      <m:t>𝑁</m:t>
                    </m:r>
                  </m:oMath>
                </a14:m>
                <a:r>
                  <a:rPr lang="sv-SE" sz="2000" dirty="0"/>
                  <a:t> points) in the </a:t>
                </a:r>
                <a:r>
                  <a:rPr lang="sv-SE" sz="2000" dirty="0" err="1"/>
                  <a:t>world</a:t>
                </a:r>
                <a:r>
                  <a:rPr lang="sv-SE" sz="2000" dirty="0"/>
                  <a:t> and in the digital image, </a:t>
                </a:r>
                <a:r>
                  <a:rPr lang="sv-SE" sz="2000" dirty="0" err="1"/>
                  <a:t>both</a:t>
                </a:r>
                <a:r>
                  <a:rPr lang="sv-SE" sz="2000" dirty="0"/>
                  <a:t> </a:t>
                </a:r>
                <a:r>
                  <a:rPr lang="sv-SE" sz="2000" dirty="0" err="1"/>
                  <a:t>represented</a:t>
                </a:r>
                <a:r>
                  <a:rPr lang="sv-SE" sz="2000" dirty="0"/>
                  <a:t> in </a:t>
                </a:r>
                <a:r>
                  <a:rPr lang="sv-SE" sz="2000" dirty="0" err="1"/>
                  <a:t>Homogeneous</a:t>
                </a:r>
                <a:r>
                  <a:rPr lang="sv-SE" sz="2000" dirty="0"/>
                  <a:t> </a:t>
                </a:r>
                <a:r>
                  <a:rPr lang="sv-SE" sz="2000" dirty="0" err="1"/>
                  <a:t>coordinates</a:t>
                </a:r>
                <a:r>
                  <a:rPr lang="sv-SE" sz="2000" dirty="0"/>
                  <a:t>.  </a:t>
                </a:r>
              </a:p>
              <a:p>
                <a:endParaRPr lang="sv-SE" sz="2000" b="1" dirty="0"/>
              </a:p>
              <a:p>
                <a:r>
                  <a:rPr lang="sv-SE" sz="2000" dirty="0"/>
                  <a:t>Homogeneous </a:t>
                </a:r>
                <a:r>
                  <a:rPr lang="sv-SE" sz="2000" dirty="0" err="1"/>
                  <a:t>equations</a:t>
                </a:r>
                <a:r>
                  <a:rPr lang="sv-SE" sz="2000" dirty="0"/>
                  <a:t> </a:t>
                </a:r>
                <a:r>
                  <a:rPr lang="sv-SE" sz="2000" dirty="0" err="1"/>
                  <a:t>are</a:t>
                </a:r>
                <a:r>
                  <a:rPr lang="sv-SE" sz="2000" dirty="0"/>
                  <a:t> </a:t>
                </a:r>
                <a:r>
                  <a:rPr lang="sv-SE" sz="2000" dirty="0" err="1"/>
                  <a:t>solved</a:t>
                </a:r>
                <a:r>
                  <a:rPr lang="sv-SE" sz="2000" dirty="0"/>
                  <a:t> by the </a:t>
                </a:r>
                <a:r>
                  <a:rPr lang="sv-SE" sz="2000" dirty="0" err="1"/>
                  <a:t>least</a:t>
                </a:r>
                <a:r>
                  <a:rPr lang="sv-SE" sz="2000" dirty="0"/>
                  <a:t> </a:t>
                </a:r>
                <a:r>
                  <a:rPr lang="sv-SE" sz="2000" dirty="0" err="1"/>
                  <a:t>significant</a:t>
                </a:r>
                <a:r>
                  <a:rPr lang="sv-SE" sz="2000" dirty="0"/>
                  <a:t> </a:t>
                </a:r>
                <a:r>
                  <a:rPr lang="sv-SE" sz="2000" dirty="0" err="1"/>
                  <a:t>eigen</a:t>
                </a:r>
                <a:r>
                  <a:rPr lang="sv-SE" sz="2000" dirty="0"/>
                  <a:t> </a:t>
                </a:r>
                <a:r>
                  <a:rPr lang="sv-SE" sz="2000" dirty="0" err="1"/>
                  <a:t>vector</a:t>
                </a:r>
                <a:r>
                  <a:rPr lang="sv-SE" sz="2000" dirty="0"/>
                  <a:t> </a:t>
                </a:r>
                <a:r>
                  <a:rPr lang="sv-SE" sz="2000" dirty="0" err="1"/>
                  <a:t>of</a:t>
                </a:r>
                <a:r>
                  <a:rPr lang="sv-SE" sz="2000" dirty="0"/>
                  <a:t> </a:t>
                </a:r>
                <a14:m>
                  <m:oMath xmlns:m="http://schemas.openxmlformats.org/officeDocument/2006/math">
                    <m:sSup>
                      <m:sSupPr>
                        <m:ctrlPr>
                          <a:rPr lang="sv-SE" sz="2000" i="1">
                            <a:latin typeface="Cambria Math" panose="02040503050406030204" pitchFamily="18" charset="0"/>
                          </a:rPr>
                        </m:ctrlPr>
                      </m:sSupPr>
                      <m:e>
                        <m:r>
                          <a:rPr lang="sv-SE" sz="2000" i="1">
                            <a:latin typeface="Cambria Math" panose="02040503050406030204" pitchFamily="18" charset="0"/>
                          </a:rPr>
                          <m:t>𝐵</m:t>
                        </m:r>
                      </m:e>
                      <m:sup>
                        <m:r>
                          <a:rPr lang="sv-SE" sz="2000" i="1">
                            <a:latin typeface="Cambria Math" panose="02040503050406030204" pitchFamily="18" charset="0"/>
                          </a:rPr>
                          <m:t>𝑇</m:t>
                        </m:r>
                      </m:sup>
                    </m:sSup>
                    <m:r>
                      <a:rPr lang="sv-SE" sz="2000" b="0" i="1" smtClean="0">
                        <a:latin typeface="Cambria Math" panose="02040503050406030204" pitchFamily="18" charset="0"/>
                      </a:rPr>
                      <m:t>𝐵</m:t>
                    </m:r>
                  </m:oMath>
                </a14:m>
                <a:r>
                  <a:rPr lang="sv-SE" sz="2000" dirty="0"/>
                  <a:t> </a:t>
                </a:r>
                <a:r>
                  <a:rPr lang="sv-SE" sz="2000" dirty="0" err="1"/>
                  <a:t>which</a:t>
                </a:r>
                <a:r>
                  <a:rPr lang="sv-SE" sz="2000" dirty="0"/>
                  <a:t> is </a:t>
                </a:r>
                <a:r>
                  <a:rPr lang="sv-SE" sz="2000" dirty="0" err="1"/>
                  <a:t>efficiently</a:t>
                </a:r>
                <a:r>
                  <a:rPr lang="sv-SE" sz="2000" dirty="0"/>
                  <a:t> </a:t>
                </a:r>
                <a:r>
                  <a:rPr lang="sv-SE" sz="2000" dirty="0" err="1"/>
                  <a:t>obtained</a:t>
                </a:r>
                <a:r>
                  <a:rPr lang="sv-SE" sz="2000" dirty="0"/>
                  <a:t> by SVD </a:t>
                </a:r>
                <a:r>
                  <a:rPr lang="sv-SE" sz="2000" dirty="0" err="1"/>
                  <a:t>decompostion</a:t>
                </a:r>
                <a:r>
                  <a:rPr lang="sv-SE" sz="2000" dirty="0"/>
                  <a:t>.</a:t>
                </a:r>
              </a:p>
              <a:p>
                <a:endParaRPr lang="sv-SE" sz="2000" b="1" dirty="0"/>
              </a:p>
              <a:p>
                <a:r>
                  <a:rPr lang="sv-SE" sz="2000" dirty="0" err="1"/>
                  <a:t>Each</a:t>
                </a:r>
                <a:r>
                  <a:rPr lang="sv-SE" sz="2000" dirty="0"/>
                  <a:t> </a:t>
                </a:r>
                <a:r>
                  <a:rPr lang="sv-SE" sz="2000" dirty="0" err="1"/>
                  <a:t>correspondance</a:t>
                </a:r>
                <a:r>
                  <a:rPr lang="sv-SE" sz="2000" dirty="0"/>
                  <a:t> </a:t>
                </a:r>
                <a:r>
                  <a:rPr lang="sv-SE" sz="2000" dirty="0" err="1"/>
                  <a:t>produces</a:t>
                </a:r>
                <a:r>
                  <a:rPr lang="sv-SE" sz="2000" dirty="0"/>
                  <a:t> 2 </a:t>
                </a:r>
                <a:r>
                  <a:rPr lang="sv-SE" sz="2000" dirty="0" err="1"/>
                  <a:t>rows</a:t>
                </a:r>
                <a:r>
                  <a:rPr lang="sv-SE" sz="2000" dirty="0"/>
                  <a:t> </a:t>
                </a:r>
                <a:r>
                  <a:rPr lang="sv-SE" sz="2000" dirty="0" err="1"/>
                  <a:t>of</a:t>
                </a:r>
                <a:r>
                  <a:rPr lang="sv-SE" sz="2000" dirty="0"/>
                  <a:t> </a:t>
                </a:r>
                <a:r>
                  <a:rPr lang="sv-SE" sz="2000" b="1" dirty="0"/>
                  <a:t>B </a:t>
                </a:r>
                <a:r>
                  <a:rPr lang="sv-SE" sz="2000" dirty="0"/>
                  <a:t> </a:t>
                </a:r>
                <a:r>
                  <a:rPr lang="sv-SE" sz="2000" dirty="0" err="1"/>
                  <a:t>because</a:t>
                </a:r>
                <a:r>
                  <a:rPr lang="sv-SE" sz="2000" dirty="0"/>
                  <a:t> a </a:t>
                </a:r>
                <a:r>
                  <a:rPr lang="sv-SE" sz="2000" dirty="0" err="1"/>
                  <a:t>correspondance</a:t>
                </a:r>
                <a:r>
                  <a:rPr lang="sv-SE" sz="2000" dirty="0"/>
                  <a:t> </a:t>
                </a:r>
                <a:r>
                  <a:rPr lang="sv-SE" sz="2000" dirty="0" err="1"/>
                  <a:t>produces</a:t>
                </a:r>
                <a:r>
                  <a:rPr lang="sv-SE" sz="2000" dirty="0"/>
                  <a:t> 2 </a:t>
                </a:r>
                <a:r>
                  <a:rPr lang="sv-SE" sz="2000" dirty="0" err="1"/>
                  <a:t>equations</a:t>
                </a:r>
                <a:r>
                  <a:rPr lang="sv-SE" sz="2000" dirty="0"/>
                  <a:t> </a:t>
                </a:r>
                <a:r>
                  <a:rPr lang="sv-SE" sz="2000" dirty="0" err="1"/>
                  <a:t>with</a:t>
                </a:r>
                <a:r>
                  <a:rPr lang="sv-SE" sz="2000" dirty="0"/>
                  <a:t> elements </a:t>
                </a:r>
                <a:r>
                  <a:rPr lang="sv-SE" sz="2000" dirty="0" err="1"/>
                  <a:t>of</a:t>
                </a:r>
                <a:r>
                  <a:rPr lang="sv-SE" sz="2000" dirty="0"/>
                  <a:t>  </a:t>
                </a:r>
                <a14:m>
                  <m:oMath xmlns:m="http://schemas.openxmlformats.org/officeDocument/2006/math">
                    <m:r>
                      <a:rPr lang="sv-SE" sz="2000" b="1" i="0" smtClean="0">
                        <a:latin typeface="Cambria Math" panose="02040503050406030204" pitchFamily="18" charset="0"/>
                      </a:rPr>
                      <m:t>𝐦</m:t>
                    </m:r>
                  </m:oMath>
                </a14:m>
                <a:r>
                  <a:rPr lang="sv-SE" sz="2000" dirty="0"/>
                  <a:t>, the unknowns. </a:t>
                </a:r>
                <a:r>
                  <a:rPr lang="sv-SE" sz="2000" dirty="0" err="1"/>
                  <a:t>Hence</a:t>
                </a:r>
                <a:r>
                  <a:rPr lang="sv-SE" sz="2000" dirty="0"/>
                  <a:t> </a:t>
                </a:r>
                <a:r>
                  <a:rPr lang="sv-SE" sz="2000" dirty="0" err="1"/>
                  <a:t>there</a:t>
                </a:r>
                <a:r>
                  <a:rPr lang="sv-SE" sz="2000" dirty="0"/>
                  <a:t> </a:t>
                </a:r>
                <a:r>
                  <a:rPr lang="sv-SE" sz="2000" dirty="0" err="1"/>
                  <a:t>are</a:t>
                </a:r>
                <a:r>
                  <a:rPr lang="sv-SE" sz="2000" dirty="0"/>
                  <a:t> 2</a:t>
                </a:r>
                <a:r>
                  <a:rPr lang="sv-SE" sz="2000" i="1" dirty="0"/>
                  <a:t>N</a:t>
                </a:r>
                <a:r>
                  <a:rPr lang="sv-SE" sz="2000" dirty="0"/>
                  <a:t> </a:t>
                </a:r>
                <a:r>
                  <a:rPr lang="sv-SE" sz="2000" dirty="0" err="1"/>
                  <a:t>rows</a:t>
                </a:r>
                <a:r>
                  <a:rPr lang="sv-SE" sz="2000" dirty="0"/>
                  <a:t> in </a:t>
                </a:r>
                <a:r>
                  <a:rPr lang="sv-SE" sz="2000" b="1" dirty="0"/>
                  <a:t>B</a:t>
                </a:r>
                <a:r>
                  <a:rPr lang="sv-SE" sz="2000" dirty="0"/>
                  <a:t>.</a:t>
                </a:r>
              </a:p>
              <a:p>
                <a:endParaRPr lang="sv-SE" sz="2000" dirty="0"/>
              </a:p>
              <a:p>
                <a:r>
                  <a:rPr lang="sv-SE" sz="2000" dirty="0" err="1"/>
                  <a:t>After</a:t>
                </a:r>
                <a:r>
                  <a:rPr lang="sv-SE" sz="2000" dirty="0"/>
                  <a:t> </a:t>
                </a:r>
                <a:r>
                  <a:rPr lang="sv-SE" sz="2000" dirty="0" err="1"/>
                  <a:t>normalization</a:t>
                </a:r>
                <a:r>
                  <a:rPr lang="sv-SE" sz="2000" dirty="0"/>
                  <a:t> </a:t>
                </a:r>
                <a:r>
                  <a:rPr lang="sv-SE" sz="2000" dirty="0" err="1"/>
                  <a:t>of</a:t>
                </a:r>
                <a:r>
                  <a:rPr lang="sv-SE" sz="2000" dirty="0"/>
                  <a:t> </a:t>
                </a:r>
                <a14:m>
                  <m:oMath xmlns:m="http://schemas.openxmlformats.org/officeDocument/2006/math">
                    <m:r>
                      <a:rPr lang="sv-SE" sz="2000" i="1" dirty="0">
                        <a:latin typeface="Cambria Math" panose="02040503050406030204" pitchFamily="18" charset="0"/>
                      </a:rPr>
                      <m:t>𝑀</m:t>
                    </m:r>
                    <m:r>
                      <a:rPr lang="sv-SE" sz="2000" b="0" i="1" dirty="0" smtClean="0">
                        <a:latin typeface="Cambria Math" panose="02040503050406030204" pitchFamily="18" charset="0"/>
                      </a:rPr>
                      <m:t>, </m:t>
                    </m:r>
                    <m:r>
                      <m:rPr>
                        <m:sty m:val="p"/>
                      </m:rPr>
                      <a:rPr lang="sv-SE" sz="2000" b="0" i="0" dirty="0" smtClean="0">
                        <a:latin typeface="Cambria Math" panose="02040503050406030204" pitchFamily="18" charset="0"/>
                      </a:rPr>
                      <m:t>s</m:t>
                    </m:r>
                  </m:oMath>
                </a14:m>
                <a:r>
                  <a:rPr lang="sv-SE" sz="2000" dirty="0" err="1"/>
                  <a:t>calar</a:t>
                </a:r>
                <a:r>
                  <a:rPr lang="sv-SE" sz="2000" dirty="0"/>
                  <a:t> </a:t>
                </a:r>
                <a:r>
                  <a:rPr lang="sv-SE" sz="2000" dirty="0" err="1"/>
                  <a:t>products</a:t>
                </a:r>
                <a:r>
                  <a:rPr lang="sv-SE" sz="2000" dirty="0"/>
                  <a:t> </a:t>
                </a:r>
                <a:r>
                  <a:rPr lang="sv-SE" sz="2000" dirty="0" err="1"/>
                  <a:t>of</a:t>
                </a:r>
                <a:r>
                  <a:rPr lang="sv-SE" sz="2000" dirty="0"/>
                  <a:t> </a:t>
                </a:r>
                <a:r>
                  <a:rPr lang="sv-SE" sz="2000" dirty="0" err="1"/>
                  <a:t>appropriate</a:t>
                </a:r>
                <a:r>
                  <a:rPr lang="sv-SE" sz="2000" dirty="0"/>
                  <a:t> parts </a:t>
                </a:r>
                <a:r>
                  <a:rPr lang="sv-SE" sz="2000" dirty="0" err="1"/>
                  <a:t>of</a:t>
                </a:r>
                <a:r>
                  <a:rPr lang="sv-SE" sz="2000" dirty="0"/>
                  <a:t> </a:t>
                </a:r>
                <a:r>
                  <a:rPr lang="sv-SE" sz="2000" dirty="0" err="1"/>
                  <a:t>rows</a:t>
                </a:r>
                <a:r>
                  <a:rPr lang="sv-SE" sz="2000" dirty="0"/>
                  <a:t> </a:t>
                </a:r>
                <a:r>
                  <a:rPr lang="sv-SE" sz="2000" dirty="0" err="1"/>
                  <a:t>of</a:t>
                </a:r>
                <a:r>
                  <a:rPr lang="sv-SE" sz="2000" dirty="0"/>
                  <a:t> </a:t>
                </a:r>
                <a14:m>
                  <m:oMath xmlns:m="http://schemas.openxmlformats.org/officeDocument/2006/math">
                    <m:r>
                      <a:rPr lang="sv-SE" sz="2000" i="1" dirty="0" smtClean="0">
                        <a:latin typeface="Cambria Math" panose="02040503050406030204" pitchFamily="18" charset="0"/>
                      </a:rPr>
                      <m:t>𝑀</m:t>
                    </m:r>
                  </m:oMath>
                </a14:m>
                <a:r>
                  <a:rPr lang="sv-SE" sz="2000" dirty="0"/>
                  <a:t> </a:t>
                </a:r>
                <a:r>
                  <a:rPr lang="sv-SE" sz="2000" dirty="0" err="1"/>
                  <a:t>produce</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𝑀</m:t>
                        </m:r>
                      </m:e>
                      <m:sub>
                        <m:r>
                          <a:rPr lang="sv-SE" sz="2000" b="0" i="1" smtClean="0">
                            <a:latin typeface="Cambria Math" panose="02040503050406030204" pitchFamily="18" charset="0"/>
                          </a:rPr>
                          <m:t>𝐼</m:t>
                        </m:r>
                      </m:sub>
                    </m:sSub>
                  </m:oMath>
                </a14:m>
                <a:r>
                  <a:rPr lang="sv-SE" sz="2000" dirty="0"/>
                  <a:t> </a:t>
                </a:r>
                <a:r>
                  <a:rPr lang="sv-SE" sz="2000" dirty="0" err="1"/>
                  <a:t>which</a:t>
                </a:r>
                <a:r>
                  <a:rPr lang="sv-SE" sz="2000" dirty="0"/>
                  <a:t> in </a:t>
                </a:r>
                <a:r>
                  <a:rPr lang="sv-SE" sz="2000" dirty="0" err="1"/>
                  <a:t>turn</a:t>
                </a:r>
                <a:r>
                  <a:rPr lang="sv-SE" sz="2000" dirty="0"/>
                  <a:t> </a:t>
                </a:r>
                <a:r>
                  <a:rPr lang="sv-SE" sz="2000" dirty="0" err="1"/>
                  <a:t>allows</a:t>
                </a:r>
                <a:r>
                  <a:rPr lang="sv-SE" sz="2000" dirty="0"/>
                  <a:t> to </a:t>
                </a:r>
                <a:r>
                  <a:rPr lang="sv-SE" sz="2000" dirty="0" err="1"/>
                  <a:t>compute</a:t>
                </a:r>
                <a:r>
                  <a:rPr lang="sv-SE" sz="2000" dirty="0"/>
                  <a:t> </a:t>
                </a:r>
                <a14:m>
                  <m:oMath xmlns:m="http://schemas.openxmlformats.org/officeDocument/2006/math">
                    <m:r>
                      <a:rPr lang="sv-SE" sz="2000" b="0" i="1" smtClean="0">
                        <a:latin typeface="Cambria Math" panose="02040503050406030204" pitchFamily="18" charset="0"/>
                      </a:rPr>
                      <m:t>𝑀</m:t>
                    </m:r>
                    <m:r>
                      <a:rPr lang="sv-SE" sz="2000" b="0" i="1" smtClean="0">
                        <a:latin typeface="Cambria Math" panose="02040503050406030204" pitchFamily="18" charset="0"/>
                      </a:rPr>
                      <m:t>_</m:t>
                    </m:r>
                    <m:r>
                      <a:rPr lang="sv-SE" sz="2000" b="0" i="1" smtClean="0">
                        <a:latin typeface="Cambria Math" panose="02040503050406030204" pitchFamily="18" charset="0"/>
                      </a:rPr>
                      <m:t>𝐸</m:t>
                    </m:r>
                  </m:oMath>
                </a14:m>
                <a:r>
                  <a:rPr lang="sv-SE" sz="2000" dirty="0"/>
                  <a:t>.</a:t>
                </a:r>
              </a:p>
              <a:p>
                <a:endParaRPr lang="sv-SE" sz="2000" dirty="0"/>
              </a:p>
            </p:txBody>
          </p:sp>
        </mc:Choice>
        <mc:Fallback>
          <p:sp>
            <p:nvSpPr>
              <p:cNvPr id="3" name="TextBox 2">
                <a:extLst>
                  <a:ext uri="{FF2B5EF4-FFF2-40B4-BE49-F238E27FC236}">
                    <a16:creationId xmlns:a16="http://schemas.microsoft.com/office/drawing/2014/main" id="{90F0FC55-7271-49D7-C5A4-58AF8EB7EA4B}"/>
                  </a:ext>
                </a:extLst>
              </p:cNvPr>
              <p:cNvSpPr txBox="1">
                <a:spLocks noRot="1" noChangeAspect="1" noMove="1" noResize="1" noEditPoints="1" noAdjustHandles="1" noChangeArrowheads="1" noChangeShapeType="1" noTextEdit="1"/>
              </p:cNvSpPr>
              <p:nvPr/>
            </p:nvSpPr>
            <p:spPr>
              <a:xfrm>
                <a:off x="1367904" y="179437"/>
                <a:ext cx="7488832" cy="5816977"/>
              </a:xfrm>
              <a:prstGeom prst="rect">
                <a:avLst/>
              </a:prstGeom>
              <a:blipFill>
                <a:blip r:embed="rId2"/>
                <a:stretch>
                  <a:fillRect l="-2034" t="-1361" r="-488"/>
                </a:stretch>
              </a:blipFill>
            </p:spPr>
            <p:txBody>
              <a:bodyPr/>
              <a:lstStyle/>
              <a:p>
                <a:r>
                  <a:rPr lang="sv-SE">
                    <a:noFill/>
                  </a:rPr>
                  <a:t> </a:t>
                </a:r>
              </a:p>
            </p:txBody>
          </p:sp>
        </mc:Fallback>
      </mc:AlternateContent>
    </p:spTree>
    <p:extLst>
      <p:ext uri="{BB962C8B-B14F-4D97-AF65-F5344CB8AC3E}">
        <p14:creationId xmlns:p14="http://schemas.microsoft.com/office/powerpoint/2010/main" val="124372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619D0-6E46-0957-4769-93581B66F8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B3AE68-02F2-84A0-9CA7-B5C480EC1DB6}"/>
              </a:ext>
            </a:extLst>
          </p:cNvPr>
          <p:cNvPicPr>
            <a:picLocks noChangeAspect="1"/>
          </p:cNvPicPr>
          <p:nvPr/>
        </p:nvPicPr>
        <p:blipFill>
          <a:blip r:embed="rId3"/>
          <a:stretch>
            <a:fillRect/>
          </a:stretch>
        </p:blipFill>
        <p:spPr>
          <a:xfrm>
            <a:off x="426717" y="971525"/>
            <a:ext cx="5405120" cy="2956560"/>
          </a:xfrm>
          <a:prstGeom prst="rect">
            <a:avLst/>
          </a:prstGeom>
        </p:spPr>
      </p:pic>
      <p:sp>
        <p:nvSpPr>
          <p:cNvPr id="27" name="Arc 26">
            <a:extLst>
              <a:ext uri="{FF2B5EF4-FFF2-40B4-BE49-F238E27FC236}">
                <a16:creationId xmlns:a16="http://schemas.microsoft.com/office/drawing/2014/main" id="{FD7D1DDC-73BC-8EFF-7DE0-4231A5E77A02}"/>
              </a:ext>
            </a:extLst>
          </p:cNvPr>
          <p:cNvSpPr/>
          <p:nvPr/>
        </p:nvSpPr>
        <p:spPr bwMode="auto">
          <a:xfrm rot="20290900">
            <a:off x="2232000" y="2062661"/>
            <a:ext cx="576064" cy="637056"/>
          </a:xfrm>
          <a:prstGeom prst="arc">
            <a:avLst>
              <a:gd name="adj1" fmla="val 10824858"/>
              <a:gd name="adj2" fmla="val 941125"/>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
        <p:nvSpPr>
          <p:cNvPr id="38" name="TextBox 37">
            <a:extLst>
              <a:ext uri="{FF2B5EF4-FFF2-40B4-BE49-F238E27FC236}">
                <a16:creationId xmlns:a16="http://schemas.microsoft.com/office/drawing/2014/main" id="{188FC2C4-1C2F-5ECB-333F-66A71D452617}"/>
              </a:ext>
            </a:extLst>
          </p:cNvPr>
          <p:cNvSpPr txBox="1"/>
          <p:nvPr/>
        </p:nvSpPr>
        <p:spPr>
          <a:xfrm>
            <a:off x="6038167" y="1187549"/>
            <a:ext cx="3816423" cy="2862322"/>
          </a:xfrm>
          <a:prstGeom prst="rect">
            <a:avLst/>
          </a:prstGeom>
          <a:noFill/>
        </p:spPr>
        <p:txBody>
          <a:bodyPr wrap="square">
            <a:spAutoFit/>
          </a:bodyPr>
          <a:lstStyle/>
          <a:p>
            <a:r>
              <a:rPr lang="sv-SE" sz="2000" i="1" dirty="0"/>
              <a:t>If P is not in the </a:t>
            </a:r>
            <a:r>
              <a:rPr lang="sv-SE" sz="2000" i="1" dirty="0" err="1"/>
              <a:t>vertical</a:t>
            </a:r>
            <a:r>
              <a:rPr lang="sv-SE" sz="2000" i="1" dirty="0"/>
              <a:t> plane, </a:t>
            </a:r>
            <a:r>
              <a:rPr lang="sv-SE" sz="2000" i="1" dirty="0" err="1"/>
              <a:t>but</a:t>
            </a:r>
            <a:r>
              <a:rPr lang="sv-SE" sz="2000" i="1" dirty="0"/>
              <a:t> </a:t>
            </a:r>
            <a:r>
              <a:rPr lang="sv-SE" sz="2000" i="1" dirty="0" err="1"/>
              <a:t>anywhere</a:t>
            </a:r>
            <a:r>
              <a:rPr lang="sv-SE" sz="2000" i="1" dirty="0"/>
              <a:t> in front </a:t>
            </a:r>
            <a:r>
              <a:rPr lang="sv-SE" sz="2000" i="1" dirty="0" err="1"/>
              <a:t>of</a:t>
            </a:r>
            <a:r>
              <a:rPr lang="sv-SE" sz="2000" i="1" dirty="0"/>
              <a:t> the box, the </a:t>
            </a:r>
            <a:r>
              <a:rPr lang="sv-SE" sz="2000" i="1" dirty="0" err="1"/>
              <a:t>mapping</a:t>
            </a:r>
            <a:r>
              <a:rPr lang="sv-SE" sz="2000" i="1" dirty="0"/>
              <a:t> problem is still the same.</a:t>
            </a:r>
          </a:p>
          <a:p>
            <a:endParaRPr lang="sv-SE" sz="2000" i="1" dirty="0"/>
          </a:p>
          <a:p>
            <a:r>
              <a:rPr lang="sv-SE" sz="2000" i="1" dirty="0" err="1"/>
              <a:t>We</a:t>
            </a:r>
            <a:r>
              <a:rPr lang="sv-SE" sz="2000" i="1" dirty="0"/>
              <a:t> </a:t>
            </a:r>
            <a:r>
              <a:rPr lang="sv-SE" sz="2000" i="1" dirty="0" err="1"/>
              <a:t>can</a:t>
            </a:r>
            <a:r>
              <a:rPr lang="sv-SE" sz="2000" i="1" dirty="0"/>
              <a:t> </a:t>
            </a:r>
            <a:r>
              <a:rPr lang="sv-SE" sz="2000" i="1" dirty="0" err="1"/>
              <a:t>project</a:t>
            </a:r>
            <a:r>
              <a:rPr lang="sv-SE" sz="2000" i="1" dirty="0"/>
              <a:t> </a:t>
            </a:r>
            <a:r>
              <a:rPr lang="sv-SE" sz="2000" i="1" dirty="0" err="1"/>
              <a:t>then</a:t>
            </a:r>
            <a:r>
              <a:rPr lang="sv-SE" sz="2000" i="1" dirty="0"/>
              <a:t> P to </a:t>
            </a:r>
            <a:r>
              <a:rPr lang="sv-SE" sz="2000" i="1" dirty="0" err="1"/>
              <a:t>vertical</a:t>
            </a:r>
            <a:r>
              <a:rPr lang="sv-SE" sz="2000" i="1" dirty="0"/>
              <a:t> and </a:t>
            </a:r>
            <a:r>
              <a:rPr lang="sv-SE" sz="2000" i="1" dirty="0" err="1"/>
              <a:t>horizontal</a:t>
            </a:r>
            <a:r>
              <a:rPr lang="sv-SE" sz="2000" i="1" dirty="0"/>
              <a:t> planes and get </a:t>
            </a:r>
            <a:r>
              <a:rPr lang="sv-SE" sz="2000" i="1" dirty="0" err="1"/>
              <a:t>two</a:t>
            </a:r>
            <a:r>
              <a:rPr lang="sv-SE" sz="2000" i="1" dirty="0"/>
              <a:t> planes </a:t>
            </a:r>
            <a:r>
              <a:rPr lang="sv-SE" sz="2000" i="1" dirty="0" err="1"/>
              <a:t>producing</a:t>
            </a:r>
            <a:r>
              <a:rPr lang="sv-SE" sz="2000" i="1" dirty="0"/>
              <a:t>  2 </a:t>
            </a:r>
            <a:r>
              <a:rPr lang="sv-SE" sz="2000" i="1" dirty="0" err="1"/>
              <a:t>equations</a:t>
            </a:r>
            <a:r>
              <a:rPr lang="sv-SE" sz="2000" i="1" dirty="0"/>
              <a:t>: </a:t>
            </a:r>
            <a:r>
              <a:rPr lang="sv-SE" sz="2000" i="1" dirty="0" err="1"/>
              <a:t>one</a:t>
            </a:r>
            <a:r>
              <a:rPr lang="sv-SE" sz="2000" i="1" dirty="0"/>
              <a:t> for </a:t>
            </a:r>
            <a:r>
              <a:rPr lang="sv-SE" sz="2000" i="1" dirty="0" err="1"/>
              <a:t>horizontal</a:t>
            </a:r>
            <a:r>
              <a:rPr lang="sv-SE" sz="2000" i="1" dirty="0"/>
              <a:t> plane, and for </a:t>
            </a:r>
            <a:r>
              <a:rPr lang="sv-SE" sz="2000" i="1" dirty="0" err="1"/>
              <a:t>vertical</a:t>
            </a:r>
            <a:r>
              <a:rPr lang="sv-SE" sz="2000" i="1" dirty="0"/>
              <a:t> plane.</a:t>
            </a:r>
            <a:endParaRPr lang="sv-SE" sz="2000" dirty="0"/>
          </a:p>
        </p:txBody>
      </p:sp>
      <p:pic>
        <p:nvPicPr>
          <p:cNvPr id="4" name="Picture 3">
            <a:extLst>
              <a:ext uri="{FF2B5EF4-FFF2-40B4-BE49-F238E27FC236}">
                <a16:creationId xmlns:a16="http://schemas.microsoft.com/office/drawing/2014/main" id="{7FDB525F-8981-65EA-34C5-3040A142A0AD}"/>
              </a:ext>
            </a:extLst>
          </p:cNvPr>
          <p:cNvPicPr>
            <a:picLocks noChangeAspect="1"/>
          </p:cNvPicPr>
          <p:nvPr/>
        </p:nvPicPr>
        <p:blipFill>
          <a:blip r:embed="rId4"/>
          <a:stretch>
            <a:fillRect/>
          </a:stretch>
        </p:blipFill>
        <p:spPr>
          <a:xfrm>
            <a:off x="3929758" y="4211885"/>
            <a:ext cx="1071018" cy="661511"/>
          </a:xfrm>
          <a:prstGeom prst="rect">
            <a:avLst/>
          </a:prstGeom>
        </p:spPr>
      </p:pic>
      <p:pic>
        <p:nvPicPr>
          <p:cNvPr id="6" name="Picture 5">
            <a:extLst>
              <a:ext uri="{FF2B5EF4-FFF2-40B4-BE49-F238E27FC236}">
                <a16:creationId xmlns:a16="http://schemas.microsoft.com/office/drawing/2014/main" id="{9F45B9EC-6D42-52FD-C523-02AB43628C3F}"/>
              </a:ext>
            </a:extLst>
          </p:cNvPr>
          <p:cNvPicPr>
            <a:picLocks noChangeAspect="1"/>
          </p:cNvPicPr>
          <p:nvPr/>
        </p:nvPicPr>
        <p:blipFill>
          <a:blip r:embed="rId5"/>
          <a:stretch>
            <a:fillRect/>
          </a:stretch>
        </p:blipFill>
        <p:spPr>
          <a:xfrm>
            <a:off x="3888184" y="4994517"/>
            <a:ext cx="1104006" cy="552004"/>
          </a:xfrm>
          <a:prstGeom prst="rect">
            <a:avLst/>
          </a:prstGeom>
        </p:spPr>
      </p:pic>
      <p:sp>
        <p:nvSpPr>
          <p:cNvPr id="10" name="Text Box 4">
            <a:extLst>
              <a:ext uri="{FF2B5EF4-FFF2-40B4-BE49-F238E27FC236}">
                <a16:creationId xmlns:a16="http://schemas.microsoft.com/office/drawing/2014/main" id="{0E4A55EA-FC1C-E5EC-E14C-D1D557B3F15E}"/>
              </a:ext>
            </a:extLst>
          </p:cNvPr>
          <p:cNvSpPr txBox="1">
            <a:spLocks noChangeArrowheads="1"/>
          </p:cNvSpPr>
          <p:nvPr/>
        </p:nvSpPr>
        <p:spPr bwMode="auto">
          <a:xfrm>
            <a:off x="-242686" y="207999"/>
            <a:ext cx="9720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2813">
              <a:lnSpc>
                <a:spcPct val="85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3200">
                <a:solidFill>
                  <a:srgbClr val="FFFF00"/>
                </a:solidFill>
                <a:latin typeface="Times New Roman" panose="02020603050405020304" pitchFamily="18" charset="0"/>
              </a:defRPr>
            </a:lvl1pPr>
            <a:lvl2pPr marL="742950" indent="-28575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800">
                <a:solidFill>
                  <a:srgbClr val="00FF00"/>
                </a:solidFill>
                <a:latin typeface="Times New Roman" panose="02020603050405020304" pitchFamily="18" charset="0"/>
              </a:defRPr>
            </a:lvl2pPr>
            <a:lvl3pPr marL="11430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400">
                <a:solidFill>
                  <a:srgbClr val="000000"/>
                </a:solidFill>
                <a:latin typeface="Times New Roman" panose="02020603050405020304" pitchFamily="18" charset="0"/>
              </a:defRPr>
            </a:lvl3pPr>
            <a:lvl4pPr marL="16002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4pPr>
            <a:lvl5pPr marL="20574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5pPr>
            <a:lvl6pPr marL="25146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6pPr>
            <a:lvl7pPr marL="29718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7pPr>
            <a:lvl8pPr marL="34290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8pPr>
            <a:lvl9pPr marL="38862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9pPr>
          </a:lstStyle>
          <a:p>
            <a:pPr algn="ctr" eaLnBrk="1">
              <a:lnSpc>
                <a:spcPct val="100000"/>
              </a:lnSpc>
              <a:spcBef>
                <a:spcPct val="0"/>
              </a:spcBef>
              <a:buClr>
                <a:srgbClr val="000000"/>
              </a:buClr>
              <a:buSzPct val="82000"/>
              <a:buFont typeface="StarSymbol" charset="0"/>
              <a:buNone/>
            </a:pPr>
            <a:r>
              <a:rPr lang="en-GB" altLang="sv-SE" sz="3600" dirty="0">
                <a:solidFill>
                  <a:schemeClr val="bg1"/>
                </a:solidFill>
                <a:latin typeface="Nimbus Roman No9 L" pitchFamily="16" charset="0"/>
              </a:rPr>
              <a:t>Perspective Camera Model</a:t>
            </a:r>
          </a:p>
        </p:txBody>
      </p:sp>
      <p:sp>
        <p:nvSpPr>
          <p:cNvPr id="12" name="TextBox 11">
            <a:extLst>
              <a:ext uri="{FF2B5EF4-FFF2-40B4-BE49-F238E27FC236}">
                <a16:creationId xmlns:a16="http://schemas.microsoft.com/office/drawing/2014/main" id="{5388A8A7-5E0D-B6CC-2F4E-D098A6AB8D83}"/>
              </a:ext>
            </a:extLst>
          </p:cNvPr>
          <p:cNvSpPr txBox="1"/>
          <p:nvPr/>
        </p:nvSpPr>
        <p:spPr>
          <a:xfrm>
            <a:off x="2900178" y="5739773"/>
            <a:ext cx="3816423" cy="400110"/>
          </a:xfrm>
          <a:prstGeom prst="rect">
            <a:avLst/>
          </a:prstGeom>
          <a:noFill/>
        </p:spPr>
        <p:txBody>
          <a:bodyPr wrap="square">
            <a:spAutoFit/>
          </a:bodyPr>
          <a:lstStyle/>
          <a:p>
            <a:r>
              <a:rPr lang="sv-SE" sz="2000" i="1" dirty="0"/>
              <a:t>…as </a:t>
            </a:r>
            <a:r>
              <a:rPr lang="sv-SE" sz="2000" i="1" dirty="0" err="1"/>
              <a:t>illustrated</a:t>
            </a:r>
            <a:r>
              <a:rPr lang="sv-SE" sz="2000" i="1" dirty="0"/>
              <a:t> </a:t>
            </a:r>
            <a:r>
              <a:rPr lang="sv-SE" sz="2000" i="1" dirty="0" err="1"/>
              <a:t>next</a:t>
            </a:r>
            <a:r>
              <a:rPr lang="sv-SE" sz="2000" i="1" dirty="0"/>
              <a:t>.</a:t>
            </a:r>
            <a:endParaRPr lang="sv-SE" sz="2000" dirty="0"/>
          </a:p>
        </p:txBody>
      </p:sp>
    </p:spTree>
    <p:extLst>
      <p:ext uri="{BB962C8B-B14F-4D97-AF65-F5344CB8AC3E}">
        <p14:creationId xmlns:p14="http://schemas.microsoft.com/office/powerpoint/2010/main" val="3727429263"/>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4F257-496A-9CCD-4C4D-BB7522E4992E}"/>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DB88818-529B-E36B-7B3F-1AE505CAE85C}"/>
              </a:ext>
            </a:extLst>
          </p:cNvPr>
          <p:cNvSpPr txBox="1"/>
          <p:nvPr/>
        </p:nvSpPr>
        <p:spPr>
          <a:xfrm>
            <a:off x="6913337" y="2123653"/>
            <a:ext cx="3095527" cy="400110"/>
          </a:xfrm>
          <a:prstGeom prst="rect">
            <a:avLst/>
          </a:prstGeom>
          <a:noFill/>
        </p:spPr>
        <p:txBody>
          <a:bodyPr wrap="square" rtlCol="0">
            <a:spAutoFit/>
          </a:bodyPr>
          <a:lstStyle/>
          <a:p>
            <a:r>
              <a:rPr lang="sv-SE" sz="2000" i="1" dirty="0"/>
              <a:t>O                   </a:t>
            </a:r>
            <a:r>
              <a:rPr lang="sv-SE" sz="2000" i="1" dirty="0" err="1"/>
              <a:t>O</a:t>
            </a:r>
            <a:r>
              <a:rPr lang="sv-SE" sz="2000" i="1" dirty="0"/>
              <a:t>´                O’’</a:t>
            </a:r>
          </a:p>
        </p:txBody>
      </p:sp>
      <p:grpSp>
        <p:nvGrpSpPr>
          <p:cNvPr id="19" name="Group 18">
            <a:extLst>
              <a:ext uri="{FF2B5EF4-FFF2-40B4-BE49-F238E27FC236}">
                <a16:creationId xmlns:a16="http://schemas.microsoft.com/office/drawing/2014/main" id="{CDAFEBA2-CA92-BE2B-8C79-689918D86797}"/>
              </a:ext>
            </a:extLst>
          </p:cNvPr>
          <p:cNvGrpSpPr/>
          <p:nvPr/>
        </p:nvGrpSpPr>
        <p:grpSpPr>
          <a:xfrm>
            <a:off x="7041496" y="1593529"/>
            <a:ext cx="1143736" cy="618191"/>
            <a:chOff x="6696496" y="1187549"/>
            <a:chExt cx="2232248" cy="1206533"/>
          </a:xfrm>
        </p:grpSpPr>
        <p:cxnSp>
          <p:nvCxnSpPr>
            <p:cNvPr id="20" name="Straight Connector 19">
              <a:extLst>
                <a:ext uri="{FF2B5EF4-FFF2-40B4-BE49-F238E27FC236}">
                  <a16:creationId xmlns:a16="http://schemas.microsoft.com/office/drawing/2014/main" id="{6DC6C69C-C371-4F2C-4330-2AFE401BDD0F}"/>
                </a:ext>
              </a:extLst>
            </p:cNvPr>
            <p:cNvCxnSpPr/>
            <p:nvPr/>
          </p:nvCxnSpPr>
          <p:spPr bwMode="auto">
            <a:xfrm flipV="1">
              <a:off x="8928744" y="1187549"/>
              <a:ext cx="0"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9F927C-664D-607A-3D6F-8C48F60C61BD}"/>
                </a:ext>
              </a:extLst>
            </p:cNvPr>
            <p:cNvCxnSpPr/>
            <p:nvPr/>
          </p:nvCxnSpPr>
          <p:spPr bwMode="auto">
            <a:xfrm flipV="1">
              <a:off x="6696496" y="1187549"/>
              <a:ext cx="2232248"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C2DCF5-693C-C753-956A-C47F2901E518}"/>
                </a:ext>
              </a:extLst>
            </p:cNvPr>
            <p:cNvCxnSpPr/>
            <p:nvPr/>
          </p:nvCxnSpPr>
          <p:spPr bwMode="auto">
            <a:xfrm flipV="1">
              <a:off x="6696496" y="2377797"/>
              <a:ext cx="2232248" cy="16285"/>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819D1EF2-C925-57DC-445C-F216D0C0EE0F}"/>
              </a:ext>
            </a:extLst>
          </p:cNvPr>
          <p:cNvCxnSpPr/>
          <p:nvPr/>
        </p:nvCxnSpPr>
        <p:spPr bwMode="auto">
          <a:xfrm flipV="1">
            <a:off x="9345752" y="179437"/>
            <a:ext cx="0" cy="2806543"/>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2548C5-BBD5-BFA9-ED06-A24AE1628554}"/>
              </a:ext>
            </a:extLst>
          </p:cNvPr>
          <p:cNvCxnSpPr/>
          <p:nvPr/>
        </p:nvCxnSpPr>
        <p:spPr bwMode="auto">
          <a:xfrm flipV="1">
            <a:off x="7113504" y="2177832"/>
            <a:ext cx="2232248" cy="16285"/>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03F4E8-EB6D-EE65-D3F1-3C814767859A}"/>
              </a:ext>
            </a:extLst>
          </p:cNvPr>
          <p:cNvCxnSpPr/>
          <p:nvPr/>
        </p:nvCxnSpPr>
        <p:spPr bwMode="auto">
          <a:xfrm flipV="1">
            <a:off x="7113504" y="987584"/>
            <a:ext cx="2232248" cy="1190248"/>
          </a:xfrm>
          <a:prstGeom prst="line">
            <a:avLst/>
          </a:prstGeom>
          <a:ln>
            <a:solidFill>
              <a:srgbClr val="FF00FF"/>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4F195451-EB77-E1D0-B337-38C73AC8D594}"/>
              </a:ext>
            </a:extLst>
          </p:cNvPr>
          <p:cNvSpPr/>
          <p:nvPr/>
        </p:nvSpPr>
        <p:spPr bwMode="auto">
          <a:xfrm rot="20290900">
            <a:off x="2232000" y="2062661"/>
            <a:ext cx="576064" cy="637056"/>
          </a:xfrm>
          <a:prstGeom prst="arc">
            <a:avLst>
              <a:gd name="adj1" fmla="val 10824858"/>
              <a:gd name="adj2" fmla="val 941125"/>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
        <p:nvSpPr>
          <p:cNvPr id="29" name="TextBox 28">
            <a:extLst>
              <a:ext uri="{FF2B5EF4-FFF2-40B4-BE49-F238E27FC236}">
                <a16:creationId xmlns:a16="http://schemas.microsoft.com/office/drawing/2014/main" id="{08A200E4-57CD-E05C-33A1-9C0A12A13B60}"/>
              </a:ext>
            </a:extLst>
          </p:cNvPr>
          <p:cNvSpPr txBox="1"/>
          <p:nvPr/>
        </p:nvSpPr>
        <p:spPr>
          <a:xfrm rot="19932777">
            <a:off x="6755297" y="1164178"/>
            <a:ext cx="3095527" cy="400110"/>
          </a:xfrm>
          <a:prstGeom prst="rect">
            <a:avLst/>
          </a:prstGeom>
          <a:noFill/>
        </p:spPr>
        <p:txBody>
          <a:bodyPr wrap="square" rtlCol="0">
            <a:spAutoFit/>
          </a:bodyPr>
          <a:lstStyle/>
          <a:p>
            <a:r>
              <a:rPr lang="sv-SE" sz="2000" i="1" dirty="0"/>
              <a:t>                   P´                    P</a:t>
            </a:r>
          </a:p>
        </p:txBody>
      </p:sp>
      <p:sp>
        <p:nvSpPr>
          <p:cNvPr id="30" name="TextBox 29">
            <a:extLst>
              <a:ext uri="{FF2B5EF4-FFF2-40B4-BE49-F238E27FC236}">
                <a16:creationId xmlns:a16="http://schemas.microsoft.com/office/drawing/2014/main" id="{16BAD227-DFAE-2B2A-73AE-86514C2C4A84}"/>
              </a:ext>
            </a:extLst>
          </p:cNvPr>
          <p:cNvSpPr txBox="1"/>
          <p:nvPr/>
        </p:nvSpPr>
        <p:spPr>
          <a:xfrm>
            <a:off x="8117526" y="1619076"/>
            <a:ext cx="1510350" cy="400110"/>
          </a:xfrm>
          <a:prstGeom prst="rect">
            <a:avLst/>
          </a:prstGeom>
          <a:noFill/>
        </p:spPr>
        <p:txBody>
          <a:bodyPr wrap="none" rtlCol="0">
            <a:spAutoFit/>
          </a:bodyPr>
          <a:lstStyle/>
          <a:p>
            <a:r>
              <a:rPr lang="sv-SE" sz="2000" i="1" dirty="0"/>
              <a:t> y                  </a:t>
            </a:r>
            <a:r>
              <a:rPr lang="sv-SE" sz="2000" i="1" dirty="0" err="1"/>
              <a:t>Y</a:t>
            </a:r>
            <a:endParaRPr lang="sv-SE" sz="2000" i="1" dirty="0"/>
          </a:p>
        </p:txBody>
      </p:sp>
      <p:sp>
        <p:nvSpPr>
          <p:cNvPr id="31" name="TextBox 30">
            <a:extLst>
              <a:ext uri="{FF2B5EF4-FFF2-40B4-BE49-F238E27FC236}">
                <a16:creationId xmlns:a16="http://schemas.microsoft.com/office/drawing/2014/main" id="{311F14AE-7C63-5709-590D-7354444A37B6}"/>
              </a:ext>
            </a:extLst>
          </p:cNvPr>
          <p:cNvSpPr txBox="1"/>
          <p:nvPr/>
        </p:nvSpPr>
        <p:spPr>
          <a:xfrm>
            <a:off x="7761576" y="1811610"/>
            <a:ext cx="260008" cy="400110"/>
          </a:xfrm>
          <a:prstGeom prst="rect">
            <a:avLst/>
          </a:prstGeom>
          <a:noFill/>
        </p:spPr>
        <p:txBody>
          <a:bodyPr wrap="none" rtlCol="0">
            <a:spAutoFit/>
          </a:bodyPr>
          <a:lstStyle/>
          <a:p>
            <a:r>
              <a:rPr lang="sv-SE" sz="2000" i="1" dirty="0"/>
              <a:t>f</a:t>
            </a:r>
            <a:endParaRPr lang="sv-SE" sz="2000" dirty="0"/>
          </a:p>
        </p:txBody>
      </p:sp>
      <p:cxnSp>
        <p:nvCxnSpPr>
          <p:cNvPr id="45" name="Straight Connector 44">
            <a:extLst>
              <a:ext uri="{FF2B5EF4-FFF2-40B4-BE49-F238E27FC236}">
                <a16:creationId xmlns:a16="http://schemas.microsoft.com/office/drawing/2014/main" id="{2F75E9F9-DDAD-75FA-6731-FF6B1CE24477}"/>
              </a:ext>
            </a:extLst>
          </p:cNvPr>
          <p:cNvCxnSpPr/>
          <p:nvPr/>
        </p:nvCxnSpPr>
        <p:spPr bwMode="auto">
          <a:xfrm flipV="1">
            <a:off x="8193624" y="1203568"/>
            <a:ext cx="0" cy="1440200"/>
          </a:xfrm>
          <a:prstGeom prst="line">
            <a:avLst/>
          </a:prstGeom>
          <a:ln>
            <a:solidFill>
              <a:srgbClr val="00FF00"/>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77D0AC7-386F-2AA5-C71C-EF4EC7BF234A}"/>
              </a:ext>
            </a:extLst>
          </p:cNvPr>
          <p:cNvPicPr>
            <a:picLocks noChangeAspect="1"/>
          </p:cNvPicPr>
          <p:nvPr/>
        </p:nvPicPr>
        <p:blipFill>
          <a:blip r:embed="rId3"/>
          <a:stretch>
            <a:fillRect/>
          </a:stretch>
        </p:blipFill>
        <p:spPr>
          <a:xfrm>
            <a:off x="-25550" y="778685"/>
            <a:ext cx="6000665" cy="4790625"/>
          </a:xfrm>
          <a:prstGeom prst="rect">
            <a:avLst/>
          </a:prstGeom>
        </p:spPr>
      </p:pic>
      <p:sp>
        <p:nvSpPr>
          <p:cNvPr id="6" name="Text Box 4">
            <a:extLst>
              <a:ext uri="{FF2B5EF4-FFF2-40B4-BE49-F238E27FC236}">
                <a16:creationId xmlns:a16="http://schemas.microsoft.com/office/drawing/2014/main" id="{0E4A55EA-FC1C-E5EC-E14C-D1D557B3F15E}"/>
              </a:ext>
            </a:extLst>
          </p:cNvPr>
          <p:cNvSpPr txBox="1">
            <a:spLocks noChangeArrowheads="1"/>
          </p:cNvSpPr>
          <p:nvPr/>
        </p:nvSpPr>
        <p:spPr bwMode="auto">
          <a:xfrm>
            <a:off x="-25550" y="106723"/>
            <a:ext cx="60006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12813">
              <a:lnSpc>
                <a:spcPct val="85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3200">
                <a:solidFill>
                  <a:srgbClr val="FFFF00"/>
                </a:solidFill>
                <a:latin typeface="Times New Roman" panose="02020603050405020304" pitchFamily="18" charset="0"/>
              </a:defRPr>
            </a:lvl1pPr>
            <a:lvl2pPr marL="742950" indent="-28575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800">
                <a:solidFill>
                  <a:srgbClr val="00FF00"/>
                </a:solidFill>
                <a:latin typeface="Times New Roman" panose="02020603050405020304" pitchFamily="18" charset="0"/>
              </a:defRPr>
            </a:lvl2pPr>
            <a:lvl3pPr marL="11430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400">
                <a:solidFill>
                  <a:srgbClr val="000000"/>
                </a:solidFill>
                <a:latin typeface="Times New Roman" panose="02020603050405020304" pitchFamily="18" charset="0"/>
              </a:defRPr>
            </a:lvl3pPr>
            <a:lvl4pPr marL="16002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4pPr>
            <a:lvl5pPr marL="20574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5pPr>
            <a:lvl6pPr marL="25146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6pPr>
            <a:lvl7pPr marL="29718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7pPr>
            <a:lvl8pPr marL="34290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8pPr>
            <a:lvl9pPr marL="38862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9pPr>
          </a:lstStyle>
          <a:p>
            <a:pPr algn="ctr" eaLnBrk="1">
              <a:lnSpc>
                <a:spcPct val="100000"/>
              </a:lnSpc>
              <a:spcBef>
                <a:spcPct val="0"/>
              </a:spcBef>
              <a:buClr>
                <a:srgbClr val="000000"/>
              </a:buClr>
              <a:buSzPct val="82000"/>
              <a:buFont typeface="StarSymbol" charset="0"/>
              <a:buNone/>
            </a:pPr>
            <a:r>
              <a:rPr lang="en-GB" altLang="sv-SE" sz="3600" dirty="0">
                <a:solidFill>
                  <a:schemeClr val="bg1"/>
                </a:solidFill>
                <a:latin typeface="Nimbus Roman No9 L" pitchFamily="16" charset="0"/>
              </a:rPr>
              <a:t>Perspective Camera Model</a:t>
            </a:r>
          </a:p>
        </p:txBody>
      </p:sp>
      <p:sp>
        <p:nvSpPr>
          <p:cNvPr id="36" name="TextBox 35">
            <a:extLst>
              <a:ext uri="{FF2B5EF4-FFF2-40B4-BE49-F238E27FC236}">
                <a16:creationId xmlns:a16="http://schemas.microsoft.com/office/drawing/2014/main" id="{CD1485E5-2E01-3454-847B-FB592F9AF7A2}"/>
              </a:ext>
            </a:extLst>
          </p:cNvPr>
          <p:cNvSpPr txBox="1"/>
          <p:nvPr/>
        </p:nvSpPr>
        <p:spPr>
          <a:xfrm>
            <a:off x="215777" y="5692970"/>
            <a:ext cx="9864848" cy="1015663"/>
          </a:xfrm>
          <a:prstGeom prst="rect">
            <a:avLst/>
          </a:prstGeom>
          <a:noFill/>
        </p:spPr>
        <p:txBody>
          <a:bodyPr wrap="square">
            <a:spAutoFit/>
          </a:bodyPr>
          <a:lstStyle/>
          <a:p>
            <a:r>
              <a:rPr lang="sv-SE" sz="2000" i="1" dirty="0" err="1"/>
              <a:t>These</a:t>
            </a:r>
            <a:r>
              <a:rPr lang="sv-SE" sz="2000" i="1" dirty="0"/>
              <a:t> </a:t>
            </a:r>
            <a:r>
              <a:rPr lang="sv-SE" sz="2000" i="1" dirty="0" err="1"/>
              <a:t>equations</a:t>
            </a:r>
            <a:r>
              <a:rPr lang="sv-SE" sz="2000" i="1" dirty="0"/>
              <a:t> </a:t>
            </a:r>
            <a:r>
              <a:rPr lang="sv-SE" sz="2000" i="1" dirty="0" err="1"/>
              <a:t>project</a:t>
            </a:r>
            <a:r>
              <a:rPr lang="sv-SE" sz="2000" i="1" dirty="0"/>
              <a:t> </a:t>
            </a:r>
            <a:r>
              <a:rPr lang="sv-SE" sz="2000" i="1" dirty="0" err="1"/>
              <a:t>thus</a:t>
            </a:r>
            <a:r>
              <a:rPr lang="sv-SE" sz="2000" i="1" dirty="0"/>
              <a:t>  P  </a:t>
            </a:r>
            <a:r>
              <a:rPr lang="sv-SE" sz="2000" i="1" dirty="0" err="1"/>
              <a:t>having</a:t>
            </a:r>
            <a:r>
              <a:rPr lang="sv-SE" sz="2000" i="1" dirty="0"/>
              <a:t>   X, Y, Z </a:t>
            </a:r>
            <a:r>
              <a:rPr lang="sv-SE" sz="2000" i="1" dirty="0" err="1"/>
              <a:t>coordinates</a:t>
            </a:r>
            <a:r>
              <a:rPr lang="sv-SE" sz="2000" i="1" dirty="0"/>
              <a:t> to P’ </a:t>
            </a:r>
            <a:r>
              <a:rPr lang="sv-SE" sz="2000" i="1" dirty="0" err="1"/>
              <a:t>having</a:t>
            </a:r>
            <a:r>
              <a:rPr lang="sv-SE" sz="2000" i="1" dirty="0"/>
              <a:t> </a:t>
            </a:r>
            <a:r>
              <a:rPr lang="sv-SE" sz="2000" i="1" dirty="0" err="1"/>
              <a:t>x,y</a:t>
            </a:r>
            <a:r>
              <a:rPr lang="sv-SE" sz="2000" i="1" dirty="0"/>
              <a:t> </a:t>
            </a:r>
            <a:r>
              <a:rPr lang="sv-SE" sz="2000" i="1" dirty="0" err="1"/>
              <a:t>coordinates</a:t>
            </a:r>
            <a:r>
              <a:rPr lang="sv-SE" sz="2000" i="1" dirty="0"/>
              <a:t>. Everything, </a:t>
            </a:r>
            <a:r>
              <a:rPr lang="sv-SE" sz="2000" i="1" dirty="0" err="1"/>
              <a:t>including</a:t>
            </a:r>
            <a:r>
              <a:rPr lang="sv-SE" sz="2000" i="1" dirty="0"/>
              <a:t> f,  </a:t>
            </a:r>
            <a:r>
              <a:rPr lang="sv-SE" sz="2000" i="1" dirty="0" err="1"/>
              <a:t>are</a:t>
            </a:r>
            <a:r>
              <a:rPr lang="sv-SE" sz="2000" i="1" dirty="0"/>
              <a:t>  </a:t>
            </a:r>
            <a:r>
              <a:rPr lang="sv-SE" sz="2000" i="1" dirty="0" err="1"/>
              <a:t>then</a:t>
            </a:r>
            <a:r>
              <a:rPr lang="sv-SE" sz="2000" i="1" dirty="0"/>
              <a:t> in </a:t>
            </a:r>
            <a:r>
              <a:rPr lang="sv-SE" sz="2000" i="1" dirty="0" err="1"/>
              <a:t>length</a:t>
            </a:r>
            <a:r>
              <a:rPr lang="sv-SE" sz="2000" i="1" dirty="0"/>
              <a:t> </a:t>
            </a:r>
            <a:r>
              <a:rPr lang="sv-SE" sz="2000" i="1" dirty="0" err="1"/>
              <a:t>units</a:t>
            </a:r>
            <a:r>
              <a:rPr lang="sv-SE" sz="2000" i="1" dirty="0"/>
              <a:t>, </a:t>
            </a:r>
            <a:r>
              <a:rPr lang="sv-SE" sz="2000" i="1" dirty="0" err="1"/>
              <a:t>such</a:t>
            </a:r>
            <a:r>
              <a:rPr lang="sv-SE" sz="2000" i="1" dirty="0"/>
              <a:t> as meter, i.e. </a:t>
            </a:r>
            <a:r>
              <a:rPr lang="sv-SE" sz="2000" i="1" dirty="0" err="1"/>
              <a:t>analogue</a:t>
            </a:r>
            <a:r>
              <a:rPr lang="sv-SE" sz="2000" i="1" dirty="0"/>
              <a:t> </a:t>
            </a:r>
            <a:r>
              <a:rPr lang="sv-SE" sz="2000" i="1" dirty="0" err="1"/>
              <a:t>coordinates</a:t>
            </a:r>
            <a:r>
              <a:rPr lang="sv-SE" sz="2000" i="1" dirty="0"/>
              <a:t>.. </a:t>
            </a:r>
          </a:p>
          <a:p>
            <a:endParaRPr lang="sv-SE" sz="2000" dirty="0"/>
          </a:p>
        </p:txBody>
      </p:sp>
      <p:pic>
        <p:nvPicPr>
          <p:cNvPr id="37" name="Picture 36">
            <a:extLst>
              <a:ext uri="{FF2B5EF4-FFF2-40B4-BE49-F238E27FC236}">
                <a16:creationId xmlns:a16="http://schemas.microsoft.com/office/drawing/2014/main" id="{A64191B9-66B0-1B02-7305-F5E0C8DAD6BC}"/>
              </a:ext>
            </a:extLst>
          </p:cNvPr>
          <p:cNvPicPr>
            <a:picLocks noChangeAspect="1"/>
          </p:cNvPicPr>
          <p:nvPr/>
        </p:nvPicPr>
        <p:blipFill>
          <a:blip r:embed="rId4"/>
          <a:stretch>
            <a:fillRect/>
          </a:stretch>
        </p:blipFill>
        <p:spPr>
          <a:xfrm>
            <a:off x="8887146" y="3800134"/>
            <a:ext cx="885139" cy="546704"/>
          </a:xfrm>
          <a:prstGeom prst="rect">
            <a:avLst/>
          </a:prstGeom>
        </p:spPr>
      </p:pic>
      <p:pic>
        <p:nvPicPr>
          <p:cNvPr id="39" name="Picture 38">
            <a:extLst>
              <a:ext uri="{FF2B5EF4-FFF2-40B4-BE49-F238E27FC236}">
                <a16:creationId xmlns:a16="http://schemas.microsoft.com/office/drawing/2014/main" id="{612671C8-0C91-1778-E538-355119D2335E}"/>
              </a:ext>
            </a:extLst>
          </p:cNvPr>
          <p:cNvPicPr>
            <a:picLocks noChangeAspect="1"/>
          </p:cNvPicPr>
          <p:nvPr/>
        </p:nvPicPr>
        <p:blipFill>
          <a:blip r:embed="rId5"/>
          <a:stretch>
            <a:fillRect/>
          </a:stretch>
        </p:blipFill>
        <p:spPr>
          <a:xfrm>
            <a:off x="8880438" y="4582302"/>
            <a:ext cx="912402" cy="456202"/>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3356E45-5487-467B-A246-150184F2BF87}"/>
                  </a:ext>
                </a:extLst>
              </p:cNvPr>
              <p:cNvSpPr txBox="1"/>
              <p:nvPr/>
            </p:nvSpPr>
            <p:spPr>
              <a:xfrm>
                <a:off x="6337247" y="3659194"/>
                <a:ext cx="2338332" cy="707886"/>
              </a:xfrm>
              <a:prstGeom prst="rect">
                <a:avLst/>
              </a:prstGeom>
              <a:noFill/>
            </p:spPr>
            <p:txBody>
              <a:bodyPr wrap="none" rtlCol="0">
                <a:spAutoFit/>
              </a:bodyPr>
              <a:lstStyle/>
              <a:p>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𝑒</m:t>
                        </m:r>
                      </m:e>
                      <m:sub>
                        <m:r>
                          <a:rPr lang="sv-SE" sz="2000" b="0" i="1" smtClean="0">
                            <a:latin typeface="Cambria Math" panose="02040503050406030204" pitchFamily="18" charset="0"/>
                          </a:rPr>
                          <m:t>𝑋</m:t>
                        </m:r>
                      </m:sub>
                    </m:sSub>
                  </m:oMath>
                </a14:m>
                <a:r>
                  <a:rPr lang="sv-SE" sz="2000" b="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𝑒</m:t>
                        </m:r>
                      </m:e>
                      <m:sub>
                        <m:r>
                          <a:rPr lang="sv-SE" sz="2000" b="0" i="1" smtClean="0">
                            <a:latin typeface="Cambria Math" panose="02040503050406030204" pitchFamily="18" charset="0"/>
                          </a:rPr>
                          <m:t>𝑍</m:t>
                        </m:r>
                      </m:sub>
                    </m:sSub>
                  </m:oMath>
                </a14:m>
                <a:r>
                  <a:rPr lang="sv-SE" sz="2000" dirty="0"/>
                  <a:t> plane,</a:t>
                </a:r>
              </a:p>
              <a:p>
                <a:pPr/>
                <a14:m>
                  <m:oMathPara xmlns:m="http://schemas.openxmlformats.org/officeDocument/2006/math">
                    <m:oMathParaPr>
                      <m:jc m:val="centerGroup"/>
                    </m:oMathParaPr>
                    <m:oMath xmlns:m="http://schemas.openxmlformats.org/officeDocument/2006/math">
                      <m:r>
                        <a:rPr lang="sv-SE" sz="2000" b="0" i="1" smtClean="0">
                          <a:latin typeface="Cambria Math" panose="02040503050406030204" pitchFamily="18" charset="0"/>
                        </a:rPr>
                        <m:t>𝑥</m:t>
                      </m:r>
                      <m:r>
                        <a:rPr lang="sv-SE" sz="2000" b="0" i="1" smtClean="0">
                          <a:latin typeface="Cambria Math" panose="02040503050406030204" pitchFamily="18" charset="0"/>
                        </a:rPr>
                        <m:t> </m:t>
                      </m:r>
                      <m:r>
                        <a:rPr lang="sv-SE" sz="2000" b="0" i="1" smtClean="0">
                          <a:latin typeface="Cambria Math" panose="02040503050406030204" pitchFamily="18" charset="0"/>
                        </a:rPr>
                        <m:t>𝑐𝑜𝑜𝑟𝑑𝑖𝑛𝑎𝑡𝑒</m:t>
                      </m:r>
                      <m:r>
                        <a:rPr lang="sv-SE" sz="2000" b="0" i="1" smtClean="0">
                          <a:latin typeface="Cambria Math" panose="02040503050406030204" pitchFamily="18" charset="0"/>
                        </a:rPr>
                        <m:t> </m:t>
                      </m:r>
                      <m:r>
                        <a:rPr lang="sv-SE" sz="2000" b="0" i="1" smtClean="0">
                          <a:latin typeface="Cambria Math" panose="02040503050406030204" pitchFamily="18" charset="0"/>
                        </a:rPr>
                        <m:t>𝑜𝑓</m:t>
                      </m:r>
                      <m:r>
                        <a:rPr lang="sv-SE" sz="2000" b="0" i="1" smtClean="0">
                          <a:latin typeface="Cambria Math" panose="02040503050406030204" pitchFamily="18" charset="0"/>
                        </a:rPr>
                        <m:t> </m:t>
                      </m:r>
                      <m:r>
                        <a:rPr lang="sv-SE" sz="2000" b="0" i="1" smtClean="0">
                          <a:latin typeface="Cambria Math" panose="02040503050406030204" pitchFamily="18" charset="0"/>
                        </a:rPr>
                        <m:t>𝑃</m:t>
                      </m:r>
                      <m:r>
                        <a:rPr lang="sv-SE" sz="2000" b="0" i="1" smtClean="0">
                          <a:latin typeface="Cambria Math" panose="02040503050406030204" pitchFamily="18" charset="0"/>
                        </a:rPr>
                        <m:t>′</m:t>
                      </m:r>
                    </m:oMath>
                  </m:oMathPara>
                </a14:m>
                <a:endParaRPr lang="sv-SE" sz="2000" dirty="0"/>
              </a:p>
            </p:txBody>
          </p:sp>
        </mc:Choice>
        <mc:Fallback xmlns="">
          <p:sp>
            <p:nvSpPr>
              <p:cNvPr id="40" name="TextBox 39">
                <a:extLst>
                  <a:ext uri="{FF2B5EF4-FFF2-40B4-BE49-F238E27FC236}">
                    <a16:creationId xmlns:a16="http://schemas.microsoft.com/office/drawing/2014/main" id="{B3356E45-5487-467B-A246-150184F2BF87}"/>
                  </a:ext>
                </a:extLst>
              </p:cNvPr>
              <p:cNvSpPr txBox="1">
                <a:spLocks noRot="1" noChangeAspect="1" noMove="1" noResize="1" noEditPoints="1" noAdjustHandles="1" noChangeArrowheads="1" noChangeShapeType="1" noTextEdit="1"/>
              </p:cNvSpPr>
              <p:nvPr/>
            </p:nvSpPr>
            <p:spPr>
              <a:xfrm>
                <a:off x="6337247" y="3659194"/>
                <a:ext cx="2338332" cy="707886"/>
              </a:xfrm>
              <a:prstGeom prst="rect">
                <a:avLst/>
              </a:prstGeom>
              <a:blipFill>
                <a:blip r:embed="rId6"/>
                <a:stretch>
                  <a:fillRect t="-4310" b="-948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3EBCD33-A5F7-1AA8-3468-5B1DA44D0085}"/>
                  </a:ext>
                </a:extLst>
              </p:cNvPr>
              <p:cNvSpPr txBox="1"/>
              <p:nvPr/>
            </p:nvSpPr>
            <p:spPr>
              <a:xfrm>
                <a:off x="6415938" y="4438630"/>
                <a:ext cx="2275303" cy="1015663"/>
              </a:xfrm>
              <a:prstGeom prst="rect">
                <a:avLst/>
              </a:prstGeom>
              <a:noFill/>
            </p:spPr>
            <p:txBody>
              <a:bodyPr wrap="none" rtlCol="0">
                <a:spAutoFit/>
              </a:bodyPr>
              <a:lstStyle/>
              <a:p>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𝑒</m:t>
                        </m:r>
                      </m:e>
                      <m:sub>
                        <m:r>
                          <a:rPr lang="sv-SE" sz="2000" b="0" i="1" smtClean="0">
                            <a:latin typeface="Cambria Math" panose="02040503050406030204" pitchFamily="18" charset="0"/>
                          </a:rPr>
                          <m:t>𝑌</m:t>
                        </m:r>
                      </m:sub>
                    </m:sSub>
                  </m:oMath>
                </a14:m>
                <a:r>
                  <a:rPr lang="sv-SE" sz="2000" b="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𝑒</m:t>
                        </m:r>
                      </m:e>
                      <m:sub>
                        <m:r>
                          <a:rPr lang="sv-SE" sz="2000" b="0" i="1" smtClean="0">
                            <a:latin typeface="Cambria Math" panose="02040503050406030204" pitchFamily="18" charset="0"/>
                          </a:rPr>
                          <m:t>𝑍</m:t>
                        </m:r>
                      </m:sub>
                    </m:sSub>
                  </m:oMath>
                </a14:m>
                <a:r>
                  <a:rPr lang="sv-SE" sz="2000" dirty="0"/>
                  <a:t> plane,</a:t>
                </a:r>
              </a:p>
              <a:p>
                <a:r>
                  <a:rPr lang="sv-SE" sz="2000" dirty="0"/>
                  <a:t>y</a:t>
                </a:r>
                <a14:m>
                  <m:oMath xmlns:m="http://schemas.openxmlformats.org/officeDocument/2006/math">
                    <m:r>
                      <a:rPr lang="sv-SE" sz="2000" b="0" i="1" smtClean="0">
                        <a:latin typeface="Cambria Math" panose="02040503050406030204" pitchFamily="18" charset="0"/>
                      </a:rPr>
                      <m:t> </m:t>
                    </m:r>
                    <m:r>
                      <a:rPr lang="sv-SE" sz="2000" b="0" i="1" smtClean="0">
                        <a:latin typeface="Cambria Math" panose="02040503050406030204" pitchFamily="18" charset="0"/>
                      </a:rPr>
                      <m:t>𝑐𝑜𝑜𝑟𝑑𝑖𝑛𝑎𝑡𝑒</m:t>
                    </m:r>
                    <m:r>
                      <a:rPr lang="sv-SE" sz="2000" b="0" i="1" smtClean="0">
                        <a:latin typeface="Cambria Math" panose="02040503050406030204" pitchFamily="18" charset="0"/>
                      </a:rPr>
                      <m:t> </m:t>
                    </m:r>
                    <m:r>
                      <a:rPr lang="sv-SE" sz="2000" b="0" i="1" smtClean="0">
                        <a:latin typeface="Cambria Math" panose="02040503050406030204" pitchFamily="18" charset="0"/>
                      </a:rPr>
                      <m:t>𝑜𝑓</m:t>
                    </m:r>
                    <m:r>
                      <a:rPr lang="sv-SE" sz="2000" b="0" i="1" smtClean="0">
                        <a:latin typeface="Cambria Math" panose="02040503050406030204" pitchFamily="18" charset="0"/>
                      </a:rPr>
                      <m:t> </m:t>
                    </m:r>
                    <m:r>
                      <a:rPr lang="sv-SE" sz="2000" b="0" i="1" smtClean="0">
                        <a:latin typeface="Cambria Math" panose="02040503050406030204" pitchFamily="18" charset="0"/>
                      </a:rPr>
                      <m:t>𝑃</m:t>
                    </m:r>
                    <m:r>
                      <a:rPr lang="sv-SE" sz="2000" b="0" i="1" smtClean="0">
                        <a:latin typeface="Cambria Math" panose="02040503050406030204" pitchFamily="18" charset="0"/>
                      </a:rPr>
                      <m:t>′</m:t>
                    </m:r>
                  </m:oMath>
                </a14:m>
                <a:endParaRPr lang="sv-SE" sz="2000" dirty="0"/>
              </a:p>
              <a:p>
                <a:endParaRPr lang="sv-SE" sz="2000" dirty="0"/>
              </a:p>
            </p:txBody>
          </p:sp>
        </mc:Choice>
        <mc:Fallback xmlns="">
          <p:sp>
            <p:nvSpPr>
              <p:cNvPr id="43" name="TextBox 42">
                <a:extLst>
                  <a:ext uri="{FF2B5EF4-FFF2-40B4-BE49-F238E27FC236}">
                    <a16:creationId xmlns:a16="http://schemas.microsoft.com/office/drawing/2014/main" id="{13EBCD33-A5F7-1AA8-3468-5B1DA44D0085}"/>
                  </a:ext>
                </a:extLst>
              </p:cNvPr>
              <p:cNvSpPr txBox="1">
                <a:spLocks noRot="1" noChangeAspect="1" noMove="1" noResize="1" noEditPoints="1" noAdjustHandles="1" noChangeArrowheads="1" noChangeShapeType="1" noTextEdit="1"/>
              </p:cNvSpPr>
              <p:nvPr/>
            </p:nvSpPr>
            <p:spPr>
              <a:xfrm>
                <a:off x="6415938" y="4438630"/>
                <a:ext cx="2275303" cy="1015663"/>
              </a:xfrm>
              <a:prstGeom prst="rect">
                <a:avLst/>
              </a:prstGeom>
              <a:blipFill>
                <a:blip r:embed="rId7"/>
                <a:stretch>
                  <a:fillRect l="-2674" t="-2994"/>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4778652-42BD-DD63-D2FD-F6AD37E57D69}"/>
                  </a:ext>
                </a:extLst>
              </p:cNvPr>
              <p:cNvSpPr txBox="1"/>
              <p:nvPr/>
            </p:nvSpPr>
            <p:spPr>
              <a:xfrm>
                <a:off x="6154155" y="462589"/>
                <a:ext cx="2081019" cy="1015663"/>
              </a:xfrm>
              <a:prstGeom prst="rect">
                <a:avLst/>
              </a:prstGeom>
              <a:noFill/>
            </p:spPr>
            <p:txBody>
              <a:bodyPr wrap="none" rtlCol="0">
                <a:spAutoFit/>
              </a:bodyPr>
              <a:lstStyle/>
              <a:p>
                <a:r>
                  <a:rPr lang="sv-SE" sz="2000" b="0" dirty="0">
                    <a:solidFill>
                      <a:srgbClr val="00FF00"/>
                    </a:solidFill>
                  </a:rPr>
                  <a:t>Assuming P is  in </a:t>
                </a:r>
              </a:p>
              <a:p>
                <a14:m>
                  <m:oMath xmlns:m="http://schemas.openxmlformats.org/officeDocument/2006/math">
                    <m:sSub>
                      <m:sSubPr>
                        <m:ctrlPr>
                          <a:rPr lang="sv-SE" sz="2000" b="0" i="1" smtClean="0">
                            <a:solidFill>
                              <a:srgbClr val="00FF00"/>
                            </a:solidFill>
                            <a:latin typeface="Cambria Math" panose="02040503050406030204" pitchFamily="18" charset="0"/>
                          </a:rPr>
                        </m:ctrlPr>
                      </m:sSubPr>
                      <m:e>
                        <m:r>
                          <a:rPr lang="sv-SE" sz="2000" b="0" i="1" smtClean="0">
                            <a:solidFill>
                              <a:srgbClr val="00FF00"/>
                            </a:solidFill>
                            <a:latin typeface="Cambria Math" panose="02040503050406030204" pitchFamily="18" charset="0"/>
                          </a:rPr>
                          <m:t>𝑒</m:t>
                        </m:r>
                      </m:e>
                      <m:sub>
                        <m:r>
                          <a:rPr lang="sv-SE" sz="2000" b="0" i="1" smtClean="0">
                            <a:solidFill>
                              <a:srgbClr val="00FF00"/>
                            </a:solidFill>
                            <a:latin typeface="Cambria Math" panose="02040503050406030204" pitchFamily="18" charset="0"/>
                          </a:rPr>
                          <m:t>𝑌</m:t>
                        </m:r>
                      </m:sub>
                    </m:sSub>
                  </m:oMath>
                </a14:m>
                <a:r>
                  <a:rPr lang="sv-SE" sz="2000" b="0" dirty="0">
                    <a:solidFill>
                      <a:srgbClr val="00FF00"/>
                    </a:solidFill>
                  </a:rPr>
                  <a:t> </a:t>
                </a:r>
                <a14:m>
                  <m:oMath xmlns:m="http://schemas.openxmlformats.org/officeDocument/2006/math">
                    <m:sSub>
                      <m:sSubPr>
                        <m:ctrlPr>
                          <a:rPr lang="sv-SE" sz="2000" b="0" i="1" smtClean="0">
                            <a:solidFill>
                              <a:srgbClr val="00FF00"/>
                            </a:solidFill>
                            <a:latin typeface="Cambria Math" panose="02040503050406030204" pitchFamily="18" charset="0"/>
                          </a:rPr>
                        </m:ctrlPr>
                      </m:sSubPr>
                      <m:e>
                        <m:r>
                          <a:rPr lang="sv-SE" sz="2000" b="0" i="1" smtClean="0">
                            <a:solidFill>
                              <a:srgbClr val="00FF00"/>
                            </a:solidFill>
                            <a:latin typeface="Cambria Math" panose="02040503050406030204" pitchFamily="18" charset="0"/>
                          </a:rPr>
                          <m:t>𝑒</m:t>
                        </m:r>
                      </m:e>
                      <m:sub>
                        <m:r>
                          <a:rPr lang="sv-SE" sz="2000" b="0" i="1" smtClean="0">
                            <a:solidFill>
                              <a:srgbClr val="00FF00"/>
                            </a:solidFill>
                            <a:latin typeface="Cambria Math" panose="02040503050406030204" pitchFamily="18" charset="0"/>
                          </a:rPr>
                          <m:t>𝑍</m:t>
                        </m:r>
                      </m:sub>
                    </m:sSub>
                  </m:oMath>
                </a14:m>
                <a:r>
                  <a:rPr lang="sv-SE" sz="2000" dirty="0">
                    <a:solidFill>
                      <a:srgbClr val="00FF00"/>
                    </a:solidFill>
                  </a:rPr>
                  <a:t> plane, </a:t>
                </a:r>
                <a:r>
                  <a:rPr lang="sv-SE" sz="2000" i="1" dirty="0">
                    <a:solidFill>
                      <a:srgbClr val="00FF00"/>
                    </a:solidFill>
                  </a:rPr>
                  <a:t>Z&gt;f</a:t>
                </a:r>
              </a:p>
              <a:p>
                <a:endParaRPr lang="sv-SE" sz="2000" dirty="0">
                  <a:solidFill>
                    <a:srgbClr val="00FF00"/>
                  </a:solidFill>
                </a:endParaRPr>
              </a:p>
            </p:txBody>
          </p:sp>
        </mc:Choice>
        <mc:Fallback xmlns="">
          <p:sp>
            <p:nvSpPr>
              <p:cNvPr id="46" name="TextBox 45">
                <a:extLst>
                  <a:ext uri="{FF2B5EF4-FFF2-40B4-BE49-F238E27FC236}">
                    <a16:creationId xmlns:a16="http://schemas.microsoft.com/office/drawing/2014/main" id="{24778652-42BD-DD63-D2FD-F6AD37E57D69}"/>
                  </a:ext>
                </a:extLst>
              </p:cNvPr>
              <p:cNvSpPr txBox="1">
                <a:spLocks noRot="1" noChangeAspect="1" noMove="1" noResize="1" noEditPoints="1" noAdjustHandles="1" noChangeArrowheads="1" noChangeShapeType="1" noTextEdit="1"/>
              </p:cNvSpPr>
              <p:nvPr/>
            </p:nvSpPr>
            <p:spPr>
              <a:xfrm>
                <a:off x="6154155" y="462589"/>
                <a:ext cx="2081019" cy="1015663"/>
              </a:xfrm>
              <a:prstGeom prst="rect">
                <a:avLst/>
              </a:prstGeom>
              <a:blipFill>
                <a:blip r:embed="rId8"/>
                <a:stretch>
                  <a:fillRect l="-3226" t="-3614" r="-2053"/>
                </a:stretch>
              </a:blipFill>
            </p:spPr>
            <p:txBody>
              <a:bodyPr/>
              <a:lstStyle/>
              <a:p>
                <a:r>
                  <a:rPr lang="sv-SE">
                    <a:noFill/>
                  </a:rPr>
                  <a:t> </a:t>
                </a:r>
              </a:p>
            </p:txBody>
          </p:sp>
        </mc:Fallback>
      </mc:AlternateContent>
      <p:sp>
        <p:nvSpPr>
          <p:cNvPr id="49" name="TextBox 48">
            <a:extLst>
              <a:ext uri="{FF2B5EF4-FFF2-40B4-BE49-F238E27FC236}">
                <a16:creationId xmlns:a16="http://schemas.microsoft.com/office/drawing/2014/main" id="{B0A6151A-D91E-18A5-3BC7-42F163A0B67A}"/>
              </a:ext>
            </a:extLst>
          </p:cNvPr>
          <p:cNvSpPr txBox="1"/>
          <p:nvPr/>
        </p:nvSpPr>
        <p:spPr>
          <a:xfrm>
            <a:off x="6122744" y="3059757"/>
            <a:ext cx="3219086" cy="707886"/>
          </a:xfrm>
          <a:prstGeom prst="rect">
            <a:avLst/>
          </a:prstGeom>
          <a:noFill/>
        </p:spPr>
        <p:txBody>
          <a:bodyPr wrap="none" rtlCol="0">
            <a:spAutoFit/>
          </a:bodyPr>
          <a:lstStyle/>
          <a:p>
            <a:r>
              <a:rPr lang="sv-SE" sz="2000" b="0" dirty="0" err="1">
                <a:solidFill>
                  <a:srgbClr val="00FF00"/>
                </a:solidFill>
              </a:rPr>
              <a:t>Assuming</a:t>
            </a:r>
            <a:r>
              <a:rPr lang="sv-SE" sz="2000" b="0" dirty="0">
                <a:solidFill>
                  <a:srgbClr val="00FF00"/>
                </a:solidFill>
              </a:rPr>
              <a:t> P is  in </a:t>
            </a:r>
            <a:r>
              <a:rPr lang="sv-SE" sz="2000" b="0" dirty="0" err="1">
                <a:solidFill>
                  <a:srgbClr val="00FF00"/>
                </a:solidFill>
              </a:rPr>
              <a:t>any</a:t>
            </a:r>
            <a:r>
              <a:rPr lang="sv-SE" sz="2000" dirty="0" err="1">
                <a:solidFill>
                  <a:srgbClr val="00FF00"/>
                </a:solidFill>
              </a:rPr>
              <a:t>where</a:t>
            </a:r>
            <a:r>
              <a:rPr lang="sv-SE" sz="2000" dirty="0">
                <a:solidFill>
                  <a:srgbClr val="00FF00"/>
                </a:solidFill>
              </a:rPr>
              <a:t> </a:t>
            </a:r>
          </a:p>
          <a:p>
            <a:r>
              <a:rPr lang="sv-SE" sz="2000" dirty="0">
                <a:solidFill>
                  <a:srgbClr val="00FF00"/>
                </a:solidFill>
              </a:rPr>
              <a:t>In </a:t>
            </a:r>
            <a:r>
              <a:rPr lang="sv-SE" sz="2000" dirty="0" err="1">
                <a:solidFill>
                  <a:srgbClr val="00FF00"/>
                </a:solidFill>
              </a:rPr>
              <a:t>camera</a:t>
            </a:r>
            <a:r>
              <a:rPr lang="sv-SE" sz="2000" dirty="0">
                <a:solidFill>
                  <a:srgbClr val="00FF00"/>
                </a:solidFill>
              </a:rPr>
              <a:t> </a:t>
            </a:r>
            <a:r>
              <a:rPr lang="sv-SE" sz="2000" dirty="0" err="1">
                <a:solidFill>
                  <a:srgbClr val="00FF00"/>
                </a:solidFill>
              </a:rPr>
              <a:t>view</a:t>
            </a:r>
            <a:r>
              <a:rPr lang="sv-SE" sz="2000" dirty="0">
                <a:solidFill>
                  <a:srgbClr val="00FF00"/>
                </a:solidFill>
              </a:rPr>
              <a:t> i.e. </a:t>
            </a:r>
            <a:r>
              <a:rPr lang="sv-SE" sz="2000" i="1" dirty="0">
                <a:solidFill>
                  <a:srgbClr val="00FF00"/>
                </a:solidFill>
              </a:rPr>
              <a:t>  Z&gt;f</a:t>
            </a:r>
            <a:endParaRPr lang="sv-SE" sz="2000" b="0" i="1" dirty="0">
              <a:solidFill>
                <a:srgbClr val="00FF00"/>
              </a:solidFill>
            </a:endParaRPr>
          </a:p>
        </p:txBody>
      </p:sp>
      <p:cxnSp>
        <p:nvCxnSpPr>
          <p:cNvPr id="3" name="Straight Arrow Connector 2">
            <a:extLst>
              <a:ext uri="{FF2B5EF4-FFF2-40B4-BE49-F238E27FC236}">
                <a16:creationId xmlns:a16="http://schemas.microsoft.com/office/drawing/2014/main" id="{327797DE-9D8A-9266-B6E2-3DCBF27E64A1}"/>
              </a:ext>
            </a:extLst>
          </p:cNvPr>
          <p:cNvCxnSpPr/>
          <p:nvPr/>
        </p:nvCxnSpPr>
        <p:spPr bwMode="auto">
          <a:xfrm flipV="1">
            <a:off x="7041496" y="1403573"/>
            <a:ext cx="0" cy="799803"/>
          </a:xfrm>
          <a:prstGeom prst="straightConnector1">
            <a:avLst/>
          </a:prstGeom>
          <a:solidFill>
            <a:schemeClr val="accent1"/>
          </a:solidFill>
          <a:ln w="12700" cap="flat" cmpd="sng" algn="ctr">
            <a:solidFill>
              <a:srgbClr val="FFFF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ADF418-9312-0811-DAC7-D45B7DFB98E7}"/>
                  </a:ext>
                </a:extLst>
              </p:cNvPr>
              <p:cNvSpPr txBox="1"/>
              <p:nvPr/>
            </p:nvSpPr>
            <p:spPr>
              <a:xfrm>
                <a:off x="6396574" y="1000410"/>
                <a:ext cx="766867"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rgbClr val="FFFF00"/>
                              </a:solidFill>
                              <a:latin typeface="Cambria Math" panose="02040503050406030204" pitchFamily="18" charset="0"/>
                            </a:rPr>
                          </m:ctrlPr>
                        </m:sSubPr>
                        <m:e>
                          <m:r>
                            <a:rPr lang="sv-SE" sz="3200" b="0" i="1" smtClean="0">
                              <a:solidFill>
                                <a:srgbClr val="FFFF00"/>
                              </a:solidFill>
                              <a:latin typeface="Cambria Math" panose="02040503050406030204" pitchFamily="18" charset="0"/>
                            </a:rPr>
                            <m:t>𝑒</m:t>
                          </m:r>
                        </m:e>
                        <m:sub>
                          <m:r>
                            <a:rPr lang="sv-SE" sz="3200" b="0" i="1" smtClean="0">
                              <a:solidFill>
                                <a:srgbClr val="FFFF00"/>
                              </a:solidFill>
                              <a:latin typeface="Cambria Math" panose="02040503050406030204" pitchFamily="18" charset="0"/>
                            </a:rPr>
                            <m:t>𝑌</m:t>
                          </m:r>
                        </m:sub>
                      </m:sSub>
                    </m:oMath>
                  </m:oMathPara>
                </a14:m>
                <a:endParaRPr lang="sv-SE" dirty="0">
                  <a:solidFill>
                    <a:srgbClr val="FFFF00"/>
                  </a:solidFill>
                </a:endParaRPr>
              </a:p>
            </p:txBody>
          </p:sp>
        </mc:Choice>
        <mc:Fallback xmlns="">
          <p:sp>
            <p:nvSpPr>
              <p:cNvPr id="8" name="TextBox 7">
                <a:extLst>
                  <a:ext uri="{FF2B5EF4-FFF2-40B4-BE49-F238E27FC236}">
                    <a16:creationId xmlns:a16="http://schemas.microsoft.com/office/drawing/2014/main" id="{FCADF418-9312-0811-DAC7-D45B7DFB98E7}"/>
                  </a:ext>
                </a:extLst>
              </p:cNvPr>
              <p:cNvSpPr txBox="1">
                <a:spLocks noRot="1" noChangeAspect="1" noMove="1" noResize="1" noEditPoints="1" noAdjustHandles="1" noChangeArrowheads="1" noChangeShapeType="1" noTextEdit="1"/>
              </p:cNvSpPr>
              <p:nvPr/>
            </p:nvSpPr>
            <p:spPr>
              <a:xfrm>
                <a:off x="6396574" y="1000410"/>
                <a:ext cx="766867" cy="584775"/>
              </a:xfrm>
              <a:prstGeom prst="rect">
                <a:avLst/>
              </a:prstGeom>
              <a:blipFill>
                <a:blip r:embed="rId9"/>
                <a:stretch>
                  <a:fillRect/>
                </a:stretch>
              </a:blipFill>
            </p:spPr>
            <p:txBody>
              <a:bodyPr/>
              <a:lstStyle/>
              <a:p>
                <a:r>
                  <a:rPr lang="sv-SE">
                    <a:noFill/>
                  </a:rPr>
                  <a:t> </a:t>
                </a:r>
              </a:p>
            </p:txBody>
          </p:sp>
        </mc:Fallback>
      </mc:AlternateContent>
      <p:cxnSp>
        <p:nvCxnSpPr>
          <p:cNvPr id="9" name="Straight Arrow Connector 8">
            <a:extLst>
              <a:ext uri="{FF2B5EF4-FFF2-40B4-BE49-F238E27FC236}">
                <a16:creationId xmlns:a16="http://schemas.microsoft.com/office/drawing/2014/main" id="{D9FA0CC1-916D-FC5E-F228-850498049DA1}"/>
              </a:ext>
            </a:extLst>
          </p:cNvPr>
          <p:cNvCxnSpPr/>
          <p:nvPr/>
        </p:nvCxnSpPr>
        <p:spPr bwMode="auto">
          <a:xfrm>
            <a:off x="7033915" y="2195661"/>
            <a:ext cx="1678805" cy="0"/>
          </a:xfrm>
          <a:prstGeom prst="straightConnector1">
            <a:avLst/>
          </a:prstGeom>
          <a:solidFill>
            <a:schemeClr val="accent1"/>
          </a:solidFill>
          <a:ln w="12700" cap="flat" cmpd="sng" algn="ctr">
            <a:solidFill>
              <a:srgbClr val="FFFF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03C4E97-90F1-8822-835D-C6D93EB3375F}"/>
                  </a:ext>
                </a:extLst>
              </p:cNvPr>
              <p:cNvSpPr txBox="1"/>
              <p:nvPr/>
            </p:nvSpPr>
            <p:spPr>
              <a:xfrm>
                <a:off x="8469273" y="2051645"/>
                <a:ext cx="74750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3200" b="0" i="1" smtClean="0">
                              <a:solidFill>
                                <a:srgbClr val="FFFF00"/>
                              </a:solidFill>
                              <a:latin typeface="Cambria Math" panose="02040503050406030204" pitchFamily="18" charset="0"/>
                            </a:rPr>
                          </m:ctrlPr>
                        </m:sSubPr>
                        <m:e>
                          <m:r>
                            <a:rPr lang="sv-SE" sz="3200" b="0" i="1" smtClean="0">
                              <a:solidFill>
                                <a:srgbClr val="FFFF00"/>
                              </a:solidFill>
                              <a:latin typeface="Cambria Math" panose="02040503050406030204" pitchFamily="18" charset="0"/>
                            </a:rPr>
                            <m:t>𝑒</m:t>
                          </m:r>
                        </m:e>
                        <m:sub>
                          <m:r>
                            <a:rPr lang="sv-SE" sz="3200" b="0" i="1" smtClean="0">
                              <a:solidFill>
                                <a:srgbClr val="FFFF00"/>
                              </a:solidFill>
                              <a:latin typeface="Cambria Math" panose="02040503050406030204" pitchFamily="18" charset="0"/>
                            </a:rPr>
                            <m:t>𝑍</m:t>
                          </m:r>
                        </m:sub>
                      </m:sSub>
                    </m:oMath>
                  </m:oMathPara>
                </a14:m>
                <a:endParaRPr lang="sv-SE" dirty="0">
                  <a:solidFill>
                    <a:srgbClr val="FFFF00"/>
                  </a:solidFill>
                </a:endParaRPr>
              </a:p>
            </p:txBody>
          </p:sp>
        </mc:Choice>
        <mc:Fallback xmlns="">
          <p:sp>
            <p:nvSpPr>
              <p:cNvPr id="11" name="TextBox 10">
                <a:extLst>
                  <a:ext uri="{FF2B5EF4-FFF2-40B4-BE49-F238E27FC236}">
                    <a16:creationId xmlns:a16="http://schemas.microsoft.com/office/drawing/2014/main" id="{703C4E97-90F1-8822-835D-C6D93EB3375F}"/>
                  </a:ext>
                </a:extLst>
              </p:cNvPr>
              <p:cNvSpPr txBox="1">
                <a:spLocks noRot="1" noChangeAspect="1" noMove="1" noResize="1" noEditPoints="1" noAdjustHandles="1" noChangeArrowheads="1" noChangeShapeType="1" noTextEdit="1"/>
              </p:cNvSpPr>
              <p:nvPr/>
            </p:nvSpPr>
            <p:spPr>
              <a:xfrm>
                <a:off x="8469273" y="2051645"/>
                <a:ext cx="747503" cy="584775"/>
              </a:xfrm>
              <a:prstGeom prst="rect">
                <a:avLst/>
              </a:prstGeom>
              <a:blipFill>
                <a:blip r:embed="rId10"/>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499753251"/>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CC9FF-2B6A-9416-3E2D-9C7F6998212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D8DAD3E-70A5-E347-5670-F810168EDADF}"/>
              </a:ext>
            </a:extLst>
          </p:cNvPr>
          <p:cNvSpPr txBox="1"/>
          <p:nvPr/>
        </p:nvSpPr>
        <p:spPr>
          <a:xfrm>
            <a:off x="5774007" y="255502"/>
            <a:ext cx="4499574" cy="707886"/>
          </a:xfrm>
          <a:prstGeom prst="rect">
            <a:avLst/>
          </a:prstGeom>
          <a:noFill/>
        </p:spPr>
        <p:txBody>
          <a:bodyPr wrap="square">
            <a:spAutoFit/>
          </a:bodyPr>
          <a:lstStyle/>
          <a:p>
            <a:pPr marL="457200" indent="-457200">
              <a:buAutoNum type="arabicPeriod" startAt="3"/>
            </a:pPr>
            <a:r>
              <a:rPr lang="sv-SE" sz="2000" dirty="0" err="1">
                <a:solidFill>
                  <a:srgbClr val="00FF00"/>
                </a:solidFill>
              </a:rPr>
              <a:t>This</a:t>
            </a:r>
            <a:r>
              <a:rPr lang="sv-SE" sz="2000" dirty="0">
                <a:solidFill>
                  <a:srgbClr val="00FF00"/>
                </a:solidFill>
              </a:rPr>
              <a:t> </a:t>
            </a:r>
            <a:r>
              <a:rPr lang="sv-SE" sz="2000" dirty="0" err="1">
                <a:solidFill>
                  <a:srgbClr val="00FF00"/>
                </a:solidFill>
              </a:rPr>
              <a:t>yields</a:t>
            </a:r>
            <a:r>
              <a:rPr lang="sv-SE" sz="2000" dirty="0">
                <a:solidFill>
                  <a:srgbClr val="00FF00"/>
                </a:solidFill>
              </a:rPr>
              <a:t> the </a:t>
            </a:r>
            <a:r>
              <a:rPr lang="sv-SE" sz="2000" dirty="0" err="1">
                <a:solidFill>
                  <a:srgbClr val="00FF00"/>
                </a:solidFill>
              </a:rPr>
              <a:t>linear</a:t>
            </a:r>
            <a:r>
              <a:rPr lang="sv-SE" sz="2000" dirty="0">
                <a:solidFill>
                  <a:srgbClr val="00FF00"/>
                </a:solidFill>
              </a:rPr>
              <a:t> </a:t>
            </a:r>
            <a:r>
              <a:rPr lang="sv-SE" sz="2000" dirty="0" err="1">
                <a:solidFill>
                  <a:srgbClr val="00FF00"/>
                </a:solidFill>
              </a:rPr>
              <a:t>mapping</a:t>
            </a:r>
            <a:r>
              <a:rPr lang="sv-SE" sz="2000" dirty="0">
                <a:solidFill>
                  <a:srgbClr val="00FF00"/>
                </a:solidFill>
              </a:rPr>
              <a:t> </a:t>
            </a:r>
          </a:p>
          <a:p>
            <a:r>
              <a:rPr lang="sv-SE" sz="2000" dirty="0" err="1">
                <a:solidFill>
                  <a:srgbClr val="00FF00"/>
                </a:solidFill>
              </a:rPr>
              <a:t>between</a:t>
            </a:r>
            <a:r>
              <a:rPr lang="sv-SE" sz="2000" dirty="0">
                <a:solidFill>
                  <a:srgbClr val="00FF00"/>
                </a:solidFill>
              </a:rPr>
              <a:t> the </a:t>
            </a:r>
            <a:r>
              <a:rPr lang="sv-SE" sz="2000" dirty="0" err="1">
                <a:solidFill>
                  <a:srgbClr val="00FF00"/>
                </a:solidFill>
              </a:rPr>
              <a:t>two</a:t>
            </a:r>
            <a:r>
              <a:rPr lang="sv-SE" sz="2000" dirty="0">
                <a:solidFill>
                  <a:srgbClr val="00FF00"/>
                </a:solidFill>
              </a:rPr>
              <a:t> </a:t>
            </a:r>
            <a:r>
              <a:rPr lang="sv-SE" sz="2000" dirty="0" err="1">
                <a:solidFill>
                  <a:srgbClr val="00FF00"/>
                </a:solidFill>
              </a:rPr>
              <a:t>vectors</a:t>
            </a:r>
            <a:r>
              <a:rPr lang="sv-SE" sz="2000" dirty="0">
                <a:solidFill>
                  <a:srgbClr val="00FF00"/>
                </a:solidFill>
              </a:rPr>
              <a:t>  </a:t>
            </a:r>
          </a:p>
        </p:txBody>
      </p:sp>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C4B6E7FC-B5BD-A5C8-3D7A-1CD1AE43D025}"/>
                  </a:ext>
                </a:extLst>
              </p:cNvPr>
              <p:cNvSpPr>
                <a:spLocks noGrp="1"/>
              </p:cNvSpPr>
              <p:nvPr>
                <p:ph type="body" sz="half" idx="1"/>
              </p:nvPr>
            </p:nvSpPr>
            <p:spPr>
              <a:xfrm>
                <a:off x="337392" y="77229"/>
                <a:ext cx="5249788" cy="6696744"/>
              </a:xfrm>
            </p:spPr>
            <p:txBody>
              <a:bodyPr/>
              <a:lstStyle/>
              <a:p>
                <a:pPr marL="0" indent="0">
                  <a:buNone/>
                </a:pPr>
                <a:r>
                  <a:rPr lang="sv-SE" dirty="0">
                    <a:solidFill>
                      <a:srgbClr val="FF00FF"/>
                    </a:solidFill>
                  </a:rPr>
                  <a:t>Homogeneous </a:t>
                </a:r>
                <a:r>
                  <a:rPr lang="sv-SE" dirty="0" err="1">
                    <a:solidFill>
                      <a:srgbClr val="FF00FF"/>
                    </a:solidFill>
                  </a:rPr>
                  <a:t>Coordinates</a:t>
                </a:r>
                <a:r>
                  <a:rPr lang="sv-SE" dirty="0">
                    <a:solidFill>
                      <a:srgbClr val="FF00FF"/>
                    </a:solidFill>
                  </a:rPr>
                  <a:t>: </a:t>
                </a:r>
              </a:p>
              <a:p>
                <a:pPr marL="0" indent="0">
                  <a:buNone/>
                </a:pPr>
                <a:r>
                  <a:rPr lang="sv-SE" dirty="0">
                    <a:solidFill>
                      <a:srgbClr val="FF00FF"/>
                    </a:solidFill>
                  </a:rPr>
                  <a:t>to </a:t>
                </a:r>
                <a:r>
                  <a:rPr lang="sv-SE" dirty="0" err="1">
                    <a:solidFill>
                      <a:srgbClr val="FF00FF"/>
                    </a:solidFill>
                  </a:rPr>
                  <a:t>project</a:t>
                </a:r>
                <a:r>
                  <a:rPr lang="sv-SE" dirty="0">
                    <a:solidFill>
                      <a:srgbClr val="FF00FF"/>
                    </a:solidFill>
                  </a:rPr>
                  <a:t> 3D to 2D ”</a:t>
                </a:r>
                <a:r>
                  <a:rPr lang="sv-SE" dirty="0" err="1">
                    <a:solidFill>
                      <a:srgbClr val="FF00FF"/>
                    </a:solidFill>
                  </a:rPr>
                  <a:t>linearly</a:t>
                </a:r>
                <a:r>
                  <a:rPr lang="sv-SE" dirty="0">
                    <a:solidFill>
                      <a:srgbClr val="FF00FF"/>
                    </a:solidFill>
                  </a:rPr>
                  <a:t>”</a:t>
                </a:r>
              </a:p>
              <a:p>
                <a:pPr marL="0" indent="0">
                  <a:buNone/>
                </a:pPr>
                <a:endParaRPr lang="sv-SE" sz="2000" dirty="0">
                  <a:solidFill>
                    <a:srgbClr val="FF00FF"/>
                  </a:solidFill>
                </a:endParaRPr>
              </a:p>
              <a:p>
                <a:pPr marL="0" indent="0">
                  <a:buNone/>
                </a:pPr>
                <a:r>
                  <a:rPr lang="sv-SE" sz="2000" dirty="0">
                    <a:solidFill>
                      <a:srgbClr val="FF0000"/>
                    </a:solidFill>
                  </a:rPr>
                  <a:t>Problem: </a:t>
                </a:r>
              </a:p>
              <a:p>
                <a:pPr marL="0" indent="0">
                  <a:buNone/>
                </a:pPr>
                <a:r>
                  <a:rPr lang="sv-SE" sz="2000" dirty="0" err="1">
                    <a:solidFill>
                      <a:srgbClr val="FF0000"/>
                    </a:solidFill>
                  </a:rPr>
                  <a:t>Perspective</a:t>
                </a:r>
                <a:r>
                  <a:rPr lang="sv-SE" sz="2000" dirty="0">
                    <a:solidFill>
                      <a:srgbClr val="FF0000"/>
                    </a:solidFill>
                  </a:rPr>
                  <a:t> </a:t>
                </a:r>
                <a:r>
                  <a:rPr lang="sv-SE" sz="2000" dirty="0" err="1">
                    <a:solidFill>
                      <a:srgbClr val="FF0000"/>
                    </a:solidFill>
                  </a:rPr>
                  <a:t>mapping</a:t>
                </a:r>
                <a:r>
                  <a:rPr lang="sv-SE" sz="2000" dirty="0">
                    <a:solidFill>
                      <a:srgbClr val="FF0000"/>
                    </a:solidFill>
                  </a:rPr>
                  <a:t> is non-</a:t>
                </a:r>
                <a:r>
                  <a:rPr lang="sv-SE" sz="2000" dirty="0" err="1">
                    <a:solidFill>
                      <a:srgbClr val="FF0000"/>
                    </a:solidFill>
                  </a:rPr>
                  <a:t>linear</a:t>
                </a:r>
                <a:r>
                  <a:rPr lang="sv-SE" sz="2000" dirty="0">
                    <a:solidFill>
                      <a:srgbClr val="FF0000"/>
                    </a:solidFill>
                  </a:rPr>
                  <a:t>,</a:t>
                </a:r>
              </a:p>
              <a:p>
                <a:endParaRPr lang="sv-SE" sz="2000" dirty="0">
                  <a:solidFill>
                    <a:srgbClr val="FF0000"/>
                  </a:solidFill>
                </a:endParaRPr>
              </a:p>
              <a:p>
                <a:endParaRPr lang="sv-SE" sz="2000" dirty="0">
                  <a:solidFill>
                    <a:srgbClr val="FF0000"/>
                  </a:solidFill>
                </a:endParaRPr>
              </a:p>
              <a:p>
                <a:endParaRPr lang="sv-SE" sz="2000" dirty="0">
                  <a:solidFill>
                    <a:srgbClr val="FF0000"/>
                  </a:solidFill>
                </a:endParaRPr>
              </a:p>
              <a:p>
                <a:endParaRPr lang="sv-SE" sz="2000" dirty="0">
                  <a:solidFill>
                    <a:srgbClr val="FF0000"/>
                  </a:solidFill>
                </a:endParaRPr>
              </a:p>
              <a:p>
                <a:pPr marL="0" indent="0">
                  <a:buNone/>
                </a:pPr>
                <a:r>
                  <a:rPr lang="sv-SE" sz="2000" dirty="0">
                    <a:solidFill>
                      <a:srgbClr val="FF0000"/>
                    </a:solidFill>
                  </a:rPr>
                  <a:t>     </a:t>
                </a:r>
                <a:r>
                  <a:rPr lang="sv-SE" sz="2000" dirty="0" err="1">
                    <a:solidFill>
                      <a:srgbClr val="FF0000"/>
                    </a:solidFill>
                  </a:rPr>
                  <a:t>because</a:t>
                </a:r>
                <a:r>
                  <a:rPr lang="sv-SE" sz="2000" dirty="0">
                    <a:solidFill>
                      <a:srgbClr val="FF0000"/>
                    </a:solidFill>
                  </a:rPr>
                  <a:t> </a:t>
                </a:r>
                <a:r>
                  <a:rPr lang="sv-SE" sz="2000" dirty="0" err="1">
                    <a:solidFill>
                      <a:srgbClr val="FF0000"/>
                    </a:solidFill>
                  </a:rPr>
                  <a:t>of</a:t>
                </a:r>
                <a:r>
                  <a:rPr lang="sv-SE" sz="2000" dirty="0">
                    <a:solidFill>
                      <a:srgbClr val="FF0000"/>
                    </a:solidFill>
                  </a:rPr>
                  <a:t> the division </a:t>
                </a:r>
                <a:r>
                  <a:rPr lang="sv-SE" sz="2000" dirty="0" err="1">
                    <a:solidFill>
                      <a:srgbClr val="FF0000"/>
                    </a:solidFill>
                  </a:rPr>
                  <a:t>with</a:t>
                </a:r>
                <a:r>
                  <a:rPr lang="sv-SE" sz="2000" dirty="0">
                    <a:solidFill>
                      <a:srgbClr val="FF0000"/>
                    </a:solidFill>
                  </a:rPr>
                  <a:t> </a:t>
                </a:r>
                <a:r>
                  <a:rPr lang="sv-SE" sz="2000" dirty="0" err="1">
                    <a:solidFill>
                      <a:srgbClr val="FF0000"/>
                    </a:solidFill>
                  </a:rPr>
                  <a:t>depth</a:t>
                </a:r>
                <a:r>
                  <a:rPr lang="sv-SE" sz="2000" dirty="0">
                    <a:solidFill>
                      <a:srgbClr val="FF0000"/>
                    </a:solidFill>
                  </a:rPr>
                  <a:t>,  Z. </a:t>
                </a:r>
              </a:p>
              <a:p>
                <a:endParaRPr lang="sv-SE" sz="2000" dirty="0"/>
              </a:p>
              <a:p>
                <a:pPr marL="0" indent="0">
                  <a:buNone/>
                </a:pPr>
                <a:r>
                  <a:rPr lang="sv-SE" sz="2000" dirty="0">
                    <a:solidFill>
                      <a:srgbClr val="00FF00"/>
                    </a:solidFill>
                  </a:rPr>
                  <a:t>Solution: </a:t>
                </a:r>
              </a:p>
              <a:p>
                <a:pPr marL="0" indent="0">
                  <a:buNone/>
                </a:pPr>
                <a:r>
                  <a:rPr lang="sv-SE" sz="2000" dirty="0" err="1">
                    <a:solidFill>
                      <a:srgbClr val="00FF00"/>
                    </a:solidFill>
                  </a:rPr>
                  <a:t>Use</a:t>
                </a:r>
                <a:r>
                  <a:rPr lang="sv-SE" sz="2000" dirty="0">
                    <a:solidFill>
                      <a:srgbClr val="00FF00"/>
                    </a:solidFill>
                  </a:rPr>
                  <a:t> </a:t>
                </a:r>
                <a:r>
                  <a:rPr lang="sv-SE" sz="2000" dirty="0" err="1">
                    <a:solidFill>
                      <a:srgbClr val="00FF00"/>
                    </a:solidFill>
                  </a:rPr>
                  <a:t>Homogeneous</a:t>
                </a:r>
                <a:r>
                  <a:rPr lang="sv-SE" sz="2000" dirty="0">
                    <a:solidFill>
                      <a:srgbClr val="00FF00"/>
                    </a:solidFill>
                  </a:rPr>
                  <a:t> </a:t>
                </a:r>
                <a:r>
                  <a:rPr lang="sv-SE" sz="2000" dirty="0" err="1">
                    <a:solidFill>
                      <a:srgbClr val="00FF00"/>
                    </a:solidFill>
                  </a:rPr>
                  <a:t>coordinates</a:t>
                </a:r>
                <a:r>
                  <a:rPr lang="sv-SE" sz="2000" dirty="0">
                    <a:solidFill>
                      <a:srgbClr val="00FF00"/>
                    </a:solidFill>
                  </a:rPr>
                  <a:t>, as </a:t>
                </a:r>
                <a:r>
                  <a:rPr lang="sv-SE" sz="2000" dirty="0" err="1">
                    <a:solidFill>
                      <a:srgbClr val="00FF00"/>
                    </a:solidFill>
                  </a:rPr>
                  <a:t>follows</a:t>
                </a:r>
                <a:r>
                  <a:rPr lang="sv-SE" sz="2000" dirty="0">
                    <a:solidFill>
                      <a:srgbClr val="00FF00"/>
                    </a:solidFill>
                  </a:rPr>
                  <a:t>.</a:t>
                </a:r>
              </a:p>
              <a:p>
                <a:pPr marL="457200" indent="-457200">
                  <a:buFont typeface="+mj-lt"/>
                  <a:buAutoNum type="arabicPeriod"/>
                </a:pPr>
                <a:r>
                  <a:rPr lang="sv-SE" sz="2000" dirty="0">
                    <a:solidFill>
                      <a:srgbClr val="00FF00"/>
                    </a:solidFill>
                  </a:rPr>
                  <a:t>In </a:t>
                </a:r>
                <a:r>
                  <a:rPr lang="sv-SE" sz="2000" dirty="0" err="1">
                    <a:solidFill>
                      <a:srgbClr val="00FF00"/>
                    </a:solidFill>
                  </a:rPr>
                  <a:t>homogeneous</a:t>
                </a:r>
                <a:r>
                  <a:rPr lang="sv-SE" sz="2000" dirty="0">
                    <a:solidFill>
                      <a:srgbClr val="00FF00"/>
                    </a:solidFill>
                  </a:rPr>
                  <a:t> </a:t>
                </a:r>
                <a:r>
                  <a:rPr lang="sv-SE" sz="2000" dirty="0" err="1">
                    <a:solidFill>
                      <a:srgbClr val="00FF00"/>
                    </a:solidFill>
                  </a:rPr>
                  <a:t>coordinates</a:t>
                </a:r>
                <a:r>
                  <a:rPr lang="sv-SE" sz="2000" dirty="0">
                    <a:solidFill>
                      <a:srgbClr val="00FF00"/>
                    </a:solidFill>
                  </a:rPr>
                  <a:t> </a:t>
                </a:r>
                <a:r>
                  <a:rPr lang="sv-SE" sz="2000" dirty="0" err="1">
                    <a:solidFill>
                      <a:srgbClr val="00FF00"/>
                    </a:solidFill>
                  </a:rPr>
                  <a:t>concept</a:t>
                </a:r>
                <a:r>
                  <a:rPr lang="sv-SE" sz="2000" dirty="0">
                    <a:solidFill>
                      <a:srgbClr val="00FF00"/>
                    </a:solidFill>
                  </a:rPr>
                  <a:t> </a:t>
                </a:r>
                <a:r>
                  <a:rPr lang="sv-SE" sz="2000" dirty="0" err="1">
                    <a:solidFill>
                      <a:srgbClr val="00FF00"/>
                    </a:solidFill>
                  </a:rPr>
                  <a:t>we</a:t>
                </a:r>
                <a:r>
                  <a:rPr lang="sv-SE" sz="2000" dirty="0">
                    <a:solidFill>
                      <a:srgbClr val="00FF00"/>
                    </a:solidFill>
                  </a:rPr>
                  <a:t> </a:t>
                </a:r>
                <a:r>
                  <a:rPr lang="sv-SE" sz="2000" dirty="0" err="1">
                    <a:solidFill>
                      <a:srgbClr val="00FF00"/>
                    </a:solidFill>
                  </a:rPr>
                  <a:t>we</a:t>
                </a:r>
                <a:r>
                  <a:rPr lang="sv-SE" sz="2000" dirty="0">
                    <a:solidFill>
                      <a:srgbClr val="00FF00"/>
                    </a:solidFill>
                  </a:rPr>
                  <a:t> </a:t>
                </a:r>
                <a:r>
                  <a:rPr lang="sv-SE" sz="2000" dirty="0" err="1">
                    <a:solidFill>
                      <a:srgbClr val="00FF00"/>
                    </a:solidFill>
                  </a:rPr>
                  <a:t>multiply</a:t>
                </a:r>
                <a:r>
                  <a:rPr lang="sv-SE" sz="2000" dirty="0">
                    <a:solidFill>
                      <a:srgbClr val="00FF00"/>
                    </a:solidFill>
                  </a:rPr>
                  <a:t> </a:t>
                </a:r>
                <a:r>
                  <a:rPr lang="sv-SE" sz="2000" dirty="0" err="1">
                    <a:solidFill>
                      <a:srgbClr val="00FF00"/>
                    </a:solidFill>
                  </a:rPr>
                  <a:t>both</a:t>
                </a:r>
                <a:r>
                  <a:rPr lang="sv-SE" sz="2000" dirty="0">
                    <a:solidFill>
                      <a:srgbClr val="00FF00"/>
                    </a:solidFill>
                  </a:rPr>
                  <a:t> sides </a:t>
                </a:r>
                <a:r>
                  <a:rPr lang="sv-SE" sz="2000" dirty="0" err="1">
                    <a:solidFill>
                      <a:srgbClr val="00FF00"/>
                    </a:solidFill>
                  </a:rPr>
                  <a:t>of</a:t>
                </a:r>
                <a:r>
                  <a:rPr lang="sv-SE" sz="2000" dirty="0">
                    <a:solidFill>
                      <a:srgbClr val="00FF00"/>
                    </a:solidFill>
                  </a:rPr>
                  <a:t> the </a:t>
                </a:r>
                <a:r>
                  <a:rPr lang="sv-SE" sz="2000" dirty="0" err="1">
                    <a:solidFill>
                      <a:srgbClr val="00FF00"/>
                    </a:solidFill>
                  </a:rPr>
                  <a:t>equation</a:t>
                </a:r>
                <a:r>
                  <a:rPr lang="sv-SE" sz="2000" dirty="0">
                    <a:solidFill>
                      <a:srgbClr val="00FF00"/>
                    </a:solidFill>
                  </a:rPr>
                  <a:t> </a:t>
                </a:r>
                <a:r>
                  <a:rPr lang="sv-SE" sz="2000" dirty="0" err="1">
                    <a:solidFill>
                      <a:srgbClr val="00FF00"/>
                    </a:solidFill>
                  </a:rPr>
                  <a:t>with</a:t>
                </a:r>
                <a:r>
                  <a:rPr lang="sv-SE" sz="2000" dirty="0">
                    <a:solidFill>
                      <a:srgbClr val="00FF00"/>
                    </a:solidFill>
                  </a:rPr>
                  <a:t>  Z</a:t>
                </a:r>
              </a:p>
              <a:p>
                <a:pPr marL="0" indent="0">
                  <a:buNone/>
                </a:pPr>
                <a:r>
                  <a:rPr lang="sv-SE" sz="2000" dirty="0">
                    <a:solidFill>
                      <a:srgbClr val="00FF00"/>
                    </a:solidFill>
                  </a:rPr>
                  <a:t>       so  </a:t>
                </a:r>
                <a:r>
                  <a:rPr lang="sv-SE" sz="2000" dirty="0" err="1">
                    <a:solidFill>
                      <a:srgbClr val="00FF00"/>
                    </a:solidFill>
                  </a:rPr>
                  <a:t>that</a:t>
                </a:r>
                <a:r>
                  <a:rPr lang="sv-SE" sz="2000" dirty="0">
                    <a:solidFill>
                      <a:srgbClr val="00FF00"/>
                    </a:solidFill>
                  </a:rPr>
                  <a:t> </a:t>
                </a:r>
                <a:r>
                  <a:rPr lang="sv-SE" sz="2000" dirty="0" err="1">
                    <a:solidFill>
                      <a:srgbClr val="00FF00"/>
                    </a:solidFill>
                  </a:rPr>
                  <a:t>there</a:t>
                </a:r>
                <a:r>
                  <a:rPr lang="sv-SE" sz="2000" dirty="0">
                    <a:solidFill>
                      <a:srgbClr val="00FF00"/>
                    </a:solidFill>
                  </a:rPr>
                  <a:t> is no </a:t>
                </a:r>
                <a:r>
                  <a:rPr lang="sv-SE" sz="2000" dirty="0" err="1">
                    <a:solidFill>
                      <a:srgbClr val="00FF00"/>
                    </a:solidFill>
                  </a:rPr>
                  <a:t>more</a:t>
                </a:r>
                <a:r>
                  <a:rPr lang="sv-SE" sz="2000" dirty="0">
                    <a:solidFill>
                      <a:srgbClr val="00FF00"/>
                    </a:solidFill>
                  </a:rPr>
                  <a:t> </a:t>
                </a:r>
                <a:r>
                  <a:rPr lang="sv-SE" sz="2000" dirty="0" err="1">
                    <a:solidFill>
                      <a:srgbClr val="00FF00"/>
                    </a:solidFill>
                  </a:rPr>
                  <a:t>divivision</a:t>
                </a:r>
                <a:r>
                  <a:rPr lang="sv-SE" sz="2000" dirty="0">
                    <a:solidFill>
                      <a:srgbClr val="00FF00"/>
                    </a:solidFill>
                  </a:rPr>
                  <a:t>.</a:t>
                </a:r>
              </a:p>
              <a:p>
                <a:pPr marL="0" indent="0">
                  <a:buNone/>
                </a:pPr>
                <a14:m>
                  <m:oMathPara xmlns:m="http://schemas.openxmlformats.org/officeDocument/2006/math">
                    <m:oMathParaPr>
                      <m:jc m:val="centerGroup"/>
                    </m:oMathParaPr>
                    <m:oMath xmlns:m="http://schemas.openxmlformats.org/officeDocument/2006/math">
                      <m:r>
                        <a:rPr lang="sv-SE" sz="2000" b="0" i="1" smtClean="0">
                          <a:solidFill>
                            <a:srgbClr val="00FF00"/>
                          </a:solidFill>
                          <a:latin typeface="Cambria Math" panose="02040503050406030204" pitchFamily="18" charset="0"/>
                        </a:rPr>
                        <m:t>   </m:t>
                      </m:r>
                      <m:r>
                        <a:rPr lang="sv-SE" sz="2000" b="0" i="1" smtClean="0">
                          <a:solidFill>
                            <a:srgbClr val="00FF00"/>
                          </a:solidFill>
                          <a:latin typeface="Cambria Math" panose="02040503050406030204" pitchFamily="18" charset="0"/>
                        </a:rPr>
                        <m:t>𝑥𝑍</m:t>
                      </m:r>
                      <m:r>
                        <a:rPr lang="sv-SE" sz="2000" b="0" i="1" smtClean="0">
                          <a:solidFill>
                            <a:srgbClr val="00FF00"/>
                          </a:solidFill>
                          <a:latin typeface="Cambria Math" panose="02040503050406030204" pitchFamily="18" charset="0"/>
                        </a:rPr>
                        <m:t>=</m:t>
                      </m:r>
                      <m:r>
                        <a:rPr lang="sv-SE" sz="2000" b="0" i="1" smtClean="0">
                          <a:solidFill>
                            <a:srgbClr val="00FF00"/>
                          </a:solidFill>
                          <a:latin typeface="Cambria Math" panose="02040503050406030204" pitchFamily="18" charset="0"/>
                        </a:rPr>
                        <m:t>𝑓𝑋</m:t>
                      </m:r>
                    </m:oMath>
                  </m:oMathPara>
                </a14:m>
                <a:endParaRPr lang="sv-SE" sz="2000" dirty="0">
                  <a:solidFill>
                    <a:srgbClr val="00FF00"/>
                  </a:solidFill>
                </a:endParaRPr>
              </a:p>
              <a:p>
                <a:pPr marL="0" indent="0">
                  <a:buNone/>
                </a:pPr>
                <a:r>
                  <a:rPr lang="sv-SE" sz="2000" b="0" dirty="0">
                    <a:solidFill>
                      <a:srgbClr val="00FF00"/>
                    </a:solidFill>
                  </a:rPr>
                  <a:t>                                  y</a:t>
                </a:r>
                <a14:m>
                  <m:oMath xmlns:m="http://schemas.openxmlformats.org/officeDocument/2006/math">
                    <m:r>
                      <a:rPr lang="sv-SE" sz="2000" b="0" i="1" smtClean="0">
                        <a:solidFill>
                          <a:srgbClr val="00FF00"/>
                        </a:solidFill>
                        <a:latin typeface="Cambria Math" panose="02040503050406030204" pitchFamily="18" charset="0"/>
                      </a:rPr>
                      <m:t>𝑍</m:t>
                    </m:r>
                    <m:r>
                      <a:rPr lang="sv-SE" sz="2000" b="0" i="1" smtClean="0">
                        <a:solidFill>
                          <a:srgbClr val="00FF00"/>
                        </a:solidFill>
                        <a:latin typeface="Cambria Math" panose="02040503050406030204" pitchFamily="18" charset="0"/>
                      </a:rPr>
                      <m:t>=</m:t>
                    </m:r>
                    <m:r>
                      <a:rPr lang="sv-SE" sz="2000" b="0" i="1" smtClean="0">
                        <a:solidFill>
                          <a:srgbClr val="00FF00"/>
                        </a:solidFill>
                        <a:latin typeface="Cambria Math" panose="02040503050406030204" pitchFamily="18" charset="0"/>
                      </a:rPr>
                      <m:t>𝑓𝑌</m:t>
                    </m:r>
                  </m:oMath>
                </a14:m>
                <a:r>
                  <a:rPr lang="sv-SE" sz="2000" b="0" dirty="0">
                    <a:solidFill>
                      <a:srgbClr val="00FF00"/>
                    </a:solidFill>
                  </a:rPr>
                  <a:t>          </a:t>
                </a:r>
              </a:p>
              <a:p>
                <a:pPr marL="0" indent="0">
                  <a:buNone/>
                </a:pPr>
                <a:r>
                  <a:rPr lang="sv-SE" sz="2000" dirty="0">
                    <a:solidFill>
                      <a:srgbClr val="00FF00"/>
                    </a:solidFill>
                  </a:rPr>
                  <a:t>2.   </a:t>
                </a:r>
                <a:r>
                  <a:rPr lang="sv-SE" sz="2000" dirty="0" err="1">
                    <a:solidFill>
                      <a:srgbClr val="00FF00"/>
                    </a:solidFill>
                  </a:rPr>
                  <a:t>After</a:t>
                </a:r>
                <a:r>
                  <a:rPr lang="sv-SE" sz="2000" dirty="0">
                    <a:solidFill>
                      <a:srgbClr val="00FF00"/>
                    </a:solidFill>
                  </a:rPr>
                  <a:t> </a:t>
                </a:r>
                <a:r>
                  <a:rPr lang="sv-SE" sz="2000" dirty="0" err="1">
                    <a:solidFill>
                      <a:srgbClr val="00FF00"/>
                    </a:solidFill>
                  </a:rPr>
                  <a:t>that</a:t>
                </a:r>
                <a:r>
                  <a:rPr lang="sv-SE" sz="2000" dirty="0">
                    <a:solidFill>
                      <a:srgbClr val="00FF00"/>
                    </a:solidFill>
                  </a:rPr>
                  <a:t> </a:t>
                </a:r>
                <a:r>
                  <a:rPr lang="sv-SE" sz="2000" dirty="0" err="1">
                    <a:solidFill>
                      <a:srgbClr val="00FF00"/>
                    </a:solidFill>
                  </a:rPr>
                  <a:t>we</a:t>
                </a:r>
                <a:r>
                  <a:rPr lang="sv-SE" sz="2000" dirty="0">
                    <a:solidFill>
                      <a:srgbClr val="00FF00"/>
                    </a:solidFill>
                  </a:rPr>
                  <a:t> </a:t>
                </a:r>
                <a:r>
                  <a:rPr lang="sv-SE" sz="2000" dirty="0" err="1">
                    <a:solidFill>
                      <a:srgbClr val="00FF00"/>
                    </a:solidFill>
                  </a:rPr>
                  <a:t>add</a:t>
                </a:r>
                <a:r>
                  <a:rPr lang="sv-SE" sz="2000" dirty="0">
                    <a:solidFill>
                      <a:srgbClr val="00FF00"/>
                    </a:solidFill>
                  </a:rPr>
                  <a:t> </a:t>
                </a:r>
                <a:r>
                  <a:rPr lang="sv-SE" sz="2000" dirty="0" err="1">
                    <a:solidFill>
                      <a:srgbClr val="00FF00"/>
                    </a:solidFill>
                  </a:rPr>
                  <a:t>one</a:t>
                </a:r>
                <a:r>
                  <a:rPr lang="sv-SE" sz="2000" dirty="0">
                    <a:solidFill>
                      <a:srgbClr val="00FF00"/>
                    </a:solidFill>
                  </a:rPr>
                  <a:t> </a:t>
                </a:r>
                <a:r>
                  <a:rPr lang="sv-SE" sz="2000" dirty="0" err="1">
                    <a:solidFill>
                      <a:srgbClr val="00FF00"/>
                    </a:solidFill>
                  </a:rPr>
                  <a:t>more</a:t>
                </a:r>
                <a:r>
                  <a:rPr lang="sv-SE" sz="2000" dirty="0">
                    <a:solidFill>
                      <a:srgbClr val="00FF00"/>
                    </a:solidFill>
                  </a:rPr>
                  <a:t> </a:t>
                </a:r>
                <a:r>
                  <a:rPr lang="sv-SE" sz="2000" dirty="0" err="1">
                    <a:solidFill>
                      <a:srgbClr val="00FF00"/>
                    </a:solidFill>
                  </a:rPr>
                  <a:t>equation</a:t>
                </a:r>
                <a:endParaRPr lang="sv-SE" sz="2000" b="0" dirty="0">
                  <a:solidFill>
                    <a:srgbClr val="00FF00"/>
                  </a:solidFill>
                </a:endParaRPr>
              </a:p>
              <a:p>
                <a:pPr marL="0" indent="0">
                  <a:buNone/>
                </a:pPr>
                <a:r>
                  <a:rPr lang="sv-SE" sz="2000" dirty="0">
                    <a:solidFill>
                      <a:srgbClr val="00FF00"/>
                    </a:solidFill>
                  </a:rPr>
                  <a:t>                                    Z =   Z</a:t>
                </a:r>
              </a:p>
              <a:p>
                <a:endParaRPr lang="sv-SE" sz="2000" dirty="0"/>
              </a:p>
            </p:txBody>
          </p:sp>
        </mc:Choice>
        <mc:Fallback>
          <p:sp>
            <p:nvSpPr>
              <p:cNvPr id="2" name="Text Placeholder 1">
                <a:extLst>
                  <a:ext uri="{FF2B5EF4-FFF2-40B4-BE49-F238E27FC236}">
                    <a16:creationId xmlns:a16="http://schemas.microsoft.com/office/drawing/2014/main" id="{C4B6E7FC-B5BD-A5C8-3D7A-1CD1AE43D025}"/>
                  </a:ext>
                </a:extLst>
              </p:cNvPr>
              <p:cNvSpPr>
                <a:spLocks noGrp="1" noRot="1" noChangeAspect="1" noMove="1" noResize="1" noEditPoints="1" noAdjustHandles="1" noChangeArrowheads="1" noChangeShapeType="1" noTextEdit="1"/>
              </p:cNvSpPr>
              <p:nvPr>
                <p:ph type="body" sz="half" idx="1"/>
              </p:nvPr>
            </p:nvSpPr>
            <p:spPr>
              <a:xfrm>
                <a:off x="337392" y="77229"/>
                <a:ext cx="5249788" cy="6696744"/>
              </a:xfrm>
              <a:blipFill>
                <a:blip r:embed="rId2"/>
                <a:stretch>
                  <a:fillRect l="-2900" t="-2368" b="-1093"/>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6EA8F5-6885-701F-C45B-8D43C885821C}"/>
                  </a:ext>
                </a:extLst>
              </p:cNvPr>
              <p:cNvSpPr>
                <a:spLocks noGrp="1"/>
              </p:cNvSpPr>
              <p:nvPr>
                <p:ph sz="half" idx="2"/>
              </p:nvPr>
            </p:nvSpPr>
            <p:spPr>
              <a:xfrm>
                <a:off x="5414996" y="1187549"/>
                <a:ext cx="4896544" cy="1233956"/>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sv-SE" sz="2400" i="1" smtClean="0">
                              <a:solidFill>
                                <a:srgbClr val="FF00FF"/>
                              </a:solidFill>
                              <a:latin typeface="Cambria Math" panose="02040503050406030204" pitchFamily="18" charset="0"/>
                            </a:rPr>
                          </m:ctrlPr>
                        </m:dPr>
                        <m:e>
                          <m:eqArr>
                            <m:eqArrPr>
                              <m:ctrlPr>
                                <a:rPr lang="sv-SE" sz="2400" i="1" smtClean="0">
                                  <a:solidFill>
                                    <a:srgbClr val="FF00FF"/>
                                  </a:solidFill>
                                  <a:latin typeface="Cambria Math" panose="02040503050406030204" pitchFamily="18" charset="0"/>
                                </a:rPr>
                              </m:ctrlPr>
                            </m:eqArrPr>
                            <m:e>
                              <m:r>
                                <a:rPr lang="sv-SE" sz="2400" b="0" i="1" smtClean="0">
                                  <a:solidFill>
                                    <a:srgbClr val="FF00FF"/>
                                  </a:solidFill>
                                  <a:latin typeface="Cambria Math" panose="02040503050406030204" pitchFamily="18" charset="0"/>
                                </a:rPr>
                                <m:t>𝑥𝑍</m:t>
                              </m:r>
                            </m:e>
                            <m:e>
                              <m:r>
                                <a:rPr lang="sv-SE" sz="2400" b="0" i="1" smtClean="0">
                                  <a:solidFill>
                                    <a:srgbClr val="FF00FF"/>
                                  </a:solidFill>
                                  <a:latin typeface="Cambria Math" panose="02040503050406030204" pitchFamily="18" charset="0"/>
                                </a:rPr>
                                <m:t>𝑦𝑍</m:t>
                              </m:r>
                            </m:e>
                            <m:e>
                              <m:r>
                                <a:rPr lang="sv-SE" sz="2400" b="0" i="1" smtClean="0">
                                  <a:solidFill>
                                    <a:srgbClr val="FF00FF"/>
                                  </a:solidFill>
                                  <a:latin typeface="Cambria Math" panose="02040503050406030204" pitchFamily="18" charset="0"/>
                                </a:rPr>
                                <m:t>𝑍</m:t>
                              </m:r>
                            </m:e>
                          </m:eqArr>
                        </m:e>
                      </m:d>
                      <m:r>
                        <a:rPr lang="sv-SE" sz="2400" b="0" i="1" smtClean="0">
                          <a:latin typeface="Cambria Math" panose="02040503050406030204" pitchFamily="18" charset="0"/>
                        </a:rPr>
                        <m:t>=</m:t>
                      </m:r>
                      <m:d>
                        <m:dPr>
                          <m:ctrlPr>
                            <a:rPr lang="sv-SE" sz="2400" b="0" i="1" smtClean="0">
                              <a:latin typeface="Cambria Math" panose="02040503050406030204" pitchFamily="18" charset="0"/>
                            </a:rPr>
                          </m:ctrlPr>
                        </m:dPr>
                        <m:e>
                          <m:m>
                            <m:mPr>
                              <m:mcs>
                                <m:mc>
                                  <m:mcPr>
                                    <m:count m:val="3"/>
                                    <m:mcJc m:val="center"/>
                                  </m:mcPr>
                                </m:mc>
                              </m:mcs>
                              <m:ctrlPr>
                                <a:rPr lang="sv-SE" sz="2400" b="0" i="1" smtClean="0">
                                  <a:latin typeface="Cambria Math" panose="02040503050406030204" pitchFamily="18" charset="0"/>
                                </a:rPr>
                              </m:ctrlPr>
                            </m:mPr>
                            <m:mr>
                              <m:e>
                                <m:r>
                                  <m:rPr>
                                    <m:brk m:alnAt="7"/>
                                  </m:rPr>
                                  <a:rPr lang="sv-SE" sz="2400" b="0" i="1" smtClean="0">
                                    <a:latin typeface="Cambria Math" panose="02040503050406030204" pitchFamily="18" charset="0"/>
                                  </a:rPr>
                                  <m:t>𝑓</m:t>
                                </m:r>
                              </m:e>
                              <m:e>
                                <m:r>
                                  <a:rPr lang="sv-SE" sz="2400" b="0" i="1" smtClean="0">
                                    <a:latin typeface="Cambria Math" panose="02040503050406030204" pitchFamily="18" charset="0"/>
                                  </a:rPr>
                                  <m:t>0</m:t>
                                </m:r>
                              </m:e>
                              <m:e>
                                <m:r>
                                  <a:rPr lang="sv-SE" sz="2400" b="0" i="1" smtClean="0">
                                    <a:latin typeface="Cambria Math" panose="02040503050406030204" pitchFamily="18" charset="0"/>
                                  </a:rPr>
                                  <m:t>0</m:t>
                                </m:r>
                              </m:e>
                            </m:mr>
                            <m:mr>
                              <m:e>
                                <m:r>
                                  <a:rPr lang="sv-SE" sz="2400" b="0" i="1" smtClean="0">
                                    <a:latin typeface="Cambria Math" panose="02040503050406030204" pitchFamily="18" charset="0"/>
                                  </a:rPr>
                                  <m:t>0</m:t>
                                </m:r>
                              </m:e>
                              <m:e>
                                <m:r>
                                  <a:rPr lang="sv-SE" sz="2400" b="0" i="1" smtClean="0">
                                    <a:latin typeface="Cambria Math" panose="02040503050406030204" pitchFamily="18" charset="0"/>
                                  </a:rPr>
                                  <m:t>𝑓</m:t>
                                </m:r>
                              </m:e>
                              <m:e>
                                <m:r>
                                  <a:rPr lang="sv-SE" sz="2400" b="0" i="1" smtClean="0">
                                    <a:latin typeface="Cambria Math" panose="02040503050406030204" pitchFamily="18" charset="0"/>
                                  </a:rPr>
                                  <m:t>0</m:t>
                                </m:r>
                              </m:e>
                            </m:mr>
                            <m:mr>
                              <m:e>
                                <m:r>
                                  <a:rPr lang="sv-SE" sz="2400" b="0" i="1" smtClean="0">
                                    <a:latin typeface="Cambria Math" panose="02040503050406030204" pitchFamily="18" charset="0"/>
                                  </a:rPr>
                                  <m:t>0</m:t>
                                </m:r>
                              </m:e>
                              <m:e>
                                <m:r>
                                  <a:rPr lang="sv-SE" sz="2400" b="0" i="1" smtClean="0">
                                    <a:latin typeface="Cambria Math" panose="02040503050406030204" pitchFamily="18" charset="0"/>
                                  </a:rPr>
                                  <m:t>0</m:t>
                                </m:r>
                              </m:e>
                              <m:e>
                                <m:r>
                                  <a:rPr lang="sv-SE" sz="2400" b="0" i="1" smtClean="0">
                                    <a:latin typeface="Cambria Math" panose="02040503050406030204" pitchFamily="18" charset="0"/>
                                  </a:rPr>
                                  <m:t>1</m:t>
                                </m:r>
                              </m:e>
                            </m:mr>
                          </m:m>
                        </m:e>
                      </m:d>
                      <m:d>
                        <m:dPr>
                          <m:ctrlPr>
                            <a:rPr lang="sv-SE" sz="2400" i="1" smtClean="0">
                              <a:latin typeface="Cambria Math" panose="02040503050406030204" pitchFamily="18" charset="0"/>
                            </a:rPr>
                          </m:ctrlPr>
                        </m:dPr>
                        <m:e>
                          <m:eqArr>
                            <m:eqArrPr>
                              <m:ctrlPr>
                                <a:rPr lang="sv-SE" sz="2400" i="1" smtClean="0">
                                  <a:latin typeface="Cambria Math" panose="02040503050406030204" pitchFamily="18" charset="0"/>
                                </a:rPr>
                              </m:ctrlPr>
                            </m:eqArrPr>
                            <m:e>
                              <m:r>
                                <a:rPr lang="sv-SE" sz="2400" b="0" i="1" smtClean="0">
                                  <a:latin typeface="Cambria Math" panose="02040503050406030204" pitchFamily="18" charset="0"/>
                                </a:rPr>
                                <m:t>𝑋</m:t>
                              </m:r>
                            </m:e>
                            <m:e>
                              <m:r>
                                <a:rPr lang="sv-SE" sz="2400" b="0" i="1" smtClean="0">
                                  <a:latin typeface="Cambria Math" panose="02040503050406030204" pitchFamily="18" charset="0"/>
                                </a:rPr>
                                <m:t>𝑌</m:t>
                              </m:r>
                            </m:e>
                            <m:e>
                              <m:r>
                                <a:rPr lang="sv-SE" sz="2400" b="0" i="1" smtClean="0">
                                  <a:latin typeface="Cambria Math" panose="02040503050406030204" pitchFamily="18" charset="0"/>
                                </a:rPr>
                                <m:t>𝑧</m:t>
                              </m:r>
                            </m:e>
                          </m:eqArr>
                        </m:e>
                      </m:d>
                    </m:oMath>
                  </m:oMathPara>
                </a14:m>
                <a:endParaRPr lang="sv-SE" sz="2400" dirty="0"/>
              </a:p>
            </p:txBody>
          </p:sp>
        </mc:Choice>
        <mc:Fallback>
          <p:sp>
            <p:nvSpPr>
              <p:cNvPr id="3" name="Content Placeholder 2">
                <a:extLst>
                  <a:ext uri="{FF2B5EF4-FFF2-40B4-BE49-F238E27FC236}">
                    <a16:creationId xmlns:a16="http://schemas.microsoft.com/office/drawing/2014/main" id="{8D6EA8F5-6885-701F-C45B-8D43C885821C}"/>
                  </a:ext>
                </a:extLst>
              </p:cNvPr>
              <p:cNvSpPr>
                <a:spLocks noGrp="1" noRot="1" noChangeAspect="1" noMove="1" noResize="1" noEditPoints="1" noAdjustHandles="1" noChangeArrowheads="1" noChangeShapeType="1" noTextEdit="1"/>
              </p:cNvSpPr>
              <p:nvPr>
                <p:ph sz="half" idx="2"/>
              </p:nvPr>
            </p:nvSpPr>
            <p:spPr>
              <a:xfrm>
                <a:off x="5414996" y="1187549"/>
                <a:ext cx="4896544" cy="1233956"/>
              </a:xfrm>
              <a:blipFill>
                <a:blip r:embed="rId3"/>
                <a:stretch>
                  <a:fillRect t="-1980"/>
                </a:stretch>
              </a:blipFill>
            </p:spPr>
            <p:txBody>
              <a:bodyPr/>
              <a:lstStyle/>
              <a:p>
                <a:r>
                  <a:rPr lang="sv-SE">
                    <a:noFill/>
                  </a:rPr>
                  <a:t> </a:t>
                </a:r>
              </a:p>
            </p:txBody>
          </p:sp>
        </mc:Fallback>
      </mc:AlternateContent>
      <p:pic>
        <p:nvPicPr>
          <p:cNvPr id="5" name="Picture 4">
            <a:extLst>
              <a:ext uri="{FF2B5EF4-FFF2-40B4-BE49-F238E27FC236}">
                <a16:creationId xmlns:a16="http://schemas.microsoft.com/office/drawing/2014/main" id="{A87C984D-E8B0-3239-C004-18488A381379}"/>
              </a:ext>
            </a:extLst>
          </p:cNvPr>
          <p:cNvPicPr>
            <a:picLocks noChangeAspect="1"/>
          </p:cNvPicPr>
          <p:nvPr/>
        </p:nvPicPr>
        <p:blipFill>
          <a:blip r:embed="rId4"/>
          <a:stretch>
            <a:fillRect/>
          </a:stretch>
        </p:blipFill>
        <p:spPr>
          <a:xfrm>
            <a:off x="2159992" y="2254381"/>
            <a:ext cx="885139" cy="546704"/>
          </a:xfrm>
          <a:prstGeom prst="rect">
            <a:avLst/>
          </a:prstGeom>
        </p:spPr>
      </p:pic>
      <p:pic>
        <p:nvPicPr>
          <p:cNvPr id="6" name="Picture 5">
            <a:extLst>
              <a:ext uri="{FF2B5EF4-FFF2-40B4-BE49-F238E27FC236}">
                <a16:creationId xmlns:a16="http://schemas.microsoft.com/office/drawing/2014/main" id="{43292E7D-129F-D07A-E35C-AC2CE1BC027F}"/>
              </a:ext>
            </a:extLst>
          </p:cNvPr>
          <p:cNvPicPr>
            <a:picLocks noChangeAspect="1"/>
          </p:cNvPicPr>
          <p:nvPr/>
        </p:nvPicPr>
        <p:blipFill>
          <a:blip r:embed="rId5"/>
          <a:stretch>
            <a:fillRect/>
          </a:stretch>
        </p:blipFill>
        <p:spPr>
          <a:xfrm>
            <a:off x="2159992" y="2801085"/>
            <a:ext cx="885139" cy="546704"/>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4FBAE7B-49E4-AFB3-B225-C2F30CF8A6B8}"/>
                  </a:ext>
                </a:extLst>
              </p:cNvPr>
              <p:cNvSpPr txBox="1"/>
              <p:nvPr/>
            </p:nvSpPr>
            <p:spPr>
              <a:xfrm>
                <a:off x="5782392" y="2527733"/>
                <a:ext cx="4121994" cy="2989986"/>
              </a:xfrm>
              <a:prstGeom prst="rect">
                <a:avLst/>
              </a:prstGeom>
              <a:noFill/>
            </p:spPr>
            <p:txBody>
              <a:bodyPr wrap="square">
                <a:spAutoFit/>
              </a:bodyPr>
              <a:lstStyle/>
              <a:p>
                <a:endParaRPr lang="sv-SE" sz="2000" dirty="0">
                  <a:solidFill>
                    <a:srgbClr val="00FF00"/>
                  </a:solidFill>
                </a:endParaRPr>
              </a:p>
              <a:p>
                <a:r>
                  <a:rPr lang="sv-SE" sz="2000" dirty="0">
                    <a:solidFill>
                      <a:srgbClr val="00FF00"/>
                    </a:solidFill>
                  </a:rPr>
                  <a:t>Note </a:t>
                </a:r>
                <a:r>
                  <a:rPr lang="sv-SE" sz="2000" dirty="0" err="1">
                    <a:solidFill>
                      <a:srgbClr val="00FF00"/>
                    </a:solidFill>
                  </a:rPr>
                  <a:t>that</a:t>
                </a:r>
                <a:r>
                  <a:rPr lang="sv-SE" sz="2000" dirty="0">
                    <a:solidFill>
                      <a:srgbClr val="00FF00"/>
                    </a:solidFill>
                  </a:rPr>
                  <a:t>, the </a:t>
                </a:r>
                <a:r>
                  <a:rPr lang="sv-SE" sz="2000" dirty="0" err="1">
                    <a:solidFill>
                      <a:srgbClr val="00FF00"/>
                    </a:solidFill>
                  </a:rPr>
                  <a:t>entire</a:t>
                </a:r>
                <a:r>
                  <a:rPr lang="sv-SE" sz="2000" dirty="0">
                    <a:solidFill>
                      <a:srgbClr val="00FF00"/>
                    </a:solidFill>
                  </a:rPr>
                  <a:t> </a:t>
                </a:r>
                <a:r>
                  <a:rPr lang="sv-SE" sz="2000" dirty="0" err="1">
                    <a:solidFill>
                      <a:srgbClr val="00FF00"/>
                    </a:solidFill>
                  </a:rPr>
                  <a:t>resulting</a:t>
                </a:r>
                <a:r>
                  <a:rPr lang="sv-SE" sz="2000" dirty="0">
                    <a:solidFill>
                      <a:srgbClr val="00FF00"/>
                    </a:solidFill>
                  </a:rPr>
                  <a:t> </a:t>
                </a:r>
                <a:r>
                  <a:rPr lang="sv-SE" sz="2000" dirty="0" err="1">
                    <a:solidFill>
                      <a:srgbClr val="00FF00"/>
                    </a:solidFill>
                  </a:rPr>
                  <a:t>vector</a:t>
                </a:r>
                <a:r>
                  <a:rPr lang="sv-SE" sz="2000" dirty="0">
                    <a:solidFill>
                      <a:srgbClr val="00FF00"/>
                    </a:solidFill>
                  </a:rPr>
                  <a:t> must be </a:t>
                </a:r>
                <a:r>
                  <a:rPr lang="sv-SE" sz="2000" dirty="0" err="1">
                    <a:solidFill>
                      <a:srgbClr val="00FF00"/>
                    </a:solidFill>
                  </a:rPr>
                  <a:t>divided</a:t>
                </a:r>
                <a:r>
                  <a:rPr lang="sv-SE" sz="2000" dirty="0">
                    <a:solidFill>
                      <a:srgbClr val="00FF00"/>
                    </a:solidFill>
                  </a:rPr>
                  <a:t> </a:t>
                </a:r>
                <a:r>
                  <a:rPr lang="sv-SE" sz="2000" dirty="0" err="1">
                    <a:solidFill>
                      <a:srgbClr val="00FF00"/>
                    </a:solidFill>
                  </a:rPr>
                  <a:t>with</a:t>
                </a:r>
                <a:r>
                  <a:rPr lang="sv-SE" sz="2000" dirty="0">
                    <a:solidFill>
                      <a:srgbClr val="00FF00"/>
                    </a:solidFill>
                  </a:rPr>
                  <a:t> </a:t>
                </a:r>
                <a14:m>
                  <m:oMath xmlns:m="http://schemas.openxmlformats.org/officeDocument/2006/math">
                    <m:r>
                      <a:rPr lang="sv-SE" sz="2000" b="0" i="1" smtClean="0">
                        <a:solidFill>
                          <a:srgbClr val="FF00FF"/>
                        </a:solidFill>
                        <a:latin typeface="Cambria Math" panose="02040503050406030204" pitchFamily="18" charset="0"/>
                      </a:rPr>
                      <m:t>𝑍</m:t>
                    </m:r>
                  </m:oMath>
                </a14:m>
                <a:r>
                  <a:rPr lang="sv-SE" sz="2000" dirty="0">
                    <a:solidFill>
                      <a:srgbClr val="00FF00"/>
                    </a:solidFill>
                  </a:rPr>
                  <a:t> to </a:t>
                </a:r>
                <a:r>
                  <a:rPr lang="sv-SE" sz="2000" dirty="0" err="1">
                    <a:solidFill>
                      <a:srgbClr val="00FF00"/>
                    </a:solidFill>
                  </a:rPr>
                  <a:t>obtain</a:t>
                </a:r>
                <a:r>
                  <a:rPr lang="sv-SE" sz="2000" dirty="0">
                    <a:solidFill>
                      <a:srgbClr val="00FF00"/>
                    </a:solidFill>
                  </a:rPr>
                  <a:t> the </a:t>
                </a:r>
                <a14:m>
                  <m:oMath xmlns:m="http://schemas.openxmlformats.org/officeDocument/2006/math">
                    <m:r>
                      <a:rPr lang="sv-SE" sz="2000" i="1">
                        <a:solidFill>
                          <a:srgbClr val="FF00FF"/>
                        </a:solidFill>
                        <a:latin typeface="Cambria Math" panose="02040503050406030204" pitchFamily="18" charset="0"/>
                      </a:rPr>
                      <m:t>𝑥</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𝑦</m:t>
                    </m:r>
                  </m:oMath>
                </a14:m>
                <a:r>
                  <a:rPr lang="sv-SE" sz="2000" dirty="0">
                    <a:solidFill>
                      <a:srgbClr val="00FF00"/>
                    </a:solidFill>
                  </a:rPr>
                  <a:t> </a:t>
                </a:r>
                <a:r>
                  <a:rPr lang="sv-SE" sz="2000" dirty="0" err="1">
                    <a:solidFill>
                      <a:srgbClr val="00FF00"/>
                    </a:solidFill>
                  </a:rPr>
                  <a:t>coordinates</a:t>
                </a:r>
                <a:r>
                  <a:rPr lang="sv-SE" sz="2000" dirty="0">
                    <a:solidFill>
                      <a:srgbClr val="00FF00"/>
                    </a:solidFill>
                  </a:rPr>
                  <a:t>, </a:t>
                </a:r>
                <a:r>
                  <a:rPr lang="sv-SE" sz="2000" dirty="0" err="1">
                    <a:solidFill>
                      <a:srgbClr val="00FF00"/>
                    </a:solidFill>
                  </a:rPr>
                  <a:t>but</a:t>
                </a:r>
                <a:r>
                  <a:rPr lang="sv-SE" sz="2000" dirty="0">
                    <a:solidFill>
                      <a:srgbClr val="00FF00"/>
                    </a:solidFill>
                  </a:rPr>
                  <a:t> </a:t>
                </a:r>
                <a:r>
                  <a:rPr lang="sv-SE" sz="2000" dirty="0" err="1">
                    <a:solidFill>
                      <a:srgbClr val="00FF00"/>
                    </a:solidFill>
                  </a:rPr>
                  <a:t>that</a:t>
                </a:r>
                <a:r>
                  <a:rPr lang="sv-SE" sz="2000" dirty="0">
                    <a:solidFill>
                      <a:srgbClr val="00FF00"/>
                    </a:solidFill>
                  </a:rPr>
                  <a:t> </a:t>
                </a:r>
                <a:r>
                  <a:rPr lang="sv-SE" sz="2000" dirty="0" err="1">
                    <a:solidFill>
                      <a:srgbClr val="00FF00"/>
                    </a:solidFill>
                  </a:rPr>
                  <a:t>this</a:t>
                </a:r>
                <a:r>
                  <a:rPr lang="sv-SE" sz="2000" dirty="0">
                    <a:solidFill>
                      <a:srgbClr val="00FF00"/>
                    </a:solidFill>
                  </a:rPr>
                  <a:t> division must not be </a:t>
                </a:r>
                <a:r>
                  <a:rPr lang="sv-SE" sz="2000" dirty="0" err="1">
                    <a:solidFill>
                      <a:srgbClr val="00FF00"/>
                    </a:solidFill>
                  </a:rPr>
                  <a:t>done</a:t>
                </a:r>
                <a:r>
                  <a:rPr lang="sv-SE" sz="2000" dirty="0">
                    <a:solidFill>
                      <a:srgbClr val="00FF00"/>
                    </a:solidFill>
                  </a:rPr>
                  <a:t> at the input,  as  </a:t>
                </a:r>
                <a14:m>
                  <m:oMath xmlns:m="http://schemas.openxmlformats.org/officeDocument/2006/math">
                    <m:f>
                      <m:fPr>
                        <m:ctrlPr>
                          <a:rPr lang="sv-SE" sz="2000" b="0" i="1" smtClean="0">
                            <a:solidFill>
                              <a:srgbClr val="FF00FF"/>
                            </a:solidFill>
                            <a:latin typeface="Cambria Math" panose="02040503050406030204" pitchFamily="18" charset="0"/>
                          </a:rPr>
                        </m:ctrlPr>
                      </m:fPr>
                      <m:num>
                        <m:r>
                          <a:rPr lang="sv-SE" sz="2000" b="0" i="1" smtClean="0">
                            <a:solidFill>
                              <a:srgbClr val="FF00FF"/>
                            </a:solidFill>
                            <a:latin typeface="Cambria Math" panose="02040503050406030204" pitchFamily="18" charset="0"/>
                          </a:rPr>
                          <m:t>𝑋</m:t>
                        </m:r>
                      </m:num>
                      <m:den>
                        <m:r>
                          <a:rPr lang="sv-SE" sz="2000" b="0" i="1" smtClean="0">
                            <a:solidFill>
                              <a:srgbClr val="FF00FF"/>
                            </a:solidFill>
                            <a:latin typeface="Cambria Math" panose="02040503050406030204" pitchFamily="18" charset="0"/>
                          </a:rPr>
                          <m:t>𝑍</m:t>
                        </m:r>
                      </m:den>
                    </m:f>
                  </m:oMath>
                </a14:m>
                <a:r>
                  <a:rPr lang="sv-SE" sz="2000" dirty="0">
                    <a:solidFill>
                      <a:srgbClr val="00FF00"/>
                    </a:solidFill>
                  </a:rPr>
                  <a:t> and </a:t>
                </a:r>
                <a14:m>
                  <m:oMath xmlns:m="http://schemas.openxmlformats.org/officeDocument/2006/math">
                    <m:f>
                      <m:fPr>
                        <m:ctrlPr>
                          <a:rPr lang="sv-SE" sz="2000" i="1">
                            <a:solidFill>
                              <a:srgbClr val="FF00FF"/>
                            </a:solidFill>
                            <a:latin typeface="Cambria Math" panose="02040503050406030204" pitchFamily="18" charset="0"/>
                          </a:rPr>
                        </m:ctrlPr>
                      </m:fPr>
                      <m:num>
                        <m:r>
                          <a:rPr lang="sv-SE" sz="2000" b="0" i="1" smtClean="0">
                            <a:solidFill>
                              <a:srgbClr val="FF00FF"/>
                            </a:solidFill>
                            <a:latin typeface="Cambria Math" panose="02040503050406030204" pitchFamily="18" charset="0"/>
                          </a:rPr>
                          <m:t>𝑌</m:t>
                        </m:r>
                      </m:num>
                      <m:den>
                        <m:r>
                          <a:rPr lang="sv-SE" sz="2000" i="1">
                            <a:solidFill>
                              <a:srgbClr val="FF00FF"/>
                            </a:solidFill>
                            <a:latin typeface="Cambria Math" panose="02040503050406030204" pitchFamily="18" charset="0"/>
                          </a:rPr>
                          <m:t>𝑍</m:t>
                        </m:r>
                      </m:den>
                    </m:f>
                    <m:r>
                      <a:rPr lang="sv-SE" sz="2000" b="0" i="1" smtClean="0">
                        <a:solidFill>
                          <a:srgbClr val="FF00FF"/>
                        </a:solidFill>
                        <a:latin typeface="Cambria Math" panose="02040503050406030204" pitchFamily="18" charset="0"/>
                      </a:rPr>
                      <m:t>. </m:t>
                    </m:r>
                    <m:r>
                      <a:rPr lang="sv-SE" sz="2000" b="0" i="1" smtClean="0">
                        <a:solidFill>
                          <a:srgbClr val="FF00FF"/>
                        </a:solidFill>
                        <a:latin typeface="Cambria Math" panose="02040503050406030204" pitchFamily="18" charset="0"/>
                      </a:rPr>
                      <m:t> </m:t>
                    </m:r>
                  </m:oMath>
                </a14:m>
                <a:endParaRPr lang="sv-SE" sz="2000" dirty="0">
                  <a:solidFill>
                    <a:srgbClr val="00FF00"/>
                  </a:solidFill>
                </a:endParaRPr>
              </a:p>
              <a:p>
                <a:endParaRPr lang="sv-SE" sz="2000" dirty="0">
                  <a:solidFill>
                    <a:srgbClr val="00FF00"/>
                  </a:solidFill>
                </a:endParaRPr>
              </a:p>
              <a:p>
                <a:endParaRPr lang="sv-SE" sz="2000" dirty="0">
                  <a:solidFill>
                    <a:srgbClr val="00FF00"/>
                  </a:solidFill>
                </a:endParaRPr>
              </a:p>
              <a:p>
                <a:endParaRPr lang="sv-SE" sz="2000" dirty="0">
                  <a:solidFill>
                    <a:srgbClr val="00FF00"/>
                  </a:solidFill>
                </a:endParaRPr>
              </a:p>
            </p:txBody>
          </p:sp>
        </mc:Choice>
        <mc:Fallback>
          <p:sp>
            <p:nvSpPr>
              <p:cNvPr id="4" name="TextBox 3">
                <a:extLst>
                  <a:ext uri="{FF2B5EF4-FFF2-40B4-BE49-F238E27FC236}">
                    <a16:creationId xmlns:a16="http://schemas.microsoft.com/office/drawing/2014/main" id="{D4FBAE7B-49E4-AFB3-B225-C2F30CF8A6B8}"/>
                  </a:ext>
                </a:extLst>
              </p:cNvPr>
              <p:cNvSpPr txBox="1">
                <a:spLocks noRot="1" noChangeAspect="1" noMove="1" noResize="1" noEditPoints="1" noAdjustHandles="1" noChangeArrowheads="1" noChangeShapeType="1" noTextEdit="1"/>
              </p:cNvSpPr>
              <p:nvPr/>
            </p:nvSpPr>
            <p:spPr>
              <a:xfrm>
                <a:off x="5782392" y="2527733"/>
                <a:ext cx="4121994" cy="2989986"/>
              </a:xfrm>
              <a:prstGeom prst="rect">
                <a:avLst/>
              </a:prstGeom>
              <a:blipFill>
                <a:blip r:embed="rId6"/>
                <a:stretch>
                  <a:fillRect l="-1627" r="-2515"/>
                </a:stretch>
              </a:blipFill>
            </p:spPr>
            <p:txBody>
              <a:bodyPr/>
              <a:lstStyle/>
              <a:p>
                <a:r>
                  <a:rPr lang="sv-SE">
                    <a:noFill/>
                  </a:rPr>
                  <a:t> </a:t>
                </a:r>
              </a:p>
            </p:txBody>
          </p:sp>
        </mc:Fallback>
      </mc:AlternateContent>
    </p:spTree>
    <p:extLst>
      <p:ext uri="{BB962C8B-B14F-4D97-AF65-F5344CB8AC3E}">
        <p14:creationId xmlns:p14="http://schemas.microsoft.com/office/powerpoint/2010/main" val="280268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A530-C949-CE0A-EB53-D8480B1A2F0E}"/>
            </a:ext>
          </a:extLst>
        </p:cNvPr>
        <p:cNvGrpSpPr/>
        <p:nvPr/>
      </p:nvGrpSpPr>
      <p:grpSpPr>
        <a:xfrm>
          <a:off x="0" y="0"/>
          <a:ext cx="0" cy="0"/>
          <a:chOff x="0" y="0"/>
          <a:chExt cx="0" cy="0"/>
        </a:xfrm>
      </p:grpSpPr>
      <p:sp>
        <p:nvSpPr>
          <p:cNvPr id="27" name="Arc 26">
            <a:extLst>
              <a:ext uri="{FF2B5EF4-FFF2-40B4-BE49-F238E27FC236}">
                <a16:creationId xmlns:a16="http://schemas.microsoft.com/office/drawing/2014/main" id="{BCBECB65-2C70-08F6-707C-82715C890770}"/>
              </a:ext>
            </a:extLst>
          </p:cNvPr>
          <p:cNvSpPr/>
          <p:nvPr/>
        </p:nvSpPr>
        <p:spPr bwMode="auto">
          <a:xfrm rot="20290900">
            <a:off x="2232000" y="1676228"/>
            <a:ext cx="576064" cy="637056"/>
          </a:xfrm>
          <a:prstGeom prst="arc">
            <a:avLst>
              <a:gd name="adj1" fmla="val 10824858"/>
              <a:gd name="adj2" fmla="val 941125"/>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D853C11-9BB9-673B-B53D-2E5E92A0A7FE}"/>
                  </a:ext>
                </a:extLst>
              </p:cNvPr>
              <p:cNvSpPr txBox="1"/>
              <p:nvPr/>
            </p:nvSpPr>
            <p:spPr>
              <a:xfrm>
                <a:off x="2304008" y="827509"/>
                <a:ext cx="7616468" cy="1039836"/>
              </a:xfrm>
              <a:prstGeom prst="rect">
                <a:avLst/>
              </a:prstGeom>
              <a:noFill/>
            </p:spPr>
            <p:txBody>
              <a:bodyPr wrap="square">
                <a:spAutoFit/>
              </a:bodyPr>
              <a:lstStyle/>
              <a:p>
                <a:r>
                  <a:rPr lang="sv-SE" sz="2000" i="1" dirty="0"/>
                  <a:t>The </a:t>
                </a:r>
                <a14:m>
                  <m:oMath xmlns:m="http://schemas.openxmlformats.org/officeDocument/2006/math">
                    <m:r>
                      <a:rPr lang="sv-SE" sz="2000" b="0" i="1" smtClean="0">
                        <a:latin typeface="Cambria Math" panose="02040503050406030204" pitchFamily="18" charset="0"/>
                      </a:rPr>
                      <m:t>𝑥</m:t>
                    </m:r>
                    <m:r>
                      <a:rPr lang="sv-SE" sz="2000" b="0" i="1" smtClean="0">
                        <a:latin typeface="Cambria Math" panose="02040503050406030204" pitchFamily="18" charset="0"/>
                      </a:rPr>
                      <m:t>,</m:t>
                    </m:r>
                    <m:r>
                      <a:rPr lang="sv-SE" sz="2000" b="0" i="1" smtClean="0">
                        <a:latin typeface="Cambria Math" panose="02040503050406030204" pitchFamily="18" charset="0"/>
                      </a:rPr>
                      <m:t>𝑦</m:t>
                    </m:r>
                  </m:oMath>
                </a14:m>
                <a:r>
                  <a:rPr lang="sv-SE" sz="2000" i="1" dirty="0"/>
                  <a:t> </a:t>
                </a:r>
                <a14:m>
                  <m:oMath xmlns:m="http://schemas.openxmlformats.org/officeDocument/2006/math">
                    <m:r>
                      <a:rPr lang="sv-SE" sz="2000" i="1">
                        <a:latin typeface="Cambria Math" panose="02040503050406030204" pitchFamily="18" charset="0"/>
                      </a:rPr>
                      <m:t>𝑐𝑜𝑜𝑟𝑑𝑖𝑛𝑎𝑡𝑒𝑠</m:t>
                    </m:r>
                    <m:r>
                      <a:rPr lang="sv-SE" sz="2000" i="1">
                        <a:latin typeface="Cambria Math" panose="02040503050406030204" pitchFamily="18" charset="0"/>
                      </a:rPr>
                      <m:t> </m:t>
                    </m:r>
                    <m:r>
                      <a:rPr lang="sv-SE" sz="2000" i="1">
                        <a:latin typeface="Cambria Math" panose="02040503050406030204" pitchFamily="18" charset="0"/>
                      </a:rPr>
                      <m:t>𝑎𝑟𝑒</m:t>
                    </m:r>
                    <m:r>
                      <a:rPr lang="sv-SE" sz="2000" i="1">
                        <a:latin typeface="Cambria Math" panose="02040503050406030204" pitchFamily="18" charset="0"/>
                      </a:rPr>
                      <m:t> </m:t>
                    </m:r>
                    <m:r>
                      <a:rPr lang="sv-SE" sz="2000" i="1">
                        <a:latin typeface="Cambria Math" panose="02040503050406030204" pitchFamily="18" charset="0"/>
                      </a:rPr>
                      <m:t>𝑖𝑛</m:t>
                    </m:r>
                    <m:r>
                      <a:rPr lang="sv-SE" sz="2000" i="1">
                        <a:latin typeface="Cambria Math" panose="02040503050406030204" pitchFamily="18" charset="0"/>
                      </a:rPr>
                      <m:t> </m:t>
                    </m:r>
                    <m:r>
                      <a:rPr lang="sv-SE" sz="2000" i="1">
                        <a:latin typeface="Cambria Math" panose="02040503050406030204" pitchFamily="18" charset="0"/>
                      </a:rPr>
                      <m:t>𝑎𝑛𝑎𝑙𝑜𝑔𝑢𝑒</m:t>
                    </m:r>
                    <m:r>
                      <a:rPr lang="sv-SE" sz="2000" i="1">
                        <a:latin typeface="Cambria Math" panose="02040503050406030204" pitchFamily="18" charset="0"/>
                      </a:rPr>
                      <m:t> </m:t>
                    </m:r>
                    <m:r>
                      <a:rPr lang="sv-SE" sz="2000" i="1">
                        <a:latin typeface="Cambria Math" panose="02040503050406030204" pitchFamily="18" charset="0"/>
                      </a:rPr>
                      <m:t>𝑐𝑜𝑜𝑟𝑑𝑖𝑛𝑎𝑡𝑒𝑠</m:t>
                    </m:r>
                    <m:r>
                      <a:rPr lang="sv-SE" sz="2000" i="1">
                        <a:latin typeface="Cambria Math" panose="02040503050406030204" pitchFamily="18" charset="0"/>
                      </a:rPr>
                      <m:t> (</m:t>
                    </m:r>
                    <m:r>
                      <a:rPr lang="sv-SE" sz="2000" i="1">
                        <a:latin typeface="Cambria Math" panose="02040503050406030204" pitchFamily="18" charset="0"/>
                      </a:rPr>
                      <m:t>𝑙𝑒𝑛𝑔𝑡h</m:t>
                    </m:r>
                    <m:r>
                      <a:rPr lang="sv-SE" sz="2000" i="1">
                        <a:latin typeface="Cambria Math" panose="02040503050406030204" pitchFamily="18" charset="0"/>
                      </a:rPr>
                      <m:t> </m:t>
                    </m:r>
                    <m:r>
                      <a:rPr lang="sv-SE" sz="2000" i="1">
                        <a:latin typeface="Cambria Math" panose="02040503050406030204" pitchFamily="18" charset="0"/>
                      </a:rPr>
                      <m:t>𝑢𝑛𝑖𝑡𝑠</m:t>
                    </m:r>
                  </m:oMath>
                </a14:m>
                <a:endParaRPr lang="sv-SE" sz="2000" i="1" dirty="0">
                  <a:latin typeface="Cambria Math" panose="02040503050406030204" pitchFamily="18" charset="0"/>
                </a:endParaRPr>
              </a:p>
              <a:p>
                <a14:m>
                  <m:oMath xmlns:m="http://schemas.openxmlformats.org/officeDocument/2006/math">
                    <m:r>
                      <a:rPr lang="sv-SE" sz="2000" i="1">
                        <a:latin typeface="Cambria Math" panose="02040503050406030204" pitchFamily="18" charset="0"/>
                      </a:rPr>
                      <m:t>𝑠𝑢𝑐h</m:t>
                    </m:r>
                    <m:r>
                      <a:rPr lang="sv-SE" sz="2000" i="1">
                        <a:latin typeface="Cambria Math" panose="02040503050406030204" pitchFamily="18" charset="0"/>
                      </a:rPr>
                      <m:t> </m:t>
                    </m:r>
                    <m:r>
                      <a:rPr lang="sv-SE" sz="2000" i="1">
                        <a:latin typeface="Cambria Math" panose="02040503050406030204" pitchFamily="18" charset="0"/>
                      </a:rPr>
                      <m:t>𝑎𝑠</m:t>
                    </m:r>
                    <m:r>
                      <a:rPr lang="sv-SE" sz="2000" i="1">
                        <a:latin typeface="Cambria Math" panose="02040503050406030204" pitchFamily="18" charset="0"/>
                      </a:rPr>
                      <m:t> </m:t>
                    </m:r>
                    <m:r>
                      <a:rPr lang="sv-SE" sz="2000" i="1">
                        <a:latin typeface="Cambria Math" panose="02040503050406030204" pitchFamily="18" charset="0"/>
                      </a:rPr>
                      <m:t>𝑚𝑒𝑡𝑒𝑟</m:t>
                    </m:r>
                  </m:oMath>
                </a14:m>
                <a:r>
                  <a:rPr lang="sv-SE" sz="2000" i="1" dirty="0"/>
                  <a:t>s) and </a:t>
                </a:r>
                <a:r>
                  <a:rPr lang="sv-SE" sz="2000" i="1" dirty="0" err="1"/>
                  <a:t>can</a:t>
                </a:r>
                <a:r>
                  <a:rPr lang="sv-SE" sz="2000" i="1" dirty="0"/>
                  <a:t> be </a:t>
                </a:r>
                <a:r>
                  <a:rPr lang="sv-SE" sz="2000" i="1" dirty="0" err="1"/>
                  <a:t>written</a:t>
                </a:r>
                <a:r>
                  <a:rPr lang="sv-SE" sz="2000" i="1" dirty="0"/>
                  <a:t> in pixel </a:t>
                </a:r>
                <a:r>
                  <a:rPr lang="sv-SE" sz="2000" i="1" dirty="0" err="1"/>
                  <a:t>counts</a:t>
                </a:r>
                <a:r>
                  <a:rPr lang="sv-SE" sz="2000" i="1" dirty="0"/>
                  <a:t> </a:t>
                </a:r>
                <a:r>
                  <a:rPr lang="sv-SE" sz="2000" i="1" dirty="0" err="1"/>
                  <a:t>if</a:t>
                </a:r>
                <a:r>
                  <a:rPr lang="sv-SE" sz="2000" i="1" dirty="0"/>
                  <a:t> </a:t>
                </a:r>
                <a:r>
                  <a:rPr lang="sv-SE" sz="2000" i="1" dirty="0" err="1"/>
                  <a:t>we</a:t>
                </a:r>
                <a:r>
                  <a:rPr lang="sv-SE" sz="2000" i="1" dirty="0"/>
                  <a:t> </a:t>
                </a:r>
                <a:r>
                  <a:rPr lang="sv-SE" sz="2000" i="1" dirty="0" err="1"/>
                  <a:t>know</a:t>
                </a:r>
                <a:r>
                  <a:rPr lang="sv-SE" sz="2000" i="1" dirty="0"/>
                  <a:t> </a:t>
                </a:r>
                <a:r>
                  <a:rPr lang="sv-SE" sz="2000" i="1" dirty="0" err="1"/>
                  <a:t>how</a:t>
                </a:r>
                <a:r>
                  <a:rPr lang="sv-SE" sz="2000" i="1" dirty="0"/>
                  <a:t> </a:t>
                </a:r>
                <a:r>
                  <a:rPr lang="sv-SE" sz="2000" i="1" dirty="0" err="1"/>
                  <a:t>wide</a:t>
                </a:r>
                <a:r>
                  <a:rPr lang="sv-SE" sz="2000" i="1" dirty="0"/>
                  <a:t> and </a:t>
                </a:r>
                <a:r>
                  <a:rPr lang="sv-SE" sz="2000" i="1" dirty="0" err="1"/>
                  <a:t>high</a:t>
                </a:r>
                <a:r>
                  <a:rPr lang="sv-SE" sz="2000" i="1" dirty="0"/>
                  <a:t> </a:t>
                </a:r>
                <a:r>
                  <a:rPr lang="sv-SE" sz="2000" i="1" dirty="0" err="1"/>
                  <a:t>each</a:t>
                </a:r>
                <a:r>
                  <a:rPr lang="sv-SE" sz="2000" i="1" dirty="0"/>
                  <a:t> pixel (</a:t>
                </a:r>
                <a:r>
                  <a:rPr lang="sv-SE" sz="2000" i="1" dirty="0" err="1"/>
                  <a:t>rectangle</a:t>
                </a:r>
                <a:r>
                  <a:rPr lang="sv-SE" sz="2000" i="1" dirty="0"/>
                  <a:t>) is,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𝑥</m:t>
                        </m:r>
                      </m:sub>
                    </m:sSub>
                    <m:r>
                      <a:rPr lang="sv-SE" sz="2000" b="0" i="1" smtClean="0">
                        <a:latin typeface="Cambria Math" panose="02040503050406030204" pitchFamily="18" charset="0"/>
                      </a:rPr>
                      <m:t>, </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𝑦</m:t>
                        </m:r>
                      </m:sub>
                    </m:sSub>
                    <m:r>
                      <a:rPr lang="sv-SE" sz="2000" b="0" i="1" smtClean="0">
                        <a:latin typeface="Cambria Math" panose="02040503050406030204" pitchFamily="18" charset="0"/>
                      </a:rPr>
                      <m:t>.</m:t>
                    </m:r>
                  </m:oMath>
                </a14:m>
                <a:r>
                  <a:rPr lang="sv-SE" sz="2000" i="1" dirty="0"/>
                  <a:t> </a:t>
                </a:r>
                <a:r>
                  <a:rPr lang="sv-SE" sz="2000" i="1" dirty="0" err="1"/>
                  <a:t>Then</a:t>
                </a:r>
                <a:r>
                  <a:rPr lang="sv-SE" sz="2000" i="1" dirty="0"/>
                  <a:t>, </a:t>
                </a:r>
                <a:r>
                  <a:rPr lang="sv-SE" sz="2000" i="1" dirty="0" err="1"/>
                  <a:t>we</a:t>
                </a:r>
                <a:r>
                  <a:rPr lang="sv-SE" sz="2000" i="1" dirty="0"/>
                  <a:t> </a:t>
                </a:r>
                <a:r>
                  <a:rPr lang="sv-SE" sz="2000" i="1" dirty="0" err="1"/>
                  <a:t>can</a:t>
                </a:r>
                <a:r>
                  <a:rPr lang="sv-SE" sz="2000" i="1" dirty="0"/>
                  <a:t> </a:t>
                </a:r>
                <a:r>
                  <a:rPr lang="sv-SE" sz="2000" i="1" dirty="0" err="1"/>
                  <a:t>write</a:t>
                </a:r>
                <a:endParaRPr lang="sv-SE" sz="2000" i="1" dirty="0"/>
              </a:p>
            </p:txBody>
          </p:sp>
        </mc:Choice>
        <mc:Fallback xmlns="">
          <p:sp>
            <p:nvSpPr>
              <p:cNvPr id="38" name="TextBox 37">
                <a:extLst>
                  <a:ext uri="{FF2B5EF4-FFF2-40B4-BE49-F238E27FC236}">
                    <a16:creationId xmlns:a16="http://schemas.microsoft.com/office/drawing/2014/main" id="{BD853C11-9BB9-673B-B53D-2E5E92A0A7FE}"/>
                  </a:ext>
                </a:extLst>
              </p:cNvPr>
              <p:cNvSpPr txBox="1">
                <a:spLocks noRot="1" noChangeAspect="1" noMove="1" noResize="1" noEditPoints="1" noAdjustHandles="1" noChangeArrowheads="1" noChangeShapeType="1" noTextEdit="1"/>
              </p:cNvSpPr>
              <p:nvPr/>
            </p:nvSpPr>
            <p:spPr>
              <a:xfrm>
                <a:off x="2304008" y="827509"/>
                <a:ext cx="7616468" cy="1039836"/>
              </a:xfrm>
              <a:prstGeom prst="rect">
                <a:avLst/>
              </a:prstGeom>
              <a:blipFill>
                <a:blip r:embed="rId3"/>
                <a:stretch>
                  <a:fillRect l="-881" t="-3529" b="-7059"/>
                </a:stretch>
              </a:blipFill>
            </p:spPr>
            <p:txBody>
              <a:bodyPr/>
              <a:lstStyle/>
              <a:p>
                <a:r>
                  <a:rPr lang="sv-SE">
                    <a:noFill/>
                  </a:rPr>
                  <a:t> </a:t>
                </a:r>
              </a:p>
            </p:txBody>
          </p:sp>
        </mc:Fallback>
      </mc:AlternateContent>
      <p:sp>
        <p:nvSpPr>
          <p:cNvPr id="10" name="Text Box 4">
            <a:extLst>
              <a:ext uri="{FF2B5EF4-FFF2-40B4-BE49-F238E27FC236}">
                <a16:creationId xmlns:a16="http://schemas.microsoft.com/office/drawing/2014/main" id="{98749980-BDFD-C02E-9F6A-23CCD1E0E43B}"/>
              </a:ext>
            </a:extLst>
          </p:cNvPr>
          <p:cNvSpPr txBox="1">
            <a:spLocks noChangeArrowheads="1"/>
          </p:cNvSpPr>
          <p:nvPr/>
        </p:nvSpPr>
        <p:spPr bwMode="auto">
          <a:xfrm>
            <a:off x="-242686" y="207999"/>
            <a:ext cx="9720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12813">
              <a:lnSpc>
                <a:spcPct val="85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3200">
                <a:solidFill>
                  <a:srgbClr val="FFFF00"/>
                </a:solidFill>
                <a:latin typeface="Times New Roman" panose="02020603050405020304" pitchFamily="18" charset="0"/>
              </a:defRPr>
            </a:lvl1pPr>
            <a:lvl2pPr marL="742950" indent="-28575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800">
                <a:solidFill>
                  <a:srgbClr val="00FF00"/>
                </a:solidFill>
                <a:latin typeface="Times New Roman" panose="02020603050405020304" pitchFamily="18" charset="0"/>
              </a:defRPr>
            </a:lvl2pPr>
            <a:lvl3pPr marL="11430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400">
                <a:solidFill>
                  <a:srgbClr val="000000"/>
                </a:solidFill>
                <a:latin typeface="Times New Roman" panose="02020603050405020304" pitchFamily="18" charset="0"/>
              </a:defRPr>
            </a:lvl3pPr>
            <a:lvl4pPr marL="16002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4pPr>
            <a:lvl5pPr marL="2057400" indent="-228600" defTabSz="912813">
              <a:lnSpc>
                <a:spcPct val="468000"/>
              </a:lnSpc>
              <a:spcBef>
                <a:spcPct val="20000"/>
              </a:spcBef>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5pPr>
            <a:lvl6pPr marL="25146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6pPr>
            <a:lvl7pPr marL="29718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7pPr>
            <a:lvl8pPr marL="34290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8pPr>
            <a:lvl9pPr marL="3886200" indent="-228600" defTabSz="912813" eaLnBrk="0" fontAlgn="base" hangingPunct="0">
              <a:lnSpc>
                <a:spcPct val="468000"/>
              </a:lnSpc>
              <a:spcBef>
                <a:spcPct val="20000"/>
              </a:spcBef>
              <a:spcAft>
                <a:spcPct val="0"/>
              </a:spcAft>
              <a:buChar char="•"/>
              <a:tabLst>
                <a:tab pos="0" algn="l"/>
                <a:tab pos="447675" algn="l"/>
                <a:tab pos="896938" algn="l"/>
                <a:tab pos="1346200" algn="l"/>
                <a:tab pos="1795463" algn="l"/>
                <a:tab pos="2244725" algn="l"/>
                <a:tab pos="2690813" algn="l"/>
                <a:tab pos="3143250" algn="l"/>
                <a:tab pos="3592513" algn="l"/>
                <a:tab pos="4040188" algn="l"/>
                <a:tab pos="4491038" algn="l"/>
                <a:tab pos="4940300" algn="l"/>
                <a:tab pos="5389563" algn="l"/>
                <a:tab pos="5834063" algn="l"/>
                <a:tab pos="6288088" algn="l"/>
                <a:tab pos="6737350" algn="l"/>
                <a:tab pos="7185025" algn="l"/>
                <a:tab pos="7629525" algn="l"/>
                <a:tab pos="8085138" algn="l"/>
                <a:tab pos="8534400" algn="l"/>
                <a:tab pos="8978900" algn="l"/>
              </a:tabLst>
              <a:defRPr sz="2000">
                <a:solidFill>
                  <a:srgbClr val="000000"/>
                </a:solidFill>
                <a:latin typeface="Times New Roman" panose="02020603050405020304" pitchFamily="18" charset="0"/>
              </a:defRPr>
            </a:lvl9pPr>
          </a:lstStyle>
          <a:p>
            <a:pPr algn="ctr" eaLnBrk="1">
              <a:lnSpc>
                <a:spcPct val="100000"/>
              </a:lnSpc>
              <a:spcBef>
                <a:spcPct val="0"/>
              </a:spcBef>
              <a:buClr>
                <a:srgbClr val="000000"/>
              </a:buClr>
              <a:buSzPct val="82000"/>
              <a:buFont typeface="StarSymbol" charset="0"/>
              <a:buNone/>
            </a:pPr>
            <a:r>
              <a:rPr lang="en-GB" altLang="sv-SE" sz="3600" dirty="0">
                <a:solidFill>
                  <a:schemeClr val="bg1"/>
                </a:solidFill>
                <a:latin typeface="Nimbus Roman No9 L" pitchFamily="16" charset="0"/>
              </a:rPr>
              <a:t>Mapping analogue to digital coordinates</a:t>
            </a:r>
          </a:p>
        </p:txBody>
      </p:sp>
      <p:pic>
        <p:nvPicPr>
          <p:cNvPr id="8" name="Picture 7">
            <a:extLst>
              <a:ext uri="{FF2B5EF4-FFF2-40B4-BE49-F238E27FC236}">
                <a16:creationId xmlns:a16="http://schemas.microsoft.com/office/drawing/2014/main" id="{1AC5F03B-5E4B-BE98-7C25-16BA8DA5C3AA}"/>
              </a:ext>
            </a:extLst>
          </p:cNvPr>
          <p:cNvPicPr>
            <a:picLocks noChangeAspect="1"/>
          </p:cNvPicPr>
          <p:nvPr/>
        </p:nvPicPr>
        <p:blipFill>
          <a:blip r:embed="rId4"/>
          <a:stretch>
            <a:fillRect/>
          </a:stretch>
        </p:blipFill>
        <p:spPr>
          <a:xfrm>
            <a:off x="2448024" y="2209338"/>
            <a:ext cx="7140123" cy="78433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AF78A80-8953-5886-28B3-83912C282770}"/>
                  </a:ext>
                </a:extLst>
              </p:cNvPr>
              <p:cNvSpPr txBox="1"/>
              <p:nvPr/>
            </p:nvSpPr>
            <p:spPr>
              <a:xfrm>
                <a:off x="215776" y="3275781"/>
                <a:ext cx="9477577" cy="3477875"/>
              </a:xfrm>
              <a:prstGeom prst="rect">
                <a:avLst/>
              </a:prstGeom>
              <a:noFill/>
            </p:spPr>
            <p:txBody>
              <a:bodyPr wrap="square">
                <a:spAutoFit/>
              </a:bodyPr>
              <a:lstStyle/>
              <a:p>
                <a:r>
                  <a:rPr lang="sv-SE" sz="2000" i="1" dirty="0"/>
                  <a:t>JUSTIFICATION</a:t>
                </a:r>
              </a:p>
              <a:p>
                <a:pPr marL="457200" indent="-457200">
                  <a:buFont typeface="+mj-lt"/>
                  <a:buAutoNum type="arabicPeriod"/>
                </a:pPr>
                <a:r>
                  <a:rPr lang="sv-SE" sz="2000" i="1" dirty="0"/>
                  <a:t>The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𝑐</m:t>
                        </m:r>
                      </m:e>
                      <m:sub>
                        <m:r>
                          <a:rPr lang="sv-SE" sz="2000" b="0" i="1" smtClean="0">
                            <a:latin typeface="Cambria Math" panose="02040503050406030204" pitchFamily="18" charset="0"/>
                          </a:rPr>
                          <m:t>0</m:t>
                        </m:r>
                      </m:sub>
                    </m:sSub>
                    <m:r>
                      <a:rPr lang="sv-SE" sz="2000" b="0" i="1" smtClean="0">
                        <a:latin typeface="Cambria Math" panose="02040503050406030204" pitchFamily="18" charset="0"/>
                      </a:rPr>
                      <m:t>, </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𝑟</m:t>
                        </m:r>
                      </m:e>
                      <m:sub>
                        <m:r>
                          <a:rPr lang="sv-SE" sz="2000" b="0" i="1" smtClean="0">
                            <a:latin typeface="Cambria Math" panose="02040503050406030204" pitchFamily="18" charset="0"/>
                          </a:rPr>
                          <m:t>0</m:t>
                        </m:r>
                      </m:sub>
                    </m:sSub>
                    <m:r>
                      <a:rPr lang="sv-SE" sz="2000" b="0" i="1" smtClean="0">
                        <a:latin typeface="Cambria Math" panose="02040503050406030204" pitchFamily="18" charset="0"/>
                      </a:rPr>
                      <m:t>,</m:t>
                    </m:r>
                  </m:oMath>
                </a14:m>
                <a:r>
                  <a:rPr lang="sv-SE" sz="2000" i="1" dirty="0"/>
                  <a:t>  pair </a:t>
                </a:r>
                <a:r>
                  <a:rPr lang="sv-SE" sz="2000" i="1" dirty="0" err="1"/>
                  <a:t>are</a:t>
                </a:r>
                <a:r>
                  <a:rPr lang="sv-SE" sz="2000" i="1" dirty="0"/>
                  <a:t> the offset </a:t>
                </a:r>
                <a:r>
                  <a:rPr lang="sv-SE" sz="2000" i="1" dirty="0" err="1"/>
                  <a:t>of</a:t>
                </a:r>
                <a:r>
                  <a:rPr lang="sv-SE" sz="2000" i="1" dirty="0"/>
                  <a:t> the digital (pixel </a:t>
                </a:r>
                <a:r>
                  <a:rPr lang="sv-SE" sz="2000" i="1" dirty="0" err="1"/>
                  <a:t>count</a:t>
                </a:r>
                <a:r>
                  <a:rPr lang="sv-SE" sz="2000" i="1" dirty="0"/>
                  <a:t>) </a:t>
                </a:r>
                <a:r>
                  <a:rPr lang="sv-SE" sz="2000" i="1" dirty="0" err="1"/>
                  <a:t>coordinates</a:t>
                </a:r>
                <a:r>
                  <a:rPr lang="sv-SE" sz="2000" i="1" dirty="0"/>
                  <a:t>. </a:t>
                </a:r>
                <a:r>
                  <a:rPr lang="sv-SE" sz="2000" i="1" dirty="0" err="1"/>
                  <a:t>When</a:t>
                </a:r>
                <a:r>
                  <a:rPr lang="sv-SE" sz="2000" i="1" dirty="0"/>
                  <a:t> </a:t>
                </a:r>
                <a:r>
                  <a:rPr lang="sv-SE" sz="2000" i="1" dirty="0" err="1"/>
                  <a:t>c,r</a:t>
                </a:r>
                <a:r>
                  <a:rPr lang="sv-SE" sz="2000" i="1" dirty="0"/>
                  <a:t> </a:t>
                </a:r>
                <a:r>
                  <a:rPr lang="sv-SE" sz="2000" i="1" dirty="0" err="1"/>
                  <a:t>equals</a:t>
                </a:r>
                <a:r>
                  <a:rPr lang="sv-SE" sz="2000" i="1" dirty="0"/>
                  <a:t> to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𝑐</m:t>
                        </m:r>
                      </m:e>
                      <m:sub>
                        <m:r>
                          <a:rPr lang="sv-SE" sz="2000" b="0" i="1" smtClean="0">
                            <a:latin typeface="Cambria Math" panose="02040503050406030204" pitchFamily="18" charset="0"/>
                          </a:rPr>
                          <m:t>0</m:t>
                        </m:r>
                      </m:sub>
                    </m:sSub>
                    <m:r>
                      <a:rPr lang="sv-SE" sz="2000" b="0" i="1" smtClean="0">
                        <a:latin typeface="Cambria Math" panose="02040503050406030204" pitchFamily="18" charset="0"/>
                      </a:rPr>
                      <m:t>, </m:t>
                    </m:r>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𝑟</m:t>
                        </m:r>
                      </m:e>
                      <m:sub>
                        <m:r>
                          <a:rPr lang="sv-SE" sz="2000" b="0" i="1" smtClean="0">
                            <a:latin typeface="Cambria Math" panose="02040503050406030204" pitchFamily="18" charset="0"/>
                          </a:rPr>
                          <m:t>0</m:t>
                        </m:r>
                      </m:sub>
                    </m:sSub>
                    <m:r>
                      <a:rPr lang="sv-SE" sz="2000" b="0" i="1" smtClean="0">
                        <a:latin typeface="Cambria Math" panose="02040503050406030204" pitchFamily="18" charset="0"/>
                      </a:rPr>
                      <m:t>,</m:t>
                    </m:r>
                  </m:oMath>
                </a14:m>
                <a:r>
                  <a:rPr lang="sv-SE" sz="2000" i="1" dirty="0"/>
                  <a:t> </a:t>
                </a:r>
                <a:r>
                  <a:rPr lang="sv-SE" sz="2000" i="1" dirty="0" err="1"/>
                  <a:t>then</a:t>
                </a:r>
                <a:r>
                  <a:rPr lang="sv-SE" sz="2000" i="1" dirty="0"/>
                  <a:t>  </a:t>
                </a:r>
                <a:r>
                  <a:rPr lang="sv-SE" sz="2000" i="1" dirty="0" err="1"/>
                  <a:t>we</a:t>
                </a:r>
                <a:r>
                  <a:rPr lang="sv-SE" sz="2000" i="1" dirty="0"/>
                  <a:t>  </a:t>
                </a:r>
                <a:r>
                  <a:rPr lang="sv-SE" sz="2000" i="1" dirty="0" err="1"/>
                  <a:t>obtain</a:t>
                </a:r>
                <a:r>
                  <a:rPr lang="sv-SE" sz="2000" i="1" dirty="0"/>
                  <a:t> </a:t>
                </a:r>
                <a:r>
                  <a:rPr lang="sv-SE" sz="2000" i="1" dirty="0" err="1"/>
                  <a:t>x,y</a:t>
                </a:r>
                <a:r>
                  <a:rPr lang="sv-SE" sz="2000" i="1" dirty="0"/>
                  <a:t> </a:t>
                </a:r>
                <a:r>
                  <a:rPr lang="sv-SE" sz="2000" i="1" dirty="0" err="1"/>
                  <a:t>zero</a:t>
                </a:r>
                <a:r>
                  <a:rPr lang="sv-SE" sz="2000" i="1" dirty="0"/>
                  <a:t> </a:t>
                </a:r>
                <a:r>
                  <a:rPr lang="sv-SE" sz="2000" i="1" dirty="0" err="1"/>
                  <a:t>which</a:t>
                </a:r>
                <a:r>
                  <a:rPr lang="sv-SE" sz="2000" i="1" dirty="0"/>
                  <a:t> is the </a:t>
                </a:r>
                <a:r>
                  <a:rPr lang="sv-SE" sz="2000" i="1" dirty="0" err="1"/>
                  <a:t>origin</a:t>
                </a:r>
                <a:r>
                  <a:rPr lang="sv-SE" sz="2000" i="1" dirty="0"/>
                  <a:t> </a:t>
                </a:r>
                <a:r>
                  <a:rPr lang="sv-SE" sz="2000" i="1" dirty="0" err="1"/>
                  <a:t>of</a:t>
                </a:r>
                <a:r>
                  <a:rPr lang="sv-SE" sz="2000" i="1" dirty="0"/>
                  <a:t> the </a:t>
                </a:r>
                <a:r>
                  <a:rPr lang="sv-SE" sz="2000" i="1" dirty="0" err="1"/>
                  <a:t>analogue</a:t>
                </a:r>
                <a:r>
                  <a:rPr lang="sv-SE" sz="2000" i="1" dirty="0"/>
                  <a:t>  </a:t>
                </a:r>
                <a:r>
                  <a:rPr lang="sv-SE" sz="2000" i="1" dirty="0" err="1"/>
                  <a:t>coordinates</a:t>
                </a:r>
                <a:r>
                  <a:rPr lang="sv-SE" sz="2000" i="1" dirty="0"/>
                  <a:t>.</a:t>
                </a:r>
              </a:p>
              <a:p>
                <a:pPr marL="457200" indent="-457200">
                  <a:buFont typeface="+mj-lt"/>
                  <a:buAutoNum type="arabicPeriod"/>
                </a:pPr>
                <a:r>
                  <a:rPr lang="sv-SE" sz="2000" i="1" dirty="0" err="1"/>
                  <a:t>Checking</a:t>
                </a:r>
                <a:r>
                  <a:rPr lang="sv-SE" sz="2000" i="1" dirty="0"/>
                  <a:t> y in the </a:t>
                </a:r>
                <a:r>
                  <a:rPr lang="sv-SE" sz="2000" i="1" dirty="0" err="1"/>
                  <a:t>figure</a:t>
                </a:r>
                <a:r>
                  <a:rPr lang="sv-SE" sz="2000" i="1" dirty="0"/>
                  <a:t>,  </a:t>
                </a:r>
                <a:r>
                  <a:rPr lang="sv-SE" sz="2000" i="1" dirty="0" err="1"/>
                  <a:t>we</a:t>
                </a:r>
                <a:r>
                  <a:rPr lang="sv-SE" sz="2000" i="1" dirty="0"/>
                  <a:t> </a:t>
                </a:r>
                <a:r>
                  <a:rPr lang="sv-SE" sz="2000" i="1" dirty="0" err="1"/>
                  <a:t>can</a:t>
                </a:r>
                <a:r>
                  <a:rPr lang="sv-SE" sz="2000" i="1" dirty="0"/>
                  <a:t> </a:t>
                </a:r>
                <a:r>
                  <a:rPr lang="sv-SE" sz="2000" i="1" dirty="0" err="1"/>
                  <a:t>see</a:t>
                </a:r>
                <a:r>
                  <a:rPr lang="sv-SE" sz="2000" i="1" dirty="0"/>
                  <a:t> </a:t>
                </a:r>
                <a:r>
                  <a:rPr lang="sv-SE" sz="2000" i="1" dirty="0" err="1"/>
                  <a:t>that</a:t>
                </a:r>
                <a:r>
                  <a:rPr lang="sv-SE" sz="2000" i="1" dirty="0"/>
                  <a:t> as r (</a:t>
                </a:r>
                <a:r>
                  <a:rPr lang="sv-SE" sz="2000" i="1" dirty="0" err="1"/>
                  <a:t>row</a:t>
                </a:r>
                <a:r>
                  <a:rPr lang="sv-SE" sz="2000" i="1" dirty="0"/>
                  <a:t> </a:t>
                </a:r>
                <a:r>
                  <a:rPr lang="sv-SE" sz="2000" i="1" dirty="0" err="1"/>
                  <a:t>count</a:t>
                </a:r>
                <a:r>
                  <a:rPr lang="sv-SE" sz="2000" i="1" dirty="0"/>
                  <a:t>)  </a:t>
                </a:r>
                <a:r>
                  <a:rPr lang="sv-SE" sz="2000" i="1" dirty="0" err="1"/>
                  <a:t>of</a:t>
                </a:r>
                <a:r>
                  <a:rPr lang="sv-SE" sz="2000" i="1" dirty="0"/>
                  <a:t> an image </a:t>
                </a:r>
                <a:r>
                  <a:rPr lang="sv-SE" sz="2000" i="1" dirty="0" err="1"/>
                  <a:t>point</a:t>
                </a:r>
                <a:r>
                  <a:rPr lang="sv-SE" sz="2000" i="1" dirty="0"/>
                  <a:t> </a:t>
                </a:r>
                <a:r>
                  <a:rPr lang="sv-SE" sz="2000" i="1" dirty="0" err="1"/>
                  <a:t>increases</a:t>
                </a:r>
                <a:r>
                  <a:rPr lang="sv-SE" sz="2000" i="1" dirty="0"/>
                  <a:t>, the </a:t>
                </a:r>
                <a:r>
                  <a:rPr lang="sv-SE" sz="2000" i="1" dirty="0" err="1"/>
                  <a:t>point</a:t>
                </a:r>
                <a:r>
                  <a:rPr lang="sv-SE" sz="2000" i="1" dirty="0"/>
                  <a:t> </a:t>
                </a:r>
                <a:r>
                  <a:rPr lang="sv-SE" sz="2000" i="1" dirty="0" err="1"/>
                  <a:t>moves</a:t>
                </a:r>
                <a:r>
                  <a:rPr lang="sv-SE" sz="2000" i="1" dirty="0"/>
                  <a:t>  </a:t>
                </a:r>
                <a:r>
                  <a:rPr lang="sv-SE" sz="2000" i="1" dirty="0" err="1"/>
                  <a:t>downwards</a:t>
                </a:r>
                <a:r>
                  <a:rPr lang="sv-SE" sz="2000" i="1" dirty="0"/>
                  <a:t> so </a:t>
                </a:r>
                <a:r>
                  <a:rPr lang="sv-SE" sz="2000" i="1" dirty="0" err="1"/>
                  <a:t>that</a:t>
                </a:r>
                <a:r>
                  <a:rPr lang="sv-SE" sz="2000" i="1" dirty="0"/>
                  <a:t>   y must </a:t>
                </a:r>
                <a:r>
                  <a:rPr lang="sv-SE" sz="2000" i="1" dirty="0" err="1"/>
                  <a:t>decrease</a:t>
                </a:r>
                <a:r>
                  <a:rPr lang="sv-SE" sz="2000" i="1" dirty="0"/>
                  <a:t>, </a:t>
                </a:r>
                <a:r>
                  <a:rPr lang="sv-SE" sz="2000" i="1" dirty="0" err="1"/>
                  <a:t>justifying</a:t>
                </a:r>
                <a:r>
                  <a:rPr lang="sv-SE" sz="2000" i="1" dirty="0"/>
                  <a:t> the minus sign.  </a:t>
                </a:r>
              </a:p>
              <a:p>
                <a:pPr marL="457200" indent="-457200">
                  <a:buFont typeface="+mj-lt"/>
                  <a:buAutoNum type="arabicPeriod"/>
                </a:pPr>
                <a:r>
                  <a:rPr lang="sv-SE" sz="2000" i="1" dirty="0"/>
                  <a:t>The </a:t>
                </a:r>
                <a:r>
                  <a:rPr lang="sv-SE" sz="2000" i="1" dirty="0" err="1"/>
                  <a:t>coordinates</a:t>
                </a:r>
                <a:r>
                  <a:rPr lang="sv-SE" sz="2000" i="1" dirty="0"/>
                  <a:t> </a:t>
                </a:r>
                <a:r>
                  <a:rPr lang="sv-SE" sz="2000" i="1" dirty="0" err="1"/>
                  <a:t>of</a:t>
                </a:r>
                <a:r>
                  <a:rPr lang="sv-SE" sz="2000" i="1" dirty="0"/>
                  <a:t> an image </a:t>
                </a:r>
                <a:r>
                  <a:rPr lang="sv-SE" sz="2000" i="1" dirty="0" err="1"/>
                  <a:t>point</a:t>
                </a:r>
                <a:r>
                  <a:rPr lang="sv-SE" sz="2000" i="1" dirty="0"/>
                  <a:t> </a:t>
                </a:r>
                <a:r>
                  <a:rPr lang="sv-SE" sz="2000" i="1" dirty="0" err="1"/>
                  <a:t>viewed</a:t>
                </a:r>
                <a:r>
                  <a:rPr lang="sv-SE" sz="2000" i="1" dirty="0"/>
                  <a:t> from the </a:t>
                </a:r>
                <a:r>
                  <a:rPr lang="sv-SE" sz="2000" i="1" dirty="0" err="1"/>
                  <a:t>behind</a:t>
                </a:r>
                <a:r>
                  <a:rPr lang="sv-SE" sz="2000" i="1" dirty="0"/>
                  <a:t> the green </a:t>
                </a:r>
                <a:r>
                  <a:rPr lang="sv-SE" sz="2000" i="1" dirty="0" err="1"/>
                  <a:t>screen</a:t>
                </a:r>
                <a:r>
                  <a:rPr lang="sv-SE" sz="2000" i="1" dirty="0"/>
                  <a:t> at </a:t>
                </a:r>
                <a:r>
                  <a:rPr lang="sv-SE" sz="2000" i="1" dirty="0" err="1"/>
                  <a:t>point</a:t>
                </a:r>
                <a:r>
                  <a:rPr lang="sv-SE" sz="2000" i="1" dirty="0"/>
                  <a:t> O, or </a:t>
                </a:r>
                <a:r>
                  <a:rPr lang="sv-SE" sz="2000" i="1" dirty="0" err="1"/>
                  <a:t>equivalently</a:t>
                </a:r>
                <a:r>
                  <a:rPr lang="sv-SE" sz="2000" i="1" dirty="0"/>
                  <a:t> the box </a:t>
                </a:r>
                <a:r>
                  <a:rPr lang="sv-SE" sz="2000" i="1" dirty="0" err="1"/>
                  <a:t>wall</a:t>
                </a:r>
                <a:r>
                  <a:rPr lang="sv-SE" sz="2000" i="1" dirty="0"/>
                  <a:t> </a:t>
                </a:r>
                <a:r>
                  <a:rPr lang="sv-SE" sz="2000" i="1" dirty="0" err="1"/>
                  <a:t>where</a:t>
                </a:r>
                <a:r>
                  <a:rPr lang="sv-SE" sz="2000" i="1" dirty="0"/>
                  <a:t> the image is </a:t>
                </a:r>
                <a:r>
                  <a:rPr lang="sv-SE" sz="2000" i="1" dirty="0" err="1"/>
                  <a:t>formed</a:t>
                </a:r>
                <a:r>
                  <a:rPr lang="sv-SE" sz="2000" i="1" dirty="0"/>
                  <a:t>, is </a:t>
                </a:r>
                <a:r>
                  <a:rPr lang="sv-SE" sz="2000" i="1" dirty="0" err="1"/>
                  <a:t>seen</a:t>
                </a:r>
                <a:r>
                  <a:rPr lang="sv-SE" sz="2000" i="1" dirty="0"/>
                  <a:t> from inside the box. As the c </a:t>
                </a:r>
                <a:r>
                  <a:rPr lang="sv-SE" sz="2000" i="1" dirty="0" err="1"/>
                  <a:t>increases</a:t>
                </a:r>
                <a:r>
                  <a:rPr lang="sv-SE" sz="2000" i="1" dirty="0"/>
                  <a:t> the </a:t>
                </a:r>
                <a:r>
                  <a:rPr lang="sv-SE" sz="2000" i="1" dirty="0" err="1"/>
                  <a:t>point</a:t>
                </a:r>
                <a:r>
                  <a:rPr lang="sv-SE" sz="2000" i="1" dirty="0"/>
                  <a:t> </a:t>
                </a:r>
                <a:r>
                  <a:rPr lang="sv-SE" sz="2000" i="1" dirty="0" err="1"/>
                  <a:t>moves</a:t>
                </a:r>
                <a:r>
                  <a:rPr lang="sv-SE" sz="2000" i="1" dirty="0"/>
                  <a:t> to the right, and x must </a:t>
                </a:r>
                <a:r>
                  <a:rPr lang="sv-SE" sz="2000" i="1" dirty="0" err="1"/>
                  <a:t>decrease</a:t>
                </a:r>
                <a:r>
                  <a:rPr lang="sv-SE" sz="2000" i="1" dirty="0"/>
                  <a:t>, </a:t>
                </a:r>
                <a:r>
                  <a:rPr lang="sv-SE" sz="2000" i="1" dirty="0" err="1"/>
                  <a:t>hence</a:t>
                </a:r>
                <a:r>
                  <a:rPr lang="sv-SE" sz="2000" i="1" dirty="0"/>
                  <a:t> the minus sign. </a:t>
                </a:r>
              </a:p>
            </p:txBody>
          </p:sp>
        </mc:Choice>
        <mc:Fallback xmlns="">
          <p:sp>
            <p:nvSpPr>
              <p:cNvPr id="9" name="TextBox 8">
                <a:extLst>
                  <a:ext uri="{FF2B5EF4-FFF2-40B4-BE49-F238E27FC236}">
                    <a16:creationId xmlns:a16="http://schemas.microsoft.com/office/drawing/2014/main" id="{0AF78A80-8953-5886-28B3-83912C282770}"/>
                  </a:ext>
                </a:extLst>
              </p:cNvPr>
              <p:cNvSpPr txBox="1">
                <a:spLocks noRot="1" noChangeAspect="1" noMove="1" noResize="1" noEditPoints="1" noAdjustHandles="1" noChangeArrowheads="1" noChangeShapeType="1" noTextEdit="1"/>
              </p:cNvSpPr>
              <p:nvPr/>
            </p:nvSpPr>
            <p:spPr>
              <a:xfrm>
                <a:off x="215776" y="3275781"/>
                <a:ext cx="9477577" cy="3477875"/>
              </a:xfrm>
              <a:prstGeom prst="rect">
                <a:avLst/>
              </a:prstGeom>
              <a:blipFill>
                <a:blip r:embed="rId5"/>
                <a:stretch>
                  <a:fillRect l="-643" t="-876" b="-2102"/>
                </a:stretch>
              </a:blipFill>
            </p:spPr>
            <p:txBody>
              <a:bodyPr/>
              <a:lstStyle/>
              <a:p>
                <a:r>
                  <a:rPr lang="sv-SE">
                    <a:noFill/>
                  </a:rPr>
                  <a:t> </a:t>
                </a:r>
              </a:p>
            </p:txBody>
          </p:sp>
        </mc:Fallback>
      </mc:AlternateContent>
      <p:sp>
        <p:nvSpPr>
          <p:cNvPr id="11" name="Rectangle 10">
            <a:extLst>
              <a:ext uri="{FF2B5EF4-FFF2-40B4-BE49-F238E27FC236}">
                <a16:creationId xmlns:a16="http://schemas.microsoft.com/office/drawing/2014/main" id="{712D8FA7-3EEA-06EC-CE8D-1955CCBEADB0}"/>
              </a:ext>
            </a:extLst>
          </p:cNvPr>
          <p:cNvSpPr/>
          <p:nvPr/>
        </p:nvSpPr>
        <p:spPr bwMode="auto">
          <a:xfrm>
            <a:off x="5904408" y="2487153"/>
            <a:ext cx="459880" cy="442265"/>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2000" b="0" i="0" u="none" strike="noStrike" cap="none" normalizeH="0" baseline="0" dirty="0">
              <a:ln>
                <a:noFill/>
              </a:ln>
              <a:solidFill>
                <a:schemeClr val="tx1"/>
              </a:solidFill>
              <a:effectLst/>
              <a:latin typeface="Nimbus Roman No9 L" pitchFamily="16"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05F3236-023E-ECE5-B7F9-E12B8E71E9B7}"/>
                  </a:ext>
                </a:extLst>
              </p:cNvPr>
              <p:cNvSpPr txBox="1"/>
              <p:nvPr/>
            </p:nvSpPr>
            <p:spPr>
              <a:xfrm>
                <a:off x="5976416" y="2097260"/>
                <a:ext cx="418573"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sv-SE" sz="2000" b="0" i="1" smtClean="0">
                              <a:solidFill>
                                <a:schemeClr val="tx1"/>
                              </a:solidFill>
                              <a:latin typeface="Cambria Math" panose="02040503050406030204" pitchFamily="18" charset="0"/>
                            </a:rPr>
                          </m:ctrlPr>
                        </m:sSubPr>
                        <m:e>
                          <m:r>
                            <a:rPr lang="sv-SE" sz="2000" b="0" i="1" smtClean="0">
                              <a:solidFill>
                                <a:schemeClr val="tx1"/>
                              </a:solidFill>
                              <a:latin typeface="Cambria Math" panose="02040503050406030204" pitchFamily="18" charset="0"/>
                            </a:rPr>
                            <m:t>𝑠</m:t>
                          </m:r>
                        </m:e>
                        <m:sub>
                          <m:r>
                            <a:rPr lang="sv-SE" sz="2000" b="0" i="1" smtClean="0">
                              <a:solidFill>
                                <a:schemeClr val="tx1"/>
                              </a:solidFill>
                              <a:latin typeface="Cambria Math" panose="02040503050406030204" pitchFamily="18" charset="0"/>
                            </a:rPr>
                            <m:t>𝑥</m:t>
                          </m:r>
                        </m:sub>
                      </m:sSub>
                    </m:oMath>
                  </m:oMathPara>
                </a14:m>
                <a:endParaRPr lang="sv-SE" sz="2000" dirty="0">
                  <a:solidFill>
                    <a:schemeClr val="tx1"/>
                  </a:solidFill>
                </a:endParaRPr>
              </a:p>
            </p:txBody>
          </p:sp>
        </mc:Choice>
        <mc:Fallback xmlns="">
          <p:sp>
            <p:nvSpPr>
              <p:cNvPr id="14" name="TextBox 13">
                <a:extLst>
                  <a:ext uri="{FF2B5EF4-FFF2-40B4-BE49-F238E27FC236}">
                    <a16:creationId xmlns:a16="http://schemas.microsoft.com/office/drawing/2014/main" id="{705F3236-023E-ECE5-B7F9-E12B8E71E9B7}"/>
                  </a:ext>
                </a:extLst>
              </p:cNvPr>
              <p:cNvSpPr txBox="1">
                <a:spLocks noRot="1" noChangeAspect="1" noMove="1" noResize="1" noEditPoints="1" noAdjustHandles="1" noChangeArrowheads="1" noChangeShapeType="1" noTextEdit="1"/>
              </p:cNvSpPr>
              <p:nvPr/>
            </p:nvSpPr>
            <p:spPr>
              <a:xfrm>
                <a:off x="5976416" y="2097260"/>
                <a:ext cx="418573" cy="400110"/>
              </a:xfrm>
              <a:prstGeom prst="rect">
                <a:avLst/>
              </a:prstGeom>
              <a:blipFill>
                <a:blip r:embed="rId6"/>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19D0EC-ED41-4225-CE2D-8EC6799D3A02}"/>
                  </a:ext>
                </a:extLst>
              </p:cNvPr>
              <p:cNvSpPr txBox="1"/>
              <p:nvPr/>
            </p:nvSpPr>
            <p:spPr>
              <a:xfrm>
                <a:off x="6341289" y="2505135"/>
                <a:ext cx="2647916" cy="424283"/>
              </a:xfrm>
              <a:prstGeom prst="rect">
                <a:avLst/>
              </a:prstGeom>
              <a:noFill/>
            </p:spPr>
            <p:txBody>
              <a:bodyPr wrap="square">
                <a:spAutoFit/>
              </a:bodyPr>
              <a:lstStyle/>
              <a:p>
                <a14:m>
                  <m:oMath xmlns:m="http://schemas.openxmlformats.org/officeDocument/2006/math">
                    <m:sSub>
                      <m:sSubPr>
                        <m:ctrlPr>
                          <a:rPr lang="sv-SE" sz="2000" b="0" i="1" smtClean="0">
                            <a:solidFill>
                              <a:schemeClr val="tx1"/>
                            </a:solidFill>
                            <a:latin typeface="Cambria Math" panose="02040503050406030204" pitchFamily="18" charset="0"/>
                          </a:rPr>
                        </m:ctrlPr>
                      </m:sSubPr>
                      <m:e>
                        <m:r>
                          <a:rPr lang="sv-SE" sz="2000" b="0" i="1" smtClean="0">
                            <a:solidFill>
                              <a:schemeClr val="tx1"/>
                            </a:solidFill>
                            <a:latin typeface="Cambria Math" panose="02040503050406030204" pitchFamily="18" charset="0"/>
                          </a:rPr>
                          <m:t>𝑠</m:t>
                        </m:r>
                      </m:e>
                      <m:sub>
                        <m:r>
                          <a:rPr lang="sv-SE" sz="2000" b="0" i="1" smtClean="0">
                            <a:solidFill>
                              <a:schemeClr val="tx1"/>
                            </a:solidFill>
                            <a:latin typeface="Cambria Math" panose="02040503050406030204" pitchFamily="18" charset="0"/>
                          </a:rPr>
                          <m:t>𝑦</m:t>
                        </m:r>
                      </m:sub>
                    </m:sSub>
                  </m:oMath>
                </a14:m>
                <a:r>
                  <a:rPr lang="sv-SE" sz="2000" dirty="0">
                    <a:solidFill>
                      <a:schemeClr val="tx1"/>
                    </a:solidFill>
                  </a:rPr>
                  <a:t> </a:t>
                </a:r>
                <a:r>
                  <a:rPr lang="sv-SE" sz="2000" dirty="0">
                    <a:solidFill>
                      <a:schemeClr val="accent1"/>
                    </a:solidFill>
                  </a:rPr>
                  <a:t>  </a:t>
                </a:r>
                <a:r>
                  <a:rPr lang="sv-SE" sz="2000" dirty="0" err="1">
                    <a:solidFill>
                      <a:schemeClr val="accent1"/>
                    </a:solidFill>
                  </a:rPr>
                  <a:t>size</a:t>
                </a:r>
                <a:r>
                  <a:rPr lang="sv-SE" sz="2000" dirty="0">
                    <a:solidFill>
                      <a:schemeClr val="accent1"/>
                    </a:solidFill>
                  </a:rPr>
                  <a:t> </a:t>
                </a:r>
                <a:r>
                  <a:rPr lang="sv-SE" sz="2000" dirty="0" err="1">
                    <a:solidFill>
                      <a:schemeClr val="accent1"/>
                    </a:solidFill>
                  </a:rPr>
                  <a:t>of</a:t>
                </a:r>
                <a:r>
                  <a:rPr lang="sv-SE" sz="2000" dirty="0">
                    <a:solidFill>
                      <a:schemeClr val="accent1"/>
                    </a:solidFill>
                  </a:rPr>
                  <a:t> a pixel</a:t>
                </a:r>
              </a:p>
            </p:txBody>
          </p:sp>
        </mc:Choice>
        <mc:Fallback xmlns="">
          <p:sp>
            <p:nvSpPr>
              <p:cNvPr id="15" name="TextBox 14">
                <a:extLst>
                  <a:ext uri="{FF2B5EF4-FFF2-40B4-BE49-F238E27FC236}">
                    <a16:creationId xmlns:a16="http://schemas.microsoft.com/office/drawing/2014/main" id="{AB19D0EC-ED41-4225-CE2D-8EC6799D3A02}"/>
                  </a:ext>
                </a:extLst>
              </p:cNvPr>
              <p:cNvSpPr txBox="1">
                <a:spLocks noRot="1" noChangeAspect="1" noMove="1" noResize="1" noEditPoints="1" noAdjustHandles="1" noChangeArrowheads="1" noChangeShapeType="1" noTextEdit="1"/>
              </p:cNvSpPr>
              <p:nvPr/>
            </p:nvSpPr>
            <p:spPr>
              <a:xfrm>
                <a:off x="6341289" y="2505135"/>
                <a:ext cx="2647916" cy="424283"/>
              </a:xfrm>
              <a:prstGeom prst="rect">
                <a:avLst/>
              </a:prstGeom>
              <a:blipFill>
                <a:blip r:embed="rId7"/>
                <a:stretch>
                  <a:fillRect t="-10000" b="-17143"/>
                </a:stretch>
              </a:blipFill>
            </p:spPr>
            <p:txBody>
              <a:bodyPr/>
              <a:lstStyle/>
              <a:p>
                <a:r>
                  <a:rPr lang="sv-SE">
                    <a:noFill/>
                  </a:rPr>
                  <a:t> </a:t>
                </a:r>
              </a:p>
            </p:txBody>
          </p:sp>
        </mc:Fallback>
      </mc:AlternateContent>
    </p:spTree>
    <p:extLst>
      <p:ext uri="{BB962C8B-B14F-4D97-AF65-F5344CB8AC3E}">
        <p14:creationId xmlns:p14="http://schemas.microsoft.com/office/powerpoint/2010/main" val="520377499"/>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818A8-DDAF-3F31-CE4B-48DDCD7265B6}"/>
            </a:ext>
          </a:extLst>
        </p:cNvPr>
        <p:cNvGrpSpPr/>
        <p:nvPr/>
      </p:nvGrpSpPr>
      <p:grpSpPr>
        <a:xfrm>
          <a:off x="0" y="0"/>
          <a:ext cx="0" cy="0"/>
          <a:chOff x="0" y="0"/>
          <a:chExt cx="0" cy="0"/>
        </a:xfrm>
      </p:grpSpPr>
      <p:sp>
        <p:nvSpPr>
          <p:cNvPr id="27" name="Arc 26">
            <a:extLst>
              <a:ext uri="{FF2B5EF4-FFF2-40B4-BE49-F238E27FC236}">
                <a16:creationId xmlns:a16="http://schemas.microsoft.com/office/drawing/2014/main" id="{0FE6BAB0-D17E-A145-13C6-97C5744F7D53}"/>
              </a:ext>
            </a:extLst>
          </p:cNvPr>
          <p:cNvSpPr/>
          <p:nvPr/>
        </p:nvSpPr>
        <p:spPr bwMode="auto">
          <a:xfrm rot="20290900">
            <a:off x="2232000" y="2062661"/>
            <a:ext cx="576064" cy="637056"/>
          </a:xfrm>
          <a:prstGeom prst="arc">
            <a:avLst>
              <a:gd name="adj1" fmla="val 10824858"/>
              <a:gd name="adj2" fmla="val 941125"/>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2813"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rgbClr val="FFFF00"/>
              </a:solidFill>
              <a:effectLst/>
              <a:latin typeface="Nimbus Roman No9 L" pitchFamily="16" charset="0"/>
            </a:endParaRPr>
          </a:p>
        </p:txBody>
      </p:sp>
      <p:sp>
        <p:nvSpPr>
          <p:cNvPr id="38" name="TextBox 37">
            <a:extLst>
              <a:ext uri="{FF2B5EF4-FFF2-40B4-BE49-F238E27FC236}">
                <a16:creationId xmlns:a16="http://schemas.microsoft.com/office/drawing/2014/main" id="{EFEBF4BA-C75D-374E-8073-2AC8C918D235}"/>
              </a:ext>
            </a:extLst>
          </p:cNvPr>
          <p:cNvSpPr txBox="1"/>
          <p:nvPr/>
        </p:nvSpPr>
        <p:spPr>
          <a:xfrm>
            <a:off x="1467835" y="144466"/>
            <a:ext cx="9095794" cy="1015663"/>
          </a:xfrm>
          <a:prstGeom prst="rect">
            <a:avLst/>
          </a:prstGeom>
          <a:noFill/>
        </p:spPr>
        <p:txBody>
          <a:bodyPr wrap="square">
            <a:spAutoFit/>
          </a:bodyPr>
          <a:lstStyle/>
          <a:p>
            <a:r>
              <a:rPr lang="sv-SE" sz="2000" i="1" dirty="0"/>
              <a:t>Rewriting (13.11) </a:t>
            </a:r>
            <a:r>
              <a:rPr lang="sv-SE" sz="2000" i="1" dirty="0" err="1"/>
              <a:t>we</a:t>
            </a:r>
            <a:r>
              <a:rPr lang="sv-SE" sz="2000" i="1" dirty="0"/>
              <a:t> </a:t>
            </a:r>
            <a:r>
              <a:rPr lang="sv-SE" sz="2000" i="1" dirty="0" err="1"/>
              <a:t>obtain</a:t>
            </a:r>
            <a:r>
              <a:rPr lang="sv-SE" sz="2000" i="1" dirty="0"/>
              <a:t> 2 </a:t>
            </a:r>
            <a:r>
              <a:rPr lang="sv-SE" sz="2000" i="1" dirty="0" err="1"/>
              <a:t>actual</a:t>
            </a:r>
            <a:r>
              <a:rPr lang="sv-SE" sz="2000" i="1" dirty="0"/>
              <a:t> </a:t>
            </a:r>
            <a:r>
              <a:rPr lang="sv-SE" sz="2000" i="1" dirty="0" err="1"/>
              <a:t>equations</a:t>
            </a:r>
            <a:r>
              <a:rPr lang="sv-SE" sz="2000" i="1" dirty="0"/>
              <a:t> </a:t>
            </a:r>
            <a:r>
              <a:rPr lang="sv-SE" sz="2000" i="1" dirty="0" err="1"/>
              <a:t>which</a:t>
            </a:r>
            <a:r>
              <a:rPr lang="sv-SE" sz="2000" i="1" dirty="0"/>
              <a:t> </a:t>
            </a:r>
            <a:r>
              <a:rPr lang="sv-SE" sz="2000" i="1" dirty="0" err="1"/>
              <a:t>we</a:t>
            </a:r>
            <a:r>
              <a:rPr lang="sv-SE" sz="2000" i="1" dirty="0"/>
              <a:t> </a:t>
            </a:r>
            <a:r>
              <a:rPr lang="sv-SE" sz="2000" i="1" dirty="0" err="1"/>
              <a:t>multiply</a:t>
            </a:r>
            <a:r>
              <a:rPr lang="sv-SE" sz="2000" i="1" dirty="0"/>
              <a:t> </a:t>
            </a:r>
            <a:r>
              <a:rPr lang="sv-SE" sz="2000" i="1" dirty="0" err="1"/>
              <a:t>with</a:t>
            </a:r>
            <a:r>
              <a:rPr lang="sv-SE" sz="2000" i="1" dirty="0"/>
              <a:t> Z and </a:t>
            </a:r>
          </a:p>
          <a:p>
            <a:r>
              <a:rPr lang="sv-SE" sz="2000" i="1" dirty="0"/>
              <a:t>augment  </a:t>
            </a:r>
            <a:r>
              <a:rPr lang="sv-SE" sz="2000" i="1" dirty="0" err="1"/>
              <a:t>with</a:t>
            </a:r>
            <a:r>
              <a:rPr lang="sv-SE" sz="2000" i="1" dirty="0"/>
              <a:t> a non-informative </a:t>
            </a:r>
            <a:r>
              <a:rPr lang="sv-SE" sz="2000" i="1" dirty="0" err="1"/>
              <a:t>one</a:t>
            </a:r>
            <a:r>
              <a:rPr lang="sv-SE" sz="2000" i="1" dirty="0"/>
              <a:t> (at the </a:t>
            </a:r>
            <a:r>
              <a:rPr lang="sv-SE" sz="2000" i="1" dirty="0" err="1"/>
              <a:t>bottom</a:t>
            </a:r>
            <a:r>
              <a:rPr lang="sv-SE" sz="2000" i="1" dirty="0"/>
              <a:t>, Z=Z)  to form </a:t>
            </a:r>
            <a:r>
              <a:rPr lang="sv-SE" sz="2000" i="1" dirty="0" err="1"/>
              <a:t>homogeneous</a:t>
            </a:r>
            <a:r>
              <a:rPr lang="sv-SE" sz="2000" i="1" dirty="0"/>
              <a:t> </a:t>
            </a:r>
            <a:r>
              <a:rPr lang="sv-SE" sz="2000" i="1" dirty="0" err="1"/>
              <a:t>coordinates</a:t>
            </a:r>
            <a:r>
              <a:rPr lang="sv-SE" sz="2000" i="1" dirty="0"/>
              <a:t> .</a:t>
            </a:r>
          </a:p>
        </p:txBody>
      </p:sp>
      <p:pic>
        <p:nvPicPr>
          <p:cNvPr id="3" name="Picture 2">
            <a:extLst>
              <a:ext uri="{FF2B5EF4-FFF2-40B4-BE49-F238E27FC236}">
                <a16:creationId xmlns:a16="http://schemas.microsoft.com/office/drawing/2014/main" id="{033F730A-BC87-B2BB-96F5-A53E7D995AC9}"/>
              </a:ext>
            </a:extLst>
          </p:cNvPr>
          <p:cNvPicPr>
            <a:picLocks noChangeAspect="1"/>
          </p:cNvPicPr>
          <p:nvPr/>
        </p:nvPicPr>
        <p:blipFill>
          <a:blip r:embed="rId3"/>
          <a:stretch>
            <a:fillRect/>
          </a:stretch>
        </p:blipFill>
        <p:spPr>
          <a:xfrm>
            <a:off x="1511920" y="1331565"/>
            <a:ext cx="7843520" cy="1320800"/>
          </a:xfrm>
          <a:prstGeom prst="rect">
            <a:avLst/>
          </a:prstGeom>
        </p:spPr>
      </p:pic>
      <p:sp>
        <p:nvSpPr>
          <p:cNvPr id="13" name="TextBox 12">
            <a:extLst>
              <a:ext uri="{FF2B5EF4-FFF2-40B4-BE49-F238E27FC236}">
                <a16:creationId xmlns:a16="http://schemas.microsoft.com/office/drawing/2014/main" id="{E859FA37-1A46-4C91-D01B-4A6EA53C3262}"/>
              </a:ext>
            </a:extLst>
          </p:cNvPr>
          <p:cNvSpPr txBox="1"/>
          <p:nvPr/>
        </p:nvSpPr>
        <p:spPr>
          <a:xfrm>
            <a:off x="1367904" y="2843733"/>
            <a:ext cx="9195725" cy="400110"/>
          </a:xfrm>
          <a:prstGeom prst="rect">
            <a:avLst/>
          </a:prstGeom>
          <a:noFill/>
        </p:spPr>
        <p:txBody>
          <a:bodyPr wrap="square">
            <a:spAutoFit/>
          </a:bodyPr>
          <a:lstStyle/>
          <a:p>
            <a:r>
              <a:rPr lang="sv-SE" sz="2000" i="1" dirty="0"/>
              <a:t>Writing the </a:t>
            </a:r>
            <a:r>
              <a:rPr lang="sv-SE" sz="2000" i="1" dirty="0" err="1"/>
              <a:t>latter</a:t>
            </a:r>
            <a:r>
              <a:rPr lang="sv-SE" sz="2000" i="1" dirty="0"/>
              <a:t> in matrix form </a:t>
            </a:r>
            <a:r>
              <a:rPr lang="sv-SE" sz="2000" i="1" dirty="0" err="1"/>
              <a:t>we</a:t>
            </a:r>
            <a:r>
              <a:rPr lang="sv-SE" sz="2000" i="1" dirty="0"/>
              <a:t> </a:t>
            </a:r>
            <a:r>
              <a:rPr lang="sv-SE" sz="2000" i="1" dirty="0" err="1"/>
              <a:t>obtain</a:t>
            </a:r>
            <a:endParaRPr lang="sv-SE" sz="2000" dirty="0"/>
          </a:p>
        </p:txBody>
      </p:sp>
      <p:sp>
        <p:nvSpPr>
          <p:cNvPr id="17" name="TextBox 16">
            <a:extLst>
              <a:ext uri="{FF2B5EF4-FFF2-40B4-BE49-F238E27FC236}">
                <a16:creationId xmlns:a16="http://schemas.microsoft.com/office/drawing/2014/main" id="{1C1D8E7E-281B-338B-9B82-57C75FA1921A}"/>
              </a:ext>
            </a:extLst>
          </p:cNvPr>
          <p:cNvSpPr txBox="1"/>
          <p:nvPr/>
        </p:nvSpPr>
        <p:spPr>
          <a:xfrm>
            <a:off x="4462895" y="3325091"/>
            <a:ext cx="65" cy="492443"/>
          </a:xfrm>
          <a:prstGeom prst="rect">
            <a:avLst/>
          </a:prstGeom>
          <a:noFill/>
        </p:spPr>
        <p:txBody>
          <a:bodyPr wrap="none" lIns="0" tIns="0" rIns="0" bIns="0" rtlCol="0">
            <a:spAutoFit/>
          </a:bodyPr>
          <a:lstStyle/>
          <a:p>
            <a:endParaRPr lang="sv-SE"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64EFFD7-29AA-6317-03D3-D1E3059B0653}"/>
                  </a:ext>
                </a:extLst>
              </p:cNvPr>
              <p:cNvSpPr txBox="1"/>
              <p:nvPr/>
            </p:nvSpPr>
            <p:spPr>
              <a:xfrm>
                <a:off x="2736056" y="3571312"/>
                <a:ext cx="3313151" cy="1461106"/>
              </a:xfrm>
              <a:prstGeom prst="rect">
                <a:avLst/>
              </a:prstGeom>
              <a:noFill/>
            </p:spPr>
            <p:txBody>
              <a:bodyPr wrap="none" lIns="0" tIns="0" rIns="0" bIns="0" rtlCol="0">
                <a:spAutoFit/>
              </a:bodyPr>
              <a:lstStyle/>
              <a:p>
                <a:r>
                  <a:rPr lang="sv-SE" sz="1800" dirty="0"/>
                  <a:t> </a:t>
                </a:r>
                <a14:m>
                  <m:oMath xmlns:m="http://schemas.openxmlformats.org/officeDocument/2006/math">
                    <m:d>
                      <m:dPr>
                        <m:ctrlPr>
                          <a:rPr lang="sv-SE" sz="2000" i="1" smtClean="0">
                            <a:solidFill>
                              <a:srgbClr val="FF00FF"/>
                            </a:solidFill>
                            <a:latin typeface="Cambria Math" panose="02040503050406030204" pitchFamily="18" charset="0"/>
                          </a:rPr>
                        </m:ctrlPr>
                      </m:dPr>
                      <m:e>
                        <m:eqArr>
                          <m:eqArrPr>
                            <m:ctrlPr>
                              <a:rPr lang="sv-SE" sz="2000" i="1" smtClean="0">
                                <a:solidFill>
                                  <a:srgbClr val="FF00FF"/>
                                </a:solidFill>
                                <a:latin typeface="Cambria Math" panose="02040503050406030204" pitchFamily="18" charset="0"/>
                              </a:rPr>
                            </m:ctrlPr>
                          </m:eqArrPr>
                          <m:e>
                            <m:r>
                              <a:rPr lang="sv-SE" sz="2000" b="0" i="1" smtClean="0">
                                <a:solidFill>
                                  <a:srgbClr val="FF00FF"/>
                                </a:solidFill>
                                <a:latin typeface="Cambria Math" panose="02040503050406030204" pitchFamily="18" charset="0"/>
                              </a:rPr>
                              <m:t>𝑐𝑍</m:t>
                            </m:r>
                          </m:e>
                          <m:e>
                            <m:r>
                              <a:rPr lang="sv-SE" sz="2000" b="0" i="1" smtClean="0">
                                <a:solidFill>
                                  <a:srgbClr val="FF00FF"/>
                                </a:solidFill>
                                <a:latin typeface="Cambria Math" panose="02040503050406030204" pitchFamily="18" charset="0"/>
                              </a:rPr>
                              <m:t>𝑟𝑍</m:t>
                            </m:r>
                          </m:e>
                          <m:e>
                            <m:r>
                              <a:rPr lang="sv-SE" sz="2000" b="0" i="1" smtClean="0">
                                <a:solidFill>
                                  <a:srgbClr val="FF00FF"/>
                                </a:solidFill>
                                <a:latin typeface="Cambria Math" panose="02040503050406030204" pitchFamily="18" charset="0"/>
                              </a:rPr>
                              <m:t>𝑍</m:t>
                            </m:r>
                          </m:e>
                        </m:eqArr>
                      </m:e>
                    </m:d>
                    <m:r>
                      <a:rPr lang="sv-SE" sz="2000" b="0" i="1" smtClean="0">
                        <a:latin typeface="Cambria Math" panose="02040503050406030204" pitchFamily="18" charset="0"/>
                      </a:rPr>
                      <m:t>=</m:t>
                    </m:r>
                    <m:d>
                      <m:dPr>
                        <m:ctrlPr>
                          <a:rPr lang="sv-SE" sz="2000" b="0" i="1" smtClean="0">
                            <a:latin typeface="Cambria Math" panose="02040503050406030204" pitchFamily="18" charset="0"/>
                          </a:rPr>
                        </m:ctrlPr>
                      </m:dPr>
                      <m:e>
                        <m:m>
                          <m:mPr>
                            <m:mcs>
                              <m:mc>
                                <m:mcPr>
                                  <m:count m:val="3"/>
                                  <m:mcJc m:val="center"/>
                                </m:mcPr>
                              </m:mc>
                            </m:mcs>
                            <m:ctrlPr>
                              <a:rPr lang="sv-SE" sz="2000" b="0" i="1" smtClean="0">
                                <a:latin typeface="Cambria Math" panose="02040503050406030204" pitchFamily="18" charset="0"/>
                              </a:rPr>
                            </m:ctrlPr>
                          </m:mPr>
                          <m:mr>
                            <m:e>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−1</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𝑥</m:t>
                                      </m:r>
                                    </m:sub>
                                  </m:sSub>
                                </m:den>
                              </m:f>
                            </m:e>
                            <m:e>
                              <m:r>
                                <a:rPr lang="sv-SE" sz="2000" b="0" i="1" smtClean="0">
                                  <a:latin typeface="Cambria Math" panose="02040503050406030204" pitchFamily="18" charset="0"/>
                                </a:rPr>
                                <m:t>0</m:t>
                              </m:r>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𝑐</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−1</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𝑦</m:t>
                                      </m:r>
                                    </m:sub>
                                  </m:sSub>
                                </m:den>
                              </m:f>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𝑟</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r>
                                <a:rPr lang="sv-SE" sz="2000" b="0" i="1" smtClean="0">
                                  <a:latin typeface="Cambria Math" panose="02040503050406030204" pitchFamily="18" charset="0"/>
                                </a:rPr>
                                <m:t>0</m:t>
                              </m:r>
                            </m:e>
                            <m:e>
                              <m:r>
                                <a:rPr lang="sv-SE" sz="2000" b="0" i="1" smtClean="0">
                                  <a:latin typeface="Cambria Math" panose="02040503050406030204" pitchFamily="18" charset="0"/>
                                </a:rPr>
                                <m:t>1</m:t>
                              </m:r>
                            </m:e>
                          </m:mr>
                        </m:m>
                      </m:e>
                    </m:d>
                    <m:d>
                      <m:dPr>
                        <m:ctrlPr>
                          <a:rPr lang="sv-SE" sz="2000" i="1" smtClean="0">
                            <a:solidFill>
                              <a:srgbClr val="FFFF00"/>
                            </a:solidFill>
                            <a:latin typeface="Cambria Math" panose="02040503050406030204" pitchFamily="18" charset="0"/>
                          </a:rPr>
                        </m:ctrlPr>
                      </m:dPr>
                      <m:e>
                        <m:eqArr>
                          <m:eqArrPr>
                            <m:ctrlPr>
                              <a:rPr lang="sv-SE" sz="2000" i="1" smtClean="0">
                                <a:solidFill>
                                  <a:srgbClr val="FFFF00"/>
                                </a:solidFill>
                                <a:latin typeface="Cambria Math" panose="02040503050406030204" pitchFamily="18" charset="0"/>
                              </a:rPr>
                            </m:ctrlPr>
                          </m:eqArrPr>
                          <m:e>
                            <m:r>
                              <a:rPr lang="sv-SE" sz="2000" b="0" i="1" smtClean="0">
                                <a:solidFill>
                                  <a:srgbClr val="FFFF00"/>
                                </a:solidFill>
                                <a:latin typeface="Cambria Math" panose="02040503050406030204" pitchFamily="18" charset="0"/>
                              </a:rPr>
                              <m:t>𝑥</m:t>
                            </m:r>
                            <m:r>
                              <a:rPr lang="sv-SE" sz="2000" i="1">
                                <a:solidFill>
                                  <a:srgbClr val="FFFF00"/>
                                </a:solidFill>
                                <a:latin typeface="Cambria Math" panose="02040503050406030204" pitchFamily="18" charset="0"/>
                              </a:rPr>
                              <m:t>𝑍</m:t>
                            </m:r>
                          </m:e>
                          <m:e>
                            <m:r>
                              <a:rPr lang="sv-SE" sz="2000" b="0" i="1" smtClean="0">
                                <a:solidFill>
                                  <a:srgbClr val="FFFF00"/>
                                </a:solidFill>
                                <a:latin typeface="Cambria Math" panose="02040503050406030204" pitchFamily="18" charset="0"/>
                              </a:rPr>
                              <m:t>𝑦</m:t>
                            </m:r>
                            <m:r>
                              <a:rPr lang="sv-SE" sz="2000" i="1">
                                <a:solidFill>
                                  <a:srgbClr val="FFFF00"/>
                                </a:solidFill>
                                <a:latin typeface="Cambria Math" panose="02040503050406030204" pitchFamily="18" charset="0"/>
                              </a:rPr>
                              <m:t>𝑍</m:t>
                            </m:r>
                          </m:e>
                          <m:e>
                            <m:r>
                              <a:rPr lang="sv-SE" sz="2000" i="1">
                                <a:solidFill>
                                  <a:srgbClr val="FFFF00"/>
                                </a:solidFill>
                                <a:latin typeface="Cambria Math" panose="02040503050406030204" pitchFamily="18" charset="0"/>
                              </a:rPr>
                              <m:t>𝑍</m:t>
                            </m:r>
                          </m:e>
                        </m:eqArr>
                      </m:e>
                    </m:d>
                  </m:oMath>
                </a14:m>
                <a:r>
                  <a:rPr lang="sv-SE" sz="1800" dirty="0"/>
                  <a:t> </a:t>
                </a:r>
              </a:p>
            </p:txBody>
          </p:sp>
        </mc:Choice>
        <mc:Fallback xmlns="">
          <p:sp>
            <p:nvSpPr>
              <p:cNvPr id="2" name="TextBox 1">
                <a:extLst>
                  <a:ext uri="{FF2B5EF4-FFF2-40B4-BE49-F238E27FC236}">
                    <a16:creationId xmlns:a16="http://schemas.microsoft.com/office/drawing/2014/main" id="{664EFFD7-29AA-6317-03D3-D1E3059B0653}"/>
                  </a:ext>
                </a:extLst>
              </p:cNvPr>
              <p:cNvSpPr txBox="1">
                <a:spLocks noRot="1" noChangeAspect="1" noMove="1" noResize="1" noEditPoints="1" noAdjustHandles="1" noChangeArrowheads="1" noChangeShapeType="1" noTextEdit="1"/>
              </p:cNvSpPr>
              <p:nvPr/>
            </p:nvSpPr>
            <p:spPr>
              <a:xfrm>
                <a:off x="2736056" y="3571312"/>
                <a:ext cx="3313151" cy="1461106"/>
              </a:xfrm>
              <a:prstGeom prst="rect">
                <a:avLst/>
              </a:prstGeom>
              <a:blipFill>
                <a:blip r:embed="rId4"/>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4F8633-BF78-7861-1893-BD120376D388}"/>
                  </a:ext>
                </a:extLst>
              </p:cNvPr>
              <p:cNvSpPr txBox="1"/>
              <p:nvPr/>
            </p:nvSpPr>
            <p:spPr>
              <a:xfrm>
                <a:off x="1079872" y="4897312"/>
                <a:ext cx="8453396" cy="1938992"/>
              </a:xfrm>
              <a:prstGeom prst="rect">
                <a:avLst/>
              </a:prstGeom>
              <a:noFill/>
            </p:spPr>
            <p:txBody>
              <a:bodyPr wrap="square">
                <a:spAutoFit/>
              </a:bodyPr>
              <a:lstStyle/>
              <a:p>
                <a:r>
                  <a:rPr lang="sv-SE" sz="2000" i="1" dirty="0"/>
                  <a:t>Note </a:t>
                </a:r>
              </a:p>
              <a:p>
                <a:pPr marL="457200" indent="-457200">
                  <a:buFont typeface="+mj-lt"/>
                  <a:buAutoNum type="arabicPeriod"/>
                </a:pPr>
                <a:r>
                  <a:rPr lang="sv-SE" sz="2000" i="1" dirty="0" err="1"/>
                  <a:t>Both</a:t>
                </a:r>
                <a:r>
                  <a:rPr lang="sv-SE" sz="2000" i="1" dirty="0"/>
                  <a:t> the input </a:t>
                </a:r>
                <a14:m>
                  <m:oMath xmlns:m="http://schemas.openxmlformats.org/officeDocument/2006/math">
                    <m:r>
                      <a:rPr lang="sv-SE" sz="2000" b="0" i="1" smtClean="0">
                        <a:solidFill>
                          <a:srgbClr val="FFFF00"/>
                        </a:solidFill>
                        <a:latin typeface="Cambria Math" panose="02040503050406030204" pitchFamily="18" charset="0"/>
                      </a:rPr>
                      <m:t>𝑥</m:t>
                    </m:r>
                    <m:r>
                      <a:rPr lang="sv-SE" sz="2000" b="0" i="1" smtClean="0">
                        <a:solidFill>
                          <a:srgbClr val="FFFF00"/>
                        </a:solidFill>
                        <a:latin typeface="Cambria Math" panose="02040503050406030204" pitchFamily="18" charset="0"/>
                      </a:rPr>
                      <m:t>,</m:t>
                    </m:r>
                    <m:r>
                      <a:rPr lang="sv-SE" sz="2000" b="0" i="1" smtClean="0">
                        <a:solidFill>
                          <a:srgbClr val="FFFF00"/>
                        </a:solidFill>
                        <a:latin typeface="Cambria Math" panose="02040503050406030204" pitchFamily="18" charset="0"/>
                      </a:rPr>
                      <m:t>𝑦</m:t>
                    </m:r>
                  </m:oMath>
                </a14:m>
                <a:r>
                  <a:rPr lang="sv-SE" sz="2000" i="1" dirty="0"/>
                  <a:t> and the output </a:t>
                </a:r>
                <a14:m>
                  <m:oMath xmlns:m="http://schemas.openxmlformats.org/officeDocument/2006/math">
                    <m:r>
                      <a:rPr lang="sv-SE" sz="2000" i="1">
                        <a:solidFill>
                          <a:srgbClr val="FF00FF"/>
                        </a:solidFill>
                        <a:latin typeface="Cambria Math" panose="02040503050406030204" pitchFamily="18" charset="0"/>
                      </a:rPr>
                      <m:t>𝑐</m:t>
                    </m:r>
                    <m:r>
                      <a:rPr lang="sv-SE" sz="2000" b="0" i="1" smtClean="0">
                        <a:solidFill>
                          <a:srgbClr val="FF00FF"/>
                        </a:solidFill>
                        <a:latin typeface="Cambria Math" panose="02040503050406030204" pitchFamily="18" charset="0"/>
                      </a:rPr>
                      <m:t>,</m:t>
                    </m:r>
                    <m:r>
                      <a:rPr lang="sv-SE" sz="2000" b="0" i="1" smtClean="0">
                        <a:solidFill>
                          <a:srgbClr val="FF00FF"/>
                        </a:solidFill>
                        <a:latin typeface="Cambria Math" panose="02040503050406030204" pitchFamily="18" charset="0"/>
                      </a:rPr>
                      <m:t>𝑟</m:t>
                    </m:r>
                  </m:oMath>
                </a14:m>
                <a:r>
                  <a:rPr lang="sv-SE" sz="2000" i="1" dirty="0"/>
                  <a:t> </a:t>
                </a:r>
                <a:r>
                  <a:rPr lang="sv-SE" sz="2000" i="1" dirty="0" err="1"/>
                  <a:t>are</a:t>
                </a:r>
                <a:r>
                  <a:rPr lang="sv-SE" sz="2000" i="1" dirty="0"/>
                  <a:t> in </a:t>
                </a:r>
                <a:r>
                  <a:rPr lang="sv-SE" sz="2000" i="1" dirty="0" err="1"/>
                  <a:t>homogeneous</a:t>
                </a:r>
                <a:r>
                  <a:rPr lang="sv-SE" sz="2000" i="1" dirty="0"/>
                  <a:t> </a:t>
                </a:r>
                <a:r>
                  <a:rPr lang="sv-SE" sz="2000" i="1" dirty="0" err="1"/>
                  <a:t>coordinates</a:t>
                </a:r>
                <a:r>
                  <a:rPr lang="sv-SE" sz="2000" i="1" dirty="0"/>
                  <a:t>, </a:t>
                </a:r>
                <a:r>
                  <a:rPr lang="sv-SE" sz="2000" i="1" dirty="0" err="1"/>
                  <a:t>that</a:t>
                </a:r>
                <a:r>
                  <a:rPr lang="sv-SE" sz="2000" i="1" dirty="0"/>
                  <a:t> is </a:t>
                </a:r>
                <a:r>
                  <a:rPr lang="sv-SE" sz="2000" i="1" dirty="0" err="1"/>
                  <a:t>they</a:t>
                </a:r>
                <a:r>
                  <a:rPr lang="sv-SE" sz="2000" i="1" dirty="0"/>
                  <a:t> </a:t>
                </a:r>
                <a:r>
                  <a:rPr lang="sv-SE" sz="2000" i="1" dirty="0" err="1"/>
                  <a:t>have</a:t>
                </a:r>
                <a:r>
                  <a:rPr lang="sv-SE" sz="2000" i="1" dirty="0"/>
                  <a:t> </a:t>
                </a:r>
                <a:r>
                  <a:rPr lang="sv-SE" sz="2000" i="1" dirty="0" err="1"/>
                  <a:t>one</a:t>
                </a:r>
                <a:r>
                  <a:rPr lang="sv-SE" sz="2000" i="1" dirty="0"/>
                  <a:t> extra dimension </a:t>
                </a:r>
                <a:r>
                  <a:rPr lang="sv-SE" sz="2000" i="1" dirty="0" err="1"/>
                  <a:t>compared</a:t>
                </a:r>
                <a:r>
                  <a:rPr lang="sv-SE" sz="2000" i="1" dirty="0"/>
                  <a:t> to the </a:t>
                </a:r>
                <a:r>
                  <a:rPr lang="sv-SE" sz="2000" i="1" dirty="0" err="1"/>
                  <a:t>actual</a:t>
                </a:r>
                <a:r>
                  <a:rPr lang="sv-SE" sz="2000" i="1" dirty="0"/>
                  <a:t> dimension.</a:t>
                </a:r>
              </a:p>
              <a:p>
                <a:pPr marL="457200" indent="-457200">
                  <a:buFont typeface="+mj-lt"/>
                  <a:buAutoNum type="arabicPeriod"/>
                </a:pPr>
                <a:r>
                  <a:rPr lang="sv-SE" sz="2000" i="1" dirty="0"/>
                  <a:t>The </a:t>
                </a:r>
                <a:r>
                  <a:rPr lang="sv-SE" sz="2000" i="1" dirty="0" err="1"/>
                  <a:t>translation</a:t>
                </a:r>
                <a:r>
                  <a:rPr lang="sv-SE" sz="2000" i="1" dirty="0"/>
                  <a:t> </a:t>
                </a:r>
                <a:r>
                  <a:rPr lang="sv-SE" sz="2000" i="1" dirty="0" err="1"/>
                  <a:t>with</a:t>
                </a:r>
                <a:r>
                  <a:rPr lang="sv-SE" sz="2000" i="1" dirty="0"/>
                  <a:t> the constant vector </a:t>
                </a:r>
                <a14:m>
                  <m:oMath xmlns:m="http://schemas.openxmlformats.org/officeDocument/2006/math">
                    <m:sSub>
                      <m:sSubPr>
                        <m:ctrlPr>
                          <a:rPr lang="sv-SE" sz="2000" b="0" i="1" smtClean="0">
                            <a:solidFill>
                              <a:srgbClr val="FF00FF"/>
                            </a:solidFill>
                            <a:latin typeface="Cambria Math" panose="02040503050406030204" pitchFamily="18" charset="0"/>
                          </a:rPr>
                        </m:ctrlPr>
                      </m:sSubPr>
                      <m:e>
                        <m:r>
                          <a:rPr lang="sv-SE" sz="2000" i="1">
                            <a:solidFill>
                              <a:srgbClr val="FF00FF"/>
                            </a:solidFill>
                            <a:latin typeface="Cambria Math" panose="02040503050406030204" pitchFamily="18" charset="0"/>
                          </a:rPr>
                          <m:t>𝑐</m:t>
                        </m:r>
                      </m:e>
                      <m:sub>
                        <m:r>
                          <a:rPr lang="sv-SE" sz="2000" b="0" i="1" smtClean="0">
                            <a:solidFill>
                              <a:srgbClr val="FF00FF"/>
                            </a:solidFill>
                            <a:latin typeface="Cambria Math" panose="02040503050406030204" pitchFamily="18" charset="0"/>
                          </a:rPr>
                          <m:t>0</m:t>
                        </m:r>
                      </m:sub>
                    </m:sSub>
                    <m:r>
                      <a:rPr lang="sv-SE" sz="2000" b="0" i="1" smtClean="0">
                        <a:solidFill>
                          <a:srgbClr val="FF00FF"/>
                        </a:solidFill>
                        <a:latin typeface="Cambria Math" panose="02040503050406030204" pitchFamily="18" charset="0"/>
                      </a:rPr>
                      <m:t>, </m:t>
                    </m:r>
                    <m:sSub>
                      <m:sSubPr>
                        <m:ctrlPr>
                          <a:rPr lang="sv-SE" sz="2000" b="0" i="1" smtClean="0">
                            <a:solidFill>
                              <a:srgbClr val="FF00FF"/>
                            </a:solidFill>
                            <a:latin typeface="Cambria Math" panose="02040503050406030204" pitchFamily="18" charset="0"/>
                          </a:rPr>
                        </m:ctrlPr>
                      </m:sSubPr>
                      <m:e>
                        <m:r>
                          <a:rPr lang="sv-SE" sz="2000" b="0" i="1" smtClean="0">
                            <a:solidFill>
                              <a:srgbClr val="FF00FF"/>
                            </a:solidFill>
                            <a:latin typeface="Cambria Math" panose="02040503050406030204" pitchFamily="18" charset="0"/>
                          </a:rPr>
                          <m:t>𝑟</m:t>
                        </m:r>
                      </m:e>
                      <m:sub>
                        <m:r>
                          <a:rPr lang="sv-SE" sz="2000" b="0" i="1" smtClean="0">
                            <a:solidFill>
                              <a:srgbClr val="FF00FF"/>
                            </a:solidFill>
                            <a:latin typeface="Cambria Math" panose="02040503050406030204" pitchFamily="18" charset="0"/>
                          </a:rPr>
                          <m:t>0</m:t>
                        </m:r>
                      </m:sub>
                    </m:sSub>
                  </m:oMath>
                </a14:m>
                <a:r>
                  <a:rPr lang="sv-SE" sz="2000" dirty="0"/>
                  <a:t> is a non-</a:t>
                </a:r>
                <a:r>
                  <a:rPr lang="sv-SE" sz="2000" dirty="0" err="1"/>
                  <a:t>linear</a:t>
                </a:r>
                <a:r>
                  <a:rPr lang="sv-SE" sz="2000" dirty="0"/>
                  <a:t> </a:t>
                </a:r>
                <a:r>
                  <a:rPr lang="sv-SE" sz="2000" dirty="0" err="1"/>
                  <a:t>mapping</a:t>
                </a:r>
                <a:r>
                  <a:rPr lang="sv-SE" sz="2000" dirty="0"/>
                  <a:t> </a:t>
                </a:r>
                <a:r>
                  <a:rPr lang="sv-SE" sz="2000" dirty="0" err="1"/>
                  <a:t>of</a:t>
                </a:r>
                <a:r>
                  <a:rPr lang="sv-SE" sz="2000" dirty="0"/>
                  <a:t> </a:t>
                </a:r>
                <a:r>
                  <a:rPr lang="sv-SE" sz="2000" i="1" dirty="0" err="1"/>
                  <a:t>x,y</a:t>
                </a:r>
                <a:r>
                  <a:rPr lang="sv-SE" sz="2000" i="1" dirty="0"/>
                  <a:t> to </a:t>
                </a:r>
                <a:r>
                  <a:rPr lang="sv-SE" sz="2000" i="1" dirty="0" err="1"/>
                  <a:t>c,r</a:t>
                </a:r>
                <a:r>
                  <a:rPr lang="sv-SE" sz="2000" i="1" dirty="0"/>
                  <a:t>. </a:t>
                </a:r>
                <a:r>
                  <a:rPr lang="sv-SE" sz="2000" i="1" dirty="0" err="1"/>
                  <a:t>However</a:t>
                </a:r>
                <a:r>
                  <a:rPr lang="sv-SE" sz="2000" i="1" dirty="0"/>
                  <a:t>, the </a:t>
                </a:r>
                <a:r>
                  <a:rPr lang="sv-SE" sz="2000" i="1" dirty="0" err="1"/>
                  <a:t>obtained</a:t>
                </a:r>
                <a:r>
                  <a:rPr lang="sv-SE" sz="2000" i="1" dirty="0"/>
                  <a:t> </a:t>
                </a:r>
                <a:r>
                  <a:rPr lang="sv-SE" sz="2000" i="1" dirty="0" err="1"/>
                  <a:t>mapping</a:t>
                </a:r>
                <a:r>
                  <a:rPr lang="sv-SE" sz="2000" i="1" dirty="0"/>
                  <a:t> </a:t>
                </a:r>
                <a:r>
                  <a:rPr lang="sv-SE" sz="2000" i="1" dirty="0" err="1"/>
                  <a:t>using</a:t>
                </a:r>
                <a:r>
                  <a:rPr lang="sv-SE" sz="2000" i="1" dirty="0"/>
                  <a:t> </a:t>
                </a:r>
                <a:r>
                  <a:rPr lang="sv-SE" sz="2000" i="1" dirty="0" err="1"/>
                  <a:t>homogeneous</a:t>
                </a:r>
                <a:r>
                  <a:rPr lang="sv-SE" sz="2000" i="1" dirty="0"/>
                  <a:t> </a:t>
                </a:r>
                <a:r>
                  <a:rPr lang="sv-SE" sz="2000" i="1" dirty="0" err="1"/>
                  <a:t>coordinates</a:t>
                </a:r>
                <a:r>
                  <a:rPr lang="sv-SE" sz="2000" i="1" dirty="0"/>
                  <a:t> is  a matrix </a:t>
                </a:r>
                <a:r>
                  <a:rPr lang="sv-SE" sz="2000" i="1" dirty="0" err="1"/>
                  <a:t>mapping</a:t>
                </a:r>
                <a:r>
                  <a:rPr lang="sv-SE" sz="2000" i="1" dirty="0"/>
                  <a:t>, i.e. it is  </a:t>
                </a:r>
                <a:r>
                  <a:rPr lang="sv-SE" sz="2000" i="1" dirty="0" err="1"/>
                  <a:t>linear</a:t>
                </a:r>
                <a:r>
                  <a:rPr lang="sv-SE" sz="2000" i="1" dirty="0"/>
                  <a:t>.  </a:t>
                </a:r>
              </a:p>
            </p:txBody>
          </p:sp>
        </mc:Choice>
        <mc:Fallback xmlns="">
          <p:sp>
            <p:nvSpPr>
              <p:cNvPr id="6" name="TextBox 5">
                <a:extLst>
                  <a:ext uri="{FF2B5EF4-FFF2-40B4-BE49-F238E27FC236}">
                    <a16:creationId xmlns:a16="http://schemas.microsoft.com/office/drawing/2014/main" id="{994F8633-BF78-7861-1893-BD120376D388}"/>
                  </a:ext>
                </a:extLst>
              </p:cNvPr>
              <p:cNvSpPr txBox="1">
                <a:spLocks noRot="1" noChangeAspect="1" noMove="1" noResize="1" noEditPoints="1" noAdjustHandles="1" noChangeArrowheads="1" noChangeShapeType="1" noTextEdit="1"/>
              </p:cNvSpPr>
              <p:nvPr/>
            </p:nvSpPr>
            <p:spPr>
              <a:xfrm>
                <a:off x="1079872" y="4897312"/>
                <a:ext cx="8453396" cy="1938992"/>
              </a:xfrm>
              <a:prstGeom prst="rect">
                <a:avLst/>
              </a:prstGeom>
              <a:blipFill>
                <a:blip r:embed="rId5"/>
                <a:stretch>
                  <a:fillRect l="-721" t="-1572" b="-4717"/>
                </a:stretch>
              </a:blipFill>
            </p:spPr>
            <p:txBody>
              <a:bodyPr/>
              <a:lstStyle/>
              <a:p>
                <a:r>
                  <a:rPr lang="sv-SE">
                    <a:noFill/>
                  </a:rPr>
                  <a:t> </a:t>
                </a:r>
              </a:p>
            </p:txBody>
          </p:sp>
        </mc:Fallback>
      </mc:AlternateContent>
    </p:spTree>
    <p:extLst>
      <p:ext uri="{BB962C8B-B14F-4D97-AF65-F5344CB8AC3E}">
        <p14:creationId xmlns:p14="http://schemas.microsoft.com/office/powerpoint/2010/main" val="1911427869"/>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BD1DA1-7245-18DF-1EA2-46CA3691408B}"/>
                  </a:ext>
                </a:extLst>
              </p:cNvPr>
              <p:cNvSpPr txBox="1">
                <a:spLocks noGrp="1"/>
              </p:cNvSpPr>
              <p:nvPr>
                <p:ph type="body" sz="half" idx="1"/>
              </p:nvPr>
            </p:nvSpPr>
            <p:spPr>
              <a:xfrm>
                <a:off x="582612" y="1187549"/>
                <a:ext cx="3348417" cy="1296702"/>
              </a:xfrm>
              <a:prstGeom prst="rect">
                <a:avLst/>
              </a:prstGeom>
              <a:noFill/>
            </p:spPr>
            <p:txBody>
              <a:bodyPr wrap="none" lIns="0" tIns="0" rIns="0" bIns="0" rtlCol="0">
                <a:spAutoFit/>
              </a:bodyPr>
              <a:lstStyle/>
              <a:p>
                <a:pPr marL="0" indent="0">
                  <a:buNone/>
                </a:pPr>
                <a:r>
                  <a:rPr lang="sv-SE" sz="1800" dirty="0"/>
                  <a:t> </a:t>
                </a:r>
                <a14:m>
                  <m:oMath xmlns:m="http://schemas.openxmlformats.org/officeDocument/2006/math">
                    <m:d>
                      <m:dPr>
                        <m:ctrlPr>
                          <a:rPr lang="sv-SE" sz="2000" i="1" smtClean="0">
                            <a:solidFill>
                              <a:srgbClr val="00FF00"/>
                            </a:solidFill>
                            <a:latin typeface="Cambria Math" panose="02040503050406030204" pitchFamily="18" charset="0"/>
                          </a:rPr>
                        </m:ctrlPr>
                      </m:dPr>
                      <m:e>
                        <m:eqArr>
                          <m:eqArrPr>
                            <m:ctrlPr>
                              <a:rPr lang="sv-SE" sz="2000" i="1" smtClean="0">
                                <a:solidFill>
                                  <a:srgbClr val="00FF00"/>
                                </a:solidFill>
                                <a:latin typeface="Cambria Math" panose="02040503050406030204" pitchFamily="18" charset="0"/>
                              </a:rPr>
                            </m:ctrlPr>
                          </m:eqArrPr>
                          <m:e>
                            <m:r>
                              <a:rPr lang="sv-SE" sz="2000" b="0" i="1" smtClean="0">
                                <a:solidFill>
                                  <a:srgbClr val="00FF00"/>
                                </a:solidFill>
                                <a:latin typeface="Cambria Math" panose="02040503050406030204" pitchFamily="18" charset="0"/>
                              </a:rPr>
                              <m:t>𝑐𝑍</m:t>
                            </m:r>
                          </m:e>
                          <m:e>
                            <m:r>
                              <a:rPr lang="sv-SE" sz="2000" b="0" i="1" smtClean="0">
                                <a:solidFill>
                                  <a:srgbClr val="00FF00"/>
                                </a:solidFill>
                                <a:latin typeface="Cambria Math" panose="02040503050406030204" pitchFamily="18" charset="0"/>
                              </a:rPr>
                              <m:t>𝑟𝑍</m:t>
                            </m:r>
                          </m:e>
                          <m:e>
                            <m:r>
                              <a:rPr lang="sv-SE" sz="2000" b="0" i="1" smtClean="0">
                                <a:solidFill>
                                  <a:srgbClr val="00FF00"/>
                                </a:solidFill>
                                <a:latin typeface="Cambria Math" panose="02040503050406030204" pitchFamily="18" charset="0"/>
                              </a:rPr>
                              <m:t>𝑍</m:t>
                            </m:r>
                          </m:e>
                        </m:eqArr>
                      </m:e>
                    </m:d>
                    <m:r>
                      <a:rPr lang="sv-SE" sz="2000" b="0" i="1" smtClean="0">
                        <a:latin typeface="Cambria Math" panose="02040503050406030204" pitchFamily="18" charset="0"/>
                      </a:rPr>
                      <m:t>=</m:t>
                    </m:r>
                    <m:d>
                      <m:dPr>
                        <m:ctrlPr>
                          <a:rPr lang="sv-SE" sz="2000" b="0" i="1" smtClean="0">
                            <a:latin typeface="Cambria Math" panose="02040503050406030204" pitchFamily="18" charset="0"/>
                          </a:rPr>
                        </m:ctrlPr>
                      </m:dPr>
                      <m:e>
                        <m:m>
                          <m:mPr>
                            <m:mcs>
                              <m:mc>
                                <m:mcPr>
                                  <m:count m:val="3"/>
                                  <m:mcJc m:val="center"/>
                                </m:mcPr>
                              </m:mc>
                            </m:mcs>
                            <m:ctrlPr>
                              <a:rPr lang="sv-SE" sz="2000" b="0" i="1" smtClean="0">
                                <a:latin typeface="Cambria Math" panose="02040503050406030204" pitchFamily="18" charset="0"/>
                              </a:rPr>
                            </m:ctrlPr>
                          </m:mPr>
                          <m:mr>
                            <m:e>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−1</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𝑥</m:t>
                                      </m:r>
                                    </m:sub>
                                  </m:sSub>
                                </m:den>
                              </m:f>
                            </m:e>
                            <m:e>
                              <m:r>
                                <a:rPr lang="sv-SE" sz="2000" b="0" i="1" smtClean="0">
                                  <a:latin typeface="Cambria Math" panose="02040503050406030204" pitchFamily="18" charset="0"/>
                                </a:rPr>
                                <m:t>0</m:t>
                              </m:r>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𝑐</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−1</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𝑦</m:t>
                                      </m:r>
                                    </m:sub>
                                  </m:sSub>
                                </m:den>
                              </m:f>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𝑟</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r>
                                <a:rPr lang="sv-SE" sz="2000" b="0" i="1" smtClean="0">
                                  <a:latin typeface="Cambria Math" panose="02040503050406030204" pitchFamily="18" charset="0"/>
                                </a:rPr>
                                <m:t>0</m:t>
                              </m:r>
                            </m:e>
                            <m:e>
                              <m:r>
                                <a:rPr lang="sv-SE" sz="2000" b="0" i="1" smtClean="0">
                                  <a:latin typeface="Cambria Math" panose="02040503050406030204" pitchFamily="18" charset="0"/>
                                </a:rPr>
                                <m:t>1</m:t>
                              </m:r>
                            </m:e>
                          </m:mr>
                        </m:m>
                      </m:e>
                    </m:d>
                    <m:d>
                      <m:dPr>
                        <m:ctrlPr>
                          <a:rPr lang="sv-SE" sz="2000" i="1" smtClean="0">
                            <a:solidFill>
                              <a:srgbClr val="FF00FF"/>
                            </a:solidFill>
                            <a:latin typeface="Cambria Math" panose="02040503050406030204" pitchFamily="18" charset="0"/>
                          </a:rPr>
                        </m:ctrlPr>
                      </m:dPr>
                      <m:e>
                        <m:eqArr>
                          <m:eqArrPr>
                            <m:ctrlPr>
                              <a:rPr lang="sv-SE" sz="2000" i="1" smtClean="0">
                                <a:solidFill>
                                  <a:srgbClr val="FF00FF"/>
                                </a:solidFill>
                                <a:latin typeface="Cambria Math" panose="02040503050406030204" pitchFamily="18" charset="0"/>
                              </a:rPr>
                            </m:ctrlPr>
                          </m:eqArrPr>
                          <m:e>
                            <m:r>
                              <a:rPr lang="sv-SE" sz="2000" b="0" i="1" smtClean="0">
                                <a:solidFill>
                                  <a:srgbClr val="FF00FF"/>
                                </a:solidFill>
                                <a:latin typeface="Cambria Math" panose="02040503050406030204" pitchFamily="18" charset="0"/>
                              </a:rPr>
                              <m:t>𝑥</m:t>
                            </m:r>
                            <m:r>
                              <a:rPr lang="sv-SE" sz="2000" i="1">
                                <a:solidFill>
                                  <a:srgbClr val="FF00FF"/>
                                </a:solidFill>
                                <a:latin typeface="Cambria Math" panose="02040503050406030204" pitchFamily="18" charset="0"/>
                              </a:rPr>
                              <m:t>𝑍</m:t>
                            </m:r>
                          </m:e>
                          <m:e>
                            <m:r>
                              <a:rPr lang="sv-SE" sz="2000" b="0" i="1" smtClean="0">
                                <a:solidFill>
                                  <a:srgbClr val="FF00FF"/>
                                </a:solidFill>
                                <a:latin typeface="Cambria Math" panose="02040503050406030204" pitchFamily="18" charset="0"/>
                              </a:rPr>
                              <m:t>𝑦</m:t>
                            </m:r>
                            <m:r>
                              <a:rPr lang="sv-SE" sz="2000" i="1">
                                <a:solidFill>
                                  <a:srgbClr val="FF00FF"/>
                                </a:solidFill>
                                <a:latin typeface="Cambria Math" panose="02040503050406030204" pitchFamily="18" charset="0"/>
                              </a:rPr>
                              <m:t>𝑍</m:t>
                            </m:r>
                          </m:e>
                          <m:e>
                            <m:r>
                              <a:rPr lang="sv-SE" sz="2000" i="1" smtClean="0">
                                <a:solidFill>
                                  <a:srgbClr val="FF00FF"/>
                                </a:solidFill>
                                <a:latin typeface="Cambria Math" panose="02040503050406030204" pitchFamily="18" charset="0"/>
                              </a:rPr>
                              <m:t>𝑍</m:t>
                            </m:r>
                          </m:e>
                        </m:eqArr>
                      </m:e>
                    </m:d>
                  </m:oMath>
                </a14:m>
                <a:endParaRPr lang="sv-SE" sz="1800" dirty="0"/>
              </a:p>
            </p:txBody>
          </p:sp>
        </mc:Choice>
        <mc:Fallback xmlns="">
          <p:sp>
            <p:nvSpPr>
              <p:cNvPr id="5" name="Text Placeholder 4">
                <a:extLst>
                  <a:ext uri="{FF2B5EF4-FFF2-40B4-BE49-F238E27FC236}">
                    <a16:creationId xmlns:a16="http://schemas.microsoft.com/office/drawing/2014/main" id="{14BD1DA1-7245-18DF-1EA2-46CA3691408B}"/>
                  </a:ext>
                </a:extLst>
              </p:cNvPr>
              <p:cNvSpPr txBox="1">
                <a:spLocks noGrp="1" noRot="1" noChangeAspect="1" noMove="1" noResize="1" noEditPoints="1" noAdjustHandles="1" noChangeArrowheads="1" noChangeShapeType="1" noTextEdit="1"/>
              </p:cNvSpPr>
              <p:nvPr>
                <p:ph type="body" sz="half" idx="1"/>
              </p:nvPr>
            </p:nvSpPr>
            <p:spPr>
              <a:xfrm>
                <a:off x="582612" y="1187549"/>
                <a:ext cx="3348417" cy="1296702"/>
              </a:xfrm>
              <a:prstGeom prst="rect">
                <a:avLst/>
              </a:prstGeom>
              <a:blipFill>
                <a:blip r:embed="rId2"/>
                <a:stretch>
                  <a:fillRect t="-10798"/>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32855AB-D0FD-70B2-A591-1B500005DF00}"/>
                  </a:ext>
                </a:extLst>
              </p:cNvPr>
              <p:cNvSpPr>
                <a:spLocks noGrp="1"/>
              </p:cNvSpPr>
              <p:nvPr>
                <p:ph sz="half" idx="2"/>
              </p:nvPr>
            </p:nvSpPr>
            <p:spPr>
              <a:xfrm>
                <a:off x="-432296" y="3193953"/>
                <a:ext cx="4896544" cy="1233956"/>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sv-SE" sz="2400" i="1" smtClean="0">
                              <a:solidFill>
                                <a:srgbClr val="FF00FF"/>
                              </a:solidFill>
                              <a:latin typeface="Cambria Math" panose="02040503050406030204" pitchFamily="18" charset="0"/>
                            </a:rPr>
                          </m:ctrlPr>
                        </m:dPr>
                        <m:e>
                          <m:eqArr>
                            <m:eqArrPr>
                              <m:ctrlPr>
                                <a:rPr lang="sv-SE" sz="2400" i="1" smtClean="0">
                                  <a:solidFill>
                                    <a:srgbClr val="FF00FF"/>
                                  </a:solidFill>
                                  <a:latin typeface="Cambria Math" panose="02040503050406030204" pitchFamily="18" charset="0"/>
                                </a:rPr>
                              </m:ctrlPr>
                            </m:eqArrPr>
                            <m:e>
                              <m:r>
                                <a:rPr lang="sv-SE" sz="2400" b="0" i="1" smtClean="0">
                                  <a:solidFill>
                                    <a:srgbClr val="FF00FF"/>
                                  </a:solidFill>
                                  <a:latin typeface="Cambria Math" panose="02040503050406030204" pitchFamily="18" charset="0"/>
                                </a:rPr>
                                <m:t>𝑥𝑍</m:t>
                              </m:r>
                            </m:e>
                            <m:e>
                              <m:r>
                                <a:rPr lang="sv-SE" sz="2400" b="0" i="1" smtClean="0">
                                  <a:solidFill>
                                    <a:srgbClr val="FF00FF"/>
                                  </a:solidFill>
                                  <a:latin typeface="Cambria Math" panose="02040503050406030204" pitchFamily="18" charset="0"/>
                                </a:rPr>
                                <m:t>𝑦𝑍</m:t>
                              </m:r>
                            </m:e>
                            <m:e>
                              <m:r>
                                <a:rPr lang="sv-SE" sz="2400" b="0" i="1" smtClean="0">
                                  <a:solidFill>
                                    <a:srgbClr val="FF00FF"/>
                                  </a:solidFill>
                                  <a:latin typeface="Cambria Math" panose="02040503050406030204" pitchFamily="18" charset="0"/>
                                </a:rPr>
                                <m:t>𝑍</m:t>
                              </m:r>
                            </m:e>
                          </m:eqArr>
                        </m:e>
                      </m:d>
                      <m:r>
                        <a:rPr lang="sv-SE" sz="2400" b="0" i="1" smtClean="0">
                          <a:latin typeface="Cambria Math" panose="02040503050406030204" pitchFamily="18" charset="0"/>
                        </a:rPr>
                        <m:t>=</m:t>
                      </m:r>
                      <m:d>
                        <m:dPr>
                          <m:ctrlPr>
                            <a:rPr lang="sv-SE" sz="2400" b="0" i="1" smtClean="0">
                              <a:latin typeface="Cambria Math" panose="02040503050406030204" pitchFamily="18" charset="0"/>
                            </a:rPr>
                          </m:ctrlPr>
                        </m:dPr>
                        <m:e>
                          <m:m>
                            <m:mPr>
                              <m:mcs>
                                <m:mc>
                                  <m:mcPr>
                                    <m:count m:val="3"/>
                                    <m:mcJc m:val="center"/>
                                  </m:mcPr>
                                </m:mc>
                              </m:mcs>
                              <m:ctrlPr>
                                <a:rPr lang="sv-SE" sz="2400" b="0" i="1" smtClean="0">
                                  <a:latin typeface="Cambria Math" panose="02040503050406030204" pitchFamily="18" charset="0"/>
                                </a:rPr>
                              </m:ctrlPr>
                            </m:mPr>
                            <m:mr>
                              <m:e>
                                <m:r>
                                  <m:rPr>
                                    <m:brk m:alnAt="7"/>
                                  </m:rPr>
                                  <a:rPr lang="sv-SE" sz="2400" b="0" i="1" smtClean="0">
                                    <a:latin typeface="Cambria Math" panose="02040503050406030204" pitchFamily="18" charset="0"/>
                                  </a:rPr>
                                  <m:t>𝑓</m:t>
                                </m:r>
                              </m:e>
                              <m:e>
                                <m:r>
                                  <a:rPr lang="sv-SE" sz="2400" b="0" i="1" smtClean="0">
                                    <a:latin typeface="Cambria Math" panose="02040503050406030204" pitchFamily="18" charset="0"/>
                                  </a:rPr>
                                  <m:t>0</m:t>
                                </m:r>
                              </m:e>
                              <m:e>
                                <m:r>
                                  <a:rPr lang="sv-SE" sz="2400" b="0" i="1" smtClean="0">
                                    <a:latin typeface="Cambria Math" panose="02040503050406030204" pitchFamily="18" charset="0"/>
                                  </a:rPr>
                                  <m:t>0</m:t>
                                </m:r>
                              </m:e>
                            </m:mr>
                            <m:mr>
                              <m:e>
                                <m:r>
                                  <a:rPr lang="sv-SE" sz="2400" b="0" i="1" smtClean="0">
                                    <a:latin typeface="Cambria Math" panose="02040503050406030204" pitchFamily="18" charset="0"/>
                                  </a:rPr>
                                  <m:t>0</m:t>
                                </m:r>
                              </m:e>
                              <m:e>
                                <m:r>
                                  <a:rPr lang="sv-SE" sz="2400" b="0" i="1" smtClean="0">
                                    <a:latin typeface="Cambria Math" panose="02040503050406030204" pitchFamily="18" charset="0"/>
                                  </a:rPr>
                                  <m:t>𝑓</m:t>
                                </m:r>
                              </m:e>
                              <m:e>
                                <m:r>
                                  <a:rPr lang="sv-SE" sz="2400" b="0" i="1" smtClean="0">
                                    <a:latin typeface="Cambria Math" panose="02040503050406030204" pitchFamily="18" charset="0"/>
                                  </a:rPr>
                                  <m:t>0</m:t>
                                </m:r>
                              </m:e>
                            </m:mr>
                            <m:mr>
                              <m:e>
                                <m:r>
                                  <a:rPr lang="sv-SE" sz="2400" b="0" i="1" smtClean="0">
                                    <a:latin typeface="Cambria Math" panose="02040503050406030204" pitchFamily="18" charset="0"/>
                                  </a:rPr>
                                  <m:t>0</m:t>
                                </m:r>
                              </m:e>
                              <m:e>
                                <m:r>
                                  <a:rPr lang="sv-SE" sz="2400" b="0" i="1" smtClean="0">
                                    <a:latin typeface="Cambria Math" panose="02040503050406030204" pitchFamily="18" charset="0"/>
                                  </a:rPr>
                                  <m:t>0</m:t>
                                </m:r>
                              </m:e>
                              <m:e>
                                <m:r>
                                  <a:rPr lang="sv-SE" sz="2400" b="0" i="1" smtClean="0">
                                    <a:latin typeface="Cambria Math" panose="02040503050406030204" pitchFamily="18" charset="0"/>
                                  </a:rPr>
                                  <m:t>1</m:t>
                                </m:r>
                              </m:e>
                            </m:mr>
                          </m:m>
                        </m:e>
                      </m:d>
                      <m:d>
                        <m:dPr>
                          <m:ctrlPr>
                            <a:rPr lang="sv-SE" sz="2400" i="1" smtClean="0">
                              <a:latin typeface="Cambria Math" panose="02040503050406030204" pitchFamily="18" charset="0"/>
                            </a:rPr>
                          </m:ctrlPr>
                        </m:dPr>
                        <m:e>
                          <m:eqArr>
                            <m:eqArrPr>
                              <m:ctrlPr>
                                <a:rPr lang="sv-SE" sz="2400" i="1" smtClean="0">
                                  <a:latin typeface="Cambria Math" panose="02040503050406030204" pitchFamily="18" charset="0"/>
                                </a:rPr>
                              </m:ctrlPr>
                            </m:eqArrPr>
                            <m:e>
                              <m:r>
                                <a:rPr lang="sv-SE" sz="2400" b="0" i="1" smtClean="0">
                                  <a:latin typeface="Cambria Math" panose="02040503050406030204" pitchFamily="18" charset="0"/>
                                </a:rPr>
                                <m:t>𝑋</m:t>
                              </m:r>
                            </m:e>
                            <m:e>
                              <m:r>
                                <a:rPr lang="sv-SE" sz="2400" b="0" i="1" smtClean="0">
                                  <a:latin typeface="Cambria Math" panose="02040503050406030204" pitchFamily="18" charset="0"/>
                                </a:rPr>
                                <m:t>𝑌</m:t>
                              </m:r>
                            </m:e>
                            <m:e>
                              <m:r>
                                <a:rPr lang="sv-SE" sz="2400" b="0" i="1" smtClean="0">
                                  <a:latin typeface="Cambria Math" panose="02040503050406030204" pitchFamily="18" charset="0"/>
                                </a:rPr>
                                <m:t>𝑧</m:t>
                              </m:r>
                            </m:e>
                          </m:eqArr>
                        </m:e>
                      </m:d>
                    </m:oMath>
                  </m:oMathPara>
                </a14:m>
                <a:endParaRPr lang="sv-SE" sz="2400" dirty="0"/>
              </a:p>
            </p:txBody>
          </p:sp>
        </mc:Choice>
        <mc:Fallback xmlns="">
          <p:sp>
            <p:nvSpPr>
              <p:cNvPr id="6" name="Content Placeholder 2">
                <a:extLst>
                  <a:ext uri="{FF2B5EF4-FFF2-40B4-BE49-F238E27FC236}">
                    <a16:creationId xmlns:a16="http://schemas.microsoft.com/office/drawing/2014/main" id="{F32855AB-D0FD-70B2-A591-1B500005DF00}"/>
                  </a:ext>
                </a:extLst>
              </p:cNvPr>
              <p:cNvSpPr>
                <a:spLocks noGrp="1" noRot="1" noChangeAspect="1" noMove="1" noResize="1" noEditPoints="1" noAdjustHandles="1" noChangeArrowheads="1" noChangeShapeType="1" noTextEdit="1"/>
              </p:cNvSpPr>
              <p:nvPr>
                <p:ph sz="half" idx="2"/>
              </p:nvPr>
            </p:nvSpPr>
            <p:spPr>
              <a:xfrm>
                <a:off x="-432296" y="3193953"/>
                <a:ext cx="4896544" cy="1233956"/>
              </a:xfrm>
              <a:blipFill>
                <a:blip r:embed="rId3"/>
                <a:stretch>
                  <a:fillRect t="-1980"/>
                </a:stretch>
              </a:blipFill>
            </p:spPr>
            <p:txBody>
              <a:bodyPr/>
              <a:lstStyle/>
              <a:p>
                <a:r>
                  <a:rPr lang="sv-SE">
                    <a:noFill/>
                  </a:rPr>
                  <a:t> </a:t>
                </a:r>
              </a:p>
            </p:txBody>
          </p:sp>
        </mc:Fallback>
      </mc:AlternateContent>
      <p:sp>
        <p:nvSpPr>
          <p:cNvPr id="7" name="TextBox 6">
            <a:extLst>
              <a:ext uri="{FF2B5EF4-FFF2-40B4-BE49-F238E27FC236}">
                <a16:creationId xmlns:a16="http://schemas.microsoft.com/office/drawing/2014/main" id="{4BEEADFA-646C-2114-83E2-C9F5593891D2}"/>
              </a:ext>
            </a:extLst>
          </p:cNvPr>
          <p:cNvSpPr txBox="1"/>
          <p:nvPr/>
        </p:nvSpPr>
        <p:spPr>
          <a:xfrm>
            <a:off x="359792" y="395461"/>
            <a:ext cx="1679627" cy="400110"/>
          </a:xfrm>
          <a:prstGeom prst="rect">
            <a:avLst/>
          </a:prstGeom>
          <a:noFill/>
        </p:spPr>
        <p:txBody>
          <a:bodyPr wrap="none" rtlCol="0">
            <a:spAutoFit/>
          </a:bodyPr>
          <a:lstStyle/>
          <a:p>
            <a:r>
              <a:rPr lang="sv-SE" sz="2000" dirty="0" err="1"/>
              <a:t>Plugging</a:t>
            </a:r>
            <a:r>
              <a:rPr lang="sv-SE" sz="2000" dirty="0"/>
              <a:t> </a:t>
            </a:r>
            <a:r>
              <a:rPr lang="sv-SE" sz="2000" dirty="0" err="1"/>
              <a:t>into</a:t>
            </a:r>
            <a:r>
              <a:rPr lang="sv-SE" sz="2000" dirty="0"/>
              <a:t> </a:t>
            </a:r>
          </a:p>
        </p:txBody>
      </p:sp>
      <p:sp>
        <p:nvSpPr>
          <p:cNvPr id="8" name="TextBox 7">
            <a:extLst>
              <a:ext uri="{FF2B5EF4-FFF2-40B4-BE49-F238E27FC236}">
                <a16:creationId xmlns:a16="http://schemas.microsoft.com/office/drawing/2014/main" id="{81FED07C-6DBB-D564-007E-E25FDCACF76A}"/>
              </a:ext>
            </a:extLst>
          </p:cNvPr>
          <p:cNvSpPr txBox="1"/>
          <p:nvPr/>
        </p:nvSpPr>
        <p:spPr>
          <a:xfrm>
            <a:off x="431800" y="2565521"/>
            <a:ext cx="2880404" cy="400110"/>
          </a:xfrm>
          <a:prstGeom prst="rect">
            <a:avLst/>
          </a:prstGeom>
          <a:noFill/>
        </p:spPr>
        <p:txBody>
          <a:bodyPr wrap="none" rtlCol="0">
            <a:spAutoFit/>
          </a:bodyPr>
          <a:lstStyle/>
          <a:p>
            <a:r>
              <a:rPr lang="sv-SE" sz="2000" dirty="0"/>
              <a:t>the </a:t>
            </a:r>
            <a:r>
              <a:rPr lang="sv-SE" sz="2000" dirty="0" err="1"/>
              <a:t>perspective</a:t>
            </a:r>
            <a:r>
              <a:rPr lang="sv-SE" sz="2000" dirty="0"/>
              <a:t> </a:t>
            </a:r>
            <a:r>
              <a:rPr lang="sv-SE" sz="2000" dirty="0" err="1"/>
              <a:t>mapping</a:t>
            </a:r>
            <a:endParaRPr lang="sv-SE" sz="2000" dirty="0"/>
          </a:p>
        </p:txBody>
      </p:sp>
      <p:sp>
        <p:nvSpPr>
          <p:cNvPr id="9" name="TextBox 8">
            <a:extLst>
              <a:ext uri="{FF2B5EF4-FFF2-40B4-BE49-F238E27FC236}">
                <a16:creationId xmlns:a16="http://schemas.microsoft.com/office/drawing/2014/main" id="{29682DC8-E06D-0DF4-8A8E-692EC288F780}"/>
              </a:ext>
            </a:extLst>
          </p:cNvPr>
          <p:cNvSpPr txBox="1"/>
          <p:nvPr/>
        </p:nvSpPr>
        <p:spPr>
          <a:xfrm>
            <a:off x="263412" y="4573003"/>
            <a:ext cx="2954655" cy="400110"/>
          </a:xfrm>
          <a:prstGeom prst="rect">
            <a:avLst/>
          </a:prstGeom>
          <a:noFill/>
        </p:spPr>
        <p:txBody>
          <a:bodyPr wrap="none" rtlCol="0">
            <a:spAutoFit/>
          </a:bodyPr>
          <a:lstStyle/>
          <a:p>
            <a:r>
              <a:rPr lang="sv-SE" sz="2000" dirty="0" err="1"/>
              <a:t>yields</a:t>
            </a:r>
            <a:r>
              <a:rPr lang="sv-SE" sz="2000" dirty="0"/>
              <a:t> the </a:t>
            </a:r>
            <a:r>
              <a:rPr lang="sv-SE" sz="2000" dirty="0" err="1"/>
              <a:t>linear</a:t>
            </a:r>
            <a:r>
              <a:rPr lang="sv-SE" sz="2000" dirty="0"/>
              <a:t> </a:t>
            </a:r>
            <a:r>
              <a:rPr lang="sv-SE" sz="2000" dirty="0" err="1"/>
              <a:t>mapping</a:t>
            </a:r>
            <a:endParaRPr lang="sv-SE" sz="20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96F4B3D-6E6C-9BE0-E69B-380766B36F7D}"/>
                  </a:ext>
                </a:extLst>
              </p:cNvPr>
              <p:cNvSpPr txBox="1"/>
              <p:nvPr/>
            </p:nvSpPr>
            <p:spPr>
              <a:xfrm>
                <a:off x="2880072" y="4643933"/>
                <a:ext cx="4539063" cy="1461106"/>
              </a:xfrm>
              <a:prstGeom prst="rect">
                <a:avLst/>
              </a:prstGeom>
              <a:noFill/>
            </p:spPr>
            <p:txBody>
              <a:bodyPr wrap="none" lIns="0" tIns="0" rIns="0" bIns="0" rtlCol="0">
                <a:spAutoFit/>
              </a:bodyPr>
              <a:lstStyle/>
              <a:p>
                <a14:m>
                  <m:oMath xmlns:m="http://schemas.openxmlformats.org/officeDocument/2006/math">
                    <m:r>
                      <a:rPr lang="sv-SE" sz="2000" b="1" i="0" smtClean="0">
                        <a:solidFill>
                          <a:srgbClr val="00FF00"/>
                        </a:solidFill>
                        <a:latin typeface="Cambria Math" panose="02040503050406030204" pitchFamily="18" charset="0"/>
                      </a:rPr>
                      <m:t>𝐩</m:t>
                    </m:r>
                    <m:r>
                      <a:rPr lang="sv-SE" sz="2000" b="0" i="1" smtClean="0">
                        <a:solidFill>
                          <a:srgbClr val="00FF00"/>
                        </a:solidFill>
                        <a:latin typeface="Cambria Math" panose="02040503050406030204" pitchFamily="18" charset="0"/>
                      </a:rPr>
                      <m:t>′</m:t>
                    </m:r>
                    <m:r>
                      <a:rPr lang="sv-SE" sz="2000" b="0" i="1" smtClean="0">
                        <a:solidFill>
                          <a:srgbClr val="00FF00"/>
                        </a:solidFill>
                        <a:latin typeface="Cambria Math" panose="02040503050406030204" pitchFamily="18" charset="0"/>
                      </a:rPr>
                      <m:t>=</m:t>
                    </m:r>
                    <m:d>
                      <m:dPr>
                        <m:ctrlPr>
                          <a:rPr lang="sv-SE" sz="2000" i="1" smtClean="0">
                            <a:solidFill>
                              <a:srgbClr val="00FF00"/>
                            </a:solidFill>
                            <a:latin typeface="Cambria Math" panose="02040503050406030204" pitchFamily="18" charset="0"/>
                          </a:rPr>
                        </m:ctrlPr>
                      </m:dPr>
                      <m:e>
                        <m:eqArr>
                          <m:eqArrPr>
                            <m:ctrlPr>
                              <a:rPr lang="sv-SE" sz="2000" i="1" smtClean="0">
                                <a:solidFill>
                                  <a:srgbClr val="00FF00"/>
                                </a:solidFill>
                                <a:latin typeface="Cambria Math" panose="02040503050406030204" pitchFamily="18" charset="0"/>
                              </a:rPr>
                            </m:ctrlPr>
                          </m:eqArrPr>
                          <m:e>
                            <m:r>
                              <a:rPr lang="sv-SE" sz="2000" b="0" i="1" smtClean="0">
                                <a:solidFill>
                                  <a:srgbClr val="00FF00"/>
                                </a:solidFill>
                                <a:latin typeface="Cambria Math" panose="02040503050406030204" pitchFamily="18" charset="0"/>
                              </a:rPr>
                              <m:t>𝑐𝑍</m:t>
                            </m:r>
                          </m:e>
                          <m:e>
                            <m:r>
                              <a:rPr lang="sv-SE" sz="2000" b="0" i="1" smtClean="0">
                                <a:solidFill>
                                  <a:srgbClr val="00FF00"/>
                                </a:solidFill>
                                <a:latin typeface="Cambria Math" panose="02040503050406030204" pitchFamily="18" charset="0"/>
                              </a:rPr>
                              <m:t>𝑟𝑍</m:t>
                            </m:r>
                          </m:e>
                          <m:e>
                            <m:r>
                              <a:rPr lang="sv-SE" sz="2000" b="0" i="1" smtClean="0">
                                <a:solidFill>
                                  <a:srgbClr val="00FF00"/>
                                </a:solidFill>
                                <a:latin typeface="Cambria Math" panose="02040503050406030204" pitchFamily="18" charset="0"/>
                              </a:rPr>
                              <m:t>𝑍</m:t>
                            </m:r>
                          </m:e>
                        </m:eqArr>
                      </m:e>
                    </m:d>
                    <m:r>
                      <a:rPr lang="sv-SE" sz="2000" b="0" i="1" smtClean="0">
                        <a:latin typeface="Cambria Math" panose="02040503050406030204" pitchFamily="18" charset="0"/>
                      </a:rPr>
                      <m:t>=</m:t>
                    </m:r>
                    <m:d>
                      <m:dPr>
                        <m:ctrlPr>
                          <a:rPr lang="sv-SE" sz="2000" b="0" i="1" smtClean="0">
                            <a:latin typeface="Cambria Math" panose="02040503050406030204" pitchFamily="18" charset="0"/>
                          </a:rPr>
                        </m:ctrlPr>
                      </m:dPr>
                      <m:e>
                        <m:m>
                          <m:mPr>
                            <m:mcs>
                              <m:mc>
                                <m:mcPr>
                                  <m:count m:val="3"/>
                                  <m:mcJc m:val="center"/>
                                </m:mcPr>
                              </m:mc>
                            </m:mcs>
                            <m:ctrlPr>
                              <a:rPr lang="sv-SE" sz="2000" b="0" i="1" smtClean="0">
                                <a:latin typeface="Cambria Math" panose="02040503050406030204" pitchFamily="18" charset="0"/>
                              </a:rPr>
                            </m:ctrlPr>
                          </m:mPr>
                          <m:mr>
                            <m:e>
                              <m:r>
                                <m:rPr>
                                  <m:brk m:alnAt="7"/>
                                </m:rPr>
                                <a:rPr lang="sv-SE" sz="2000" b="0" i="1" smtClean="0">
                                  <a:latin typeface="Cambria Math" panose="02040503050406030204" pitchFamily="18" charset="0"/>
                                </a:rPr>
                                <m:t>−</m:t>
                              </m:r>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𝑓</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𝑥</m:t>
                                      </m:r>
                                    </m:sub>
                                  </m:sSub>
                                </m:den>
                              </m:f>
                            </m:e>
                            <m:e>
                              <m:r>
                                <a:rPr lang="sv-SE" sz="2000" b="0" i="1" smtClean="0">
                                  <a:latin typeface="Cambria Math" panose="02040503050406030204" pitchFamily="18" charset="0"/>
                                </a:rPr>
                                <m:t>0</m:t>
                              </m:r>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𝑐</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r>
                                <a:rPr lang="sv-SE" sz="2000" b="0" i="1" smtClean="0">
                                  <a:latin typeface="Cambria Math" panose="02040503050406030204" pitchFamily="18" charset="0"/>
                                </a:rPr>
                                <m:t>−</m:t>
                              </m:r>
                              <m:f>
                                <m:fPr>
                                  <m:ctrlPr>
                                    <a:rPr lang="sv-SE" sz="2000" b="0" i="1" smtClean="0">
                                      <a:latin typeface="Cambria Math" panose="02040503050406030204" pitchFamily="18" charset="0"/>
                                    </a:rPr>
                                  </m:ctrlPr>
                                </m:fPr>
                                <m:num>
                                  <m:r>
                                    <a:rPr lang="sv-SE" sz="2000" b="0" i="1" smtClean="0">
                                      <a:latin typeface="Cambria Math" panose="02040503050406030204" pitchFamily="18" charset="0"/>
                                    </a:rPr>
                                    <m:t>𝑓</m:t>
                                  </m:r>
                                </m:num>
                                <m:den>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𝑠</m:t>
                                      </m:r>
                                    </m:e>
                                    <m:sub>
                                      <m:r>
                                        <a:rPr lang="sv-SE" sz="2000" b="0" i="1" smtClean="0">
                                          <a:latin typeface="Cambria Math" panose="02040503050406030204" pitchFamily="18" charset="0"/>
                                        </a:rPr>
                                        <m:t>𝑦</m:t>
                                      </m:r>
                                    </m:sub>
                                  </m:sSub>
                                </m:den>
                              </m:f>
                            </m:e>
                            <m:e>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𝑟</m:t>
                                  </m:r>
                                </m:e>
                                <m:sub>
                                  <m:r>
                                    <a:rPr lang="sv-SE" sz="2000" b="0" i="1" smtClean="0">
                                      <a:latin typeface="Cambria Math" panose="02040503050406030204" pitchFamily="18" charset="0"/>
                                    </a:rPr>
                                    <m:t>0</m:t>
                                  </m:r>
                                </m:sub>
                              </m:sSub>
                            </m:e>
                          </m:mr>
                          <m:mr>
                            <m:e>
                              <m:r>
                                <a:rPr lang="sv-SE" sz="2000" b="0" i="1" smtClean="0">
                                  <a:latin typeface="Cambria Math" panose="02040503050406030204" pitchFamily="18" charset="0"/>
                                </a:rPr>
                                <m:t>0</m:t>
                              </m:r>
                            </m:e>
                            <m:e>
                              <m:r>
                                <a:rPr lang="sv-SE" sz="2000" b="0" i="1" smtClean="0">
                                  <a:latin typeface="Cambria Math" panose="02040503050406030204" pitchFamily="18" charset="0"/>
                                </a:rPr>
                                <m:t>0</m:t>
                              </m:r>
                            </m:e>
                            <m:e>
                              <m:r>
                                <a:rPr lang="sv-SE" sz="2000" b="0" i="1" smtClean="0">
                                  <a:latin typeface="Cambria Math" panose="02040503050406030204" pitchFamily="18" charset="0"/>
                                </a:rPr>
                                <m:t>1</m:t>
                              </m:r>
                            </m:e>
                          </m:mr>
                        </m:m>
                      </m:e>
                    </m:d>
                    <m:d>
                      <m:dPr>
                        <m:ctrlPr>
                          <a:rPr lang="sv-SE" sz="2000" i="1" smtClean="0">
                            <a:latin typeface="Cambria Math" panose="02040503050406030204" pitchFamily="18" charset="0"/>
                          </a:rPr>
                        </m:ctrlPr>
                      </m:dPr>
                      <m:e>
                        <m:eqArr>
                          <m:eqArrPr>
                            <m:ctrlPr>
                              <a:rPr lang="sv-SE" sz="2000" i="1" smtClean="0">
                                <a:latin typeface="Cambria Math" panose="02040503050406030204" pitchFamily="18" charset="0"/>
                              </a:rPr>
                            </m:ctrlPr>
                          </m:eqArrPr>
                          <m:e>
                            <m:r>
                              <a:rPr lang="sv-SE" sz="2000" b="0" i="1" smtClean="0">
                                <a:latin typeface="Cambria Math" panose="02040503050406030204" pitchFamily="18" charset="0"/>
                              </a:rPr>
                              <m:t>𝑋</m:t>
                            </m:r>
                          </m:e>
                          <m:e>
                            <m:r>
                              <a:rPr lang="sv-SE" sz="2000" b="0" i="1" smtClean="0">
                                <a:latin typeface="Cambria Math" panose="02040503050406030204" pitchFamily="18" charset="0"/>
                              </a:rPr>
                              <m:t>𝑌</m:t>
                            </m:r>
                          </m:e>
                          <m:e>
                            <m:r>
                              <a:rPr lang="sv-SE" sz="2000" b="0" i="1" smtClean="0">
                                <a:latin typeface="Cambria Math" panose="02040503050406030204" pitchFamily="18" charset="0"/>
                              </a:rPr>
                              <m:t>𝑧</m:t>
                            </m:r>
                          </m:e>
                        </m:eqArr>
                      </m:e>
                    </m:d>
                  </m:oMath>
                </a14:m>
                <a:r>
                  <a:rPr lang="sv-SE" sz="1800" dirty="0"/>
                  <a:t>=</a:t>
                </a:r>
                <a14:m>
                  <m:oMath xmlns:m="http://schemas.openxmlformats.org/officeDocument/2006/math">
                    <m:sSub>
                      <m:sSubPr>
                        <m:ctrlPr>
                          <a:rPr lang="sv-SE" sz="1800" b="0" i="1" dirty="0" smtClean="0">
                            <a:latin typeface="Cambria Math" panose="02040503050406030204" pitchFamily="18" charset="0"/>
                          </a:rPr>
                        </m:ctrlPr>
                      </m:sSubPr>
                      <m:e>
                        <m:r>
                          <a:rPr lang="sv-SE" sz="1800" b="0" i="1" dirty="0" smtClean="0">
                            <a:latin typeface="Cambria Math" panose="02040503050406030204" pitchFamily="18" charset="0"/>
                          </a:rPr>
                          <m:t>𝑀</m:t>
                        </m:r>
                      </m:e>
                      <m:sub>
                        <m:r>
                          <a:rPr lang="sv-SE" sz="1800" b="0" i="1" dirty="0" smtClean="0">
                            <a:latin typeface="Cambria Math" panose="02040503050406030204" pitchFamily="18" charset="0"/>
                          </a:rPr>
                          <m:t>𝐼</m:t>
                        </m:r>
                      </m:sub>
                    </m:sSub>
                    <m:r>
                      <a:rPr lang="sv-SE" sz="1800" b="1" i="0" dirty="0" smtClean="0">
                        <a:latin typeface="Cambria Math" panose="02040503050406030204" pitchFamily="18" charset="0"/>
                      </a:rPr>
                      <m:t>𝐩</m:t>
                    </m:r>
                  </m:oMath>
                </a14:m>
                <a:endParaRPr lang="sv-SE" sz="1800" b="1" dirty="0"/>
              </a:p>
            </p:txBody>
          </p:sp>
        </mc:Choice>
        <mc:Fallback>
          <p:sp>
            <p:nvSpPr>
              <p:cNvPr id="10" name="TextBox 9">
                <a:extLst>
                  <a:ext uri="{FF2B5EF4-FFF2-40B4-BE49-F238E27FC236}">
                    <a16:creationId xmlns:a16="http://schemas.microsoft.com/office/drawing/2014/main" id="{696F4B3D-6E6C-9BE0-E69B-380766B36F7D}"/>
                  </a:ext>
                </a:extLst>
              </p:cNvPr>
              <p:cNvSpPr txBox="1">
                <a:spLocks noRot="1" noChangeAspect="1" noMove="1" noResize="1" noEditPoints="1" noAdjustHandles="1" noChangeArrowheads="1" noChangeShapeType="1" noTextEdit="1"/>
              </p:cNvSpPr>
              <p:nvPr/>
            </p:nvSpPr>
            <p:spPr>
              <a:xfrm>
                <a:off x="2880072" y="4643933"/>
                <a:ext cx="4539063" cy="1461106"/>
              </a:xfrm>
              <a:prstGeom prst="rect">
                <a:avLst/>
              </a:prstGeom>
              <a:blipFill>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2AE71DB-8D4B-A05A-CA63-249CEB10C9CD}"/>
                  </a:ext>
                </a:extLst>
              </p:cNvPr>
              <p:cNvSpPr txBox="1"/>
              <p:nvPr/>
            </p:nvSpPr>
            <p:spPr>
              <a:xfrm>
                <a:off x="359791" y="6080274"/>
                <a:ext cx="9720833" cy="707886"/>
              </a:xfrm>
              <a:prstGeom prst="rect">
                <a:avLst/>
              </a:prstGeom>
              <a:noFill/>
            </p:spPr>
            <p:txBody>
              <a:bodyPr wrap="square" rtlCol="0">
                <a:spAutoFit/>
              </a:bodyPr>
              <a:lstStyle/>
              <a:p>
                <a:r>
                  <a:rPr lang="sv-SE" sz="2000" dirty="0"/>
                  <a:t>where the input </a:t>
                </a:r>
                <a14:m>
                  <m:oMath xmlns:m="http://schemas.openxmlformats.org/officeDocument/2006/math">
                    <m:r>
                      <a:rPr lang="sv-SE" sz="2000" b="1" i="0" smtClean="0">
                        <a:latin typeface="Cambria Math" panose="02040503050406030204" pitchFamily="18" charset="0"/>
                      </a:rPr>
                      <m:t>𝐩</m:t>
                    </m:r>
                  </m:oMath>
                </a14:m>
                <a:r>
                  <a:rPr lang="sv-SE" sz="2000" dirty="0"/>
                  <a:t> is in </a:t>
                </a:r>
                <a:r>
                  <a:rPr lang="sv-SE" sz="2000" dirty="0" err="1"/>
                  <a:t>camera</a:t>
                </a:r>
                <a:r>
                  <a:rPr lang="sv-SE" sz="2000" dirty="0"/>
                  <a:t> </a:t>
                </a:r>
                <a:r>
                  <a:rPr lang="sv-SE" sz="2000" dirty="0" err="1"/>
                  <a:t>coordinates</a:t>
                </a:r>
                <a:r>
                  <a:rPr lang="sv-SE" sz="2000" dirty="0"/>
                  <a:t>, the output </a:t>
                </a:r>
                <a14:m>
                  <m:oMath xmlns:m="http://schemas.openxmlformats.org/officeDocument/2006/math">
                    <m:r>
                      <a:rPr lang="sv-SE" sz="2000" b="1" smtClean="0">
                        <a:solidFill>
                          <a:srgbClr val="00FF00"/>
                        </a:solidFill>
                        <a:latin typeface="Cambria Math" panose="02040503050406030204" pitchFamily="18" charset="0"/>
                      </a:rPr>
                      <m:t>𝐩</m:t>
                    </m:r>
                    <m:r>
                      <a:rPr lang="sv-SE" sz="2000" b="1" i="1" smtClean="0">
                        <a:solidFill>
                          <a:srgbClr val="00FF00"/>
                        </a:solidFill>
                        <a:latin typeface="Cambria Math" panose="02040503050406030204" pitchFamily="18" charset="0"/>
                      </a:rPr>
                      <m:t>′</m:t>
                    </m:r>
                    <m:r>
                      <a:rPr lang="sv-SE" sz="2000" b="1" i="1">
                        <a:latin typeface="Cambria Math" panose="02040503050406030204" pitchFamily="18" charset="0"/>
                      </a:rPr>
                      <m:t> </m:t>
                    </m:r>
                  </m:oMath>
                </a14:m>
                <a:r>
                  <a:rPr lang="sv-SE" sz="2000" dirty="0"/>
                  <a:t>is in </a:t>
                </a:r>
                <a:r>
                  <a:rPr lang="sv-SE" sz="2000" dirty="0" err="1"/>
                  <a:t>homogeneous</a:t>
                </a:r>
                <a:r>
                  <a:rPr lang="sv-SE" sz="2000" dirty="0"/>
                  <a:t> digital image </a:t>
                </a:r>
                <a:r>
                  <a:rPr lang="sv-SE" sz="2000" dirty="0" err="1"/>
                  <a:t>coordinates</a:t>
                </a:r>
                <a:r>
                  <a:rPr lang="sv-SE" sz="2000" dirty="0"/>
                  <a:t>. The  </a:t>
                </a:r>
                <a:r>
                  <a:rPr lang="sv-SE" sz="2000" dirty="0" err="1"/>
                  <a:t>mapping</a:t>
                </a:r>
                <a:r>
                  <a:rPr lang="sv-SE" sz="2000" dirty="0"/>
                  <a:t> is  </a:t>
                </a:r>
                <a:r>
                  <a:rPr lang="sv-SE" sz="2000" dirty="0" err="1"/>
                  <a:t>linear</a:t>
                </a:r>
                <a:r>
                  <a:rPr lang="sv-SE" sz="2000" dirty="0"/>
                  <a:t> and </a:t>
                </a:r>
                <a:r>
                  <a:rPr lang="sv-SE" sz="2000" dirty="0" err="1"/>
                  <a:t>achieved</a:t>
                </a:r>
                <a:r>
                  <a:rPr lang="sv-SE" sz="2000" dirty="0"/>
                  <a:t> by the </a:t>
                </a:r>
                <a:r>
                  <a:rPr lang="sv-SE" sz="2000" dirty="0" err="1"/>
                  <a:t>intrinsic</a:t>
                </a:r>
                <a:r>
                  <a:rPr lang="sv-SE" sz="2000" dirty="0"/>
                  <a:t> matrix, </a:t>
                </a:r>
                <a14:m>
                  <m:oMath xmlns:m="http://schemas.openxmlformats.org/officeDocument/2006/math">
                    <m:sSub>
                      <m:sSubPr>
                        <m:ctrlPr>
                          <a:rPr lang="sv-SE" sz="2000" i="1" dirty="0">
                            <a:latin typeface="Cambria Math" panose="02040503050406030204" pitchFamily="18" charset="0"/>
                          </a:rPr>
                        </m:ctrlPr>
                      </m:sSubPr>
                      <m:e>
                        <m:r>
                          <a:rPr lang="sv-SE" sz="2000" i="1" dirty="0">
                            <a:latin typeface="Cambria Math" panose="02040503050406030204" pitchFamily="18" charset="0"/>
                          </a:rPr>
                          <m:t>𝑀</m:t>
                        </m:r>
                      </m:e>
                      <m:sub>
                        <m:r>
                          <a:rPr lang="sv-SE" sz="2000" i="1" dirty="0">
                            <a:latin typeface="Cambria Math" panose="02040503050406030204" pitchFamily="18" charset="0"/>
                          </a:rPr>
                          <m:t>𝐼</m:t>
                        </m:r>
                      </m:sub>
                    </m:sSub>
                    <m:r>
                      <a:rPr lang="sv-SE" sz="2000" b="0" i="1" dirty="0" smtClean="0">
                        <a:latin typeface="Cambria Math" panose="02040503050406030204" pitchFamily="18" charset="0"/>
                      </a:rPr>
                      <m:t>.</m:t>
                    </m:r>
                    <m:r>
                      <a:rPr lang="sv-SE" sz="2000" i="1" dirty="0">
                        <a:latin typeface="Cambria Math" panose="02040503050406030204" pitchFamily="18" charset="0"/>
                      </a:rPr>
                      <m:t> </m:t>
                    </m:r>
                  </m:oMath>
                </a14:m>
                <a:endParaRPr lang="sv-SE" sz="2000" dirty="0"/>
              </a:p>
            </p:txBody>
          </p:sp>
        </mc:Choice>
        <mc:Fallback>
          <p:sp>
            <p:nvSpPr>
              <p:cNvPr id="12" name="TextBox 11">
                <a:extLst>
                  <a:ext uri="{FF2B5EF4-FFF2-40B4-BE49-F238E27FC236}">
                    <a16:creationId xmlns:a16="http://schemas.microsoft.com/office/drawing/2014/main" id="{22AE71DB-8D4B-A05A-CA63-249CEB10C9CD}"/>
                  </a:ext>
                </a:extLst>
              </p:cNvPr>
              <p:cNvSpPr txBox="1">
                <a:spLocks noRot="1" noChangeAspect="1" noMove="1" noResize="1" noEditPoints="1" noAdjustHandles="1" noChangeArrowheads="1" noChangeShapeType="1" noTextEdit="1"/>
              </p:cNvSpPr>
              <p:nvPr/>
            </p:nvSpPr>
            <p:spPr>
              <a:xfrm>
                <a:off x="359791" y="6080274"/>
                <a:ext cx="9720833" cy="707886"/>
              </a:xfrm>
              <a:prstGeom prst="rect">
                <a:avLst/>
              </a:prstGeom>
              <a:blipFill>
                <a:blip r:embed="rId5"/>
                <a:stretch>
                  <a:fillRect l="-627" t="-4274" b="-13675"/>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940C7DEF-66F5-B76A-849A-FD47534B95E0}"/>
                  </a:ext>
                </a:extLst>
              </p:cNvPr>
              <p:cNvSpPr txBox="1">
                <a:spLocks/>
              </p:cNvSpPr>
              <p:nvPr/>
            </p:nvSpPr>
            <p:spPr bwMode="auto">
              <a:xfrm>
                <a:off x="5288339" y="3045283"/>
                <a:ext cx="4576509" cy="12967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rtlCol="0" anchor="t" anchorCtr="0" compatLnSpc="1">
                <a:prstTxWarp prst="textNoShape">
                  <a:avLst/>
                </a:prstTxWarp>
                <a:spAutoFit/>
              </a:bodyPr>
              <a:lstStyle>
                <a:lvl1pPr marL="342900" indent="-342900" algn="l" defTabSz="912813" rtl="0" eaLnBrk="0" fontAlgn="base" hangingPunct="0">
                  <a:lnSpc>
                    <a:spcPct val="85000"/>
                  </a:lnSpc>
                  <a:spcBef>
                    <a:spcPct val="20000"/>
                  </a:spcBef>
                  <a:spcAft>
                    <a:spcPct val="0"/>
                  </a:spcAft>
                  <a:buChar char="•"/>
                  <a:defRPr sz="3200">
                    <a:solidFill>
                      <a:srgbClr val="FFFF00"/>
                    </a:solidFill>
                    <a:latin typeface="+mn-lt"/>
                    <a:ea typeface="+mn-ea"/>
                    <a:cs typeface="+mn-cs"/>
                  </a:defRPr>
                </a:lvl1pPr>
                <a:lvl2pPr marL="457200" indent="-298450" algn="l" defTabSz="912813" rtl="0" eaLnBrk="0" fontAlgn="base" hangingPunct="0">
                  <a:lnSpc>
                    <a:spcPct val="468000"/>
                  </a:lnSpc>
                  <a:spcBef>
                    <a:spcPct val="20000"/>
                  </a:spcBef>
                  <a:spcAft>
                    <a:spcPct val="0"/>
                  </a:spcAft>
                  <a:buChar char="•"/>
                  <a:defRPr sz="2800">
                    <a:solidFill>
                      <a:srgbClr val="00FF00"/>
                    </a:solidFill>
                    <a:latin typeface="+mn-lt"/>
                  </a:defRPr>
                </a:lvl2pPr>
                <a:lvl3pPr marL="1143000" indent="-230188" algn="l" defTabSz="912813" rtl="0" eaLnBrk="0" fontAlgn="base" hangingPunct="0">
                  <a:lnSpc>
                    <a:spcPct val="468000"/>
                  </a:lnSpc>
                  <a:spcBef>
                    <a:spcPct val="20000"/>
                  </a:spcBef>
                  <a:spcAft>
                    <a:spcPct val="0"/>
                  </a:spcAft>
                  <a:buChar char="•"/>
                  <a:defRPr sz="2400">
                    <a:solidFill>
                      <a:srgbClr val="000000"/>
                    </a:solidFill>
                    <a:latin typeface="+mn-lt"/>
                  </a:defRPr>
                </a:lvl3pPr>
                <a:lvl4pPr marL="1600200" indent="-228600" algn="l" defTabSz="912813" rtl="0" eaLnBrk="0" fontAlgn="base" hangingPunct="0">
                  <a:lnSpc>
                    <a:spcPct val="468000"/>
                  </a:lnSpc>
                  <a:spcBef>
                    <a:spcPct val="20000"/>
                  </a:spcBef>
                  <a:spcAft>
                    <a:spcPct val="0"/>
                  </a:spcAft>
                  <a:buChar char="•"/>
                  <a:defRPr sz="2000">
                    <a:solidFill>
                      <a:srgbClr val="000000"/>
                    </a:solidFill>
                    <a:latin typeface="+mn-lt"/>
                  </a:defRPr>
                </a:lvl4pPr>
                <a:lvl5pPr marL="2057400" indent="-228600" algn="l" defTabSz="912813" rtl="0" eaLnBrk="0" fontAlgn="base" hangingPunct="0">
                  <a:lnSpc>
                    <a:spcPct val="468000"/>
                  </a:lnSpc>
                  <a:spcBef>
                    <a:spcPct val="20000"/>
                  </a:spcBef>
                  <a:spcAft>
                    <a:spcPct val="0"/>
                  </a:spcAft>
                  <a:buChar char="•"/>
                  <a:defRPr sz="2000">
                    <a:solidFill>
                      <a:srgbClr val="000000"/>
                    </a:solidFill>
                    <a:latin typeface="+mn-lt"/>
                  </a:defRPr>
                </a:lvl5pPr>
                <a:lvl6pPr marL="2514600" indent="-228600" algn="l" defTabSz="912813" rtl="0" eaLnBrk="0" fontAlgn="base" hangingPunct="0">
                  <a:lnSpc>
                    <a:spcPct val="468000"/>
                  </a:lnSpc>
                  <a:spcBef>
                    <a:spcPct val="20000"/>
                  </a:spcBef>
                  <a:spcAft>
                    <a:spcPct val="0"/>
                  </a:spcAft>
                  <a:buChar char="•"/>
                  <a:defRPr sz="2000">
                    <a:solidFill>
                      <a:srgbClr val="000000"/>
                    </a:solidFill>
                    <a:latin typeface="+mn-lt"/>
                  </a:defRPr>
                </a:lvl6pPr>
                <a:lvl7pPr marL="2971800" indent="-228600" algn="l" defTabSz="912813" rtl="0" eaLnBrk="0" fontAlgn="base" hangingPunct="0">
                  <a:lnSpc>
                    <a:spcPct val="468000"/>
                  </a:lnSpc>
                  <a:spcBef>
                    <a:spcPct val="20000"/>
                  </a:spcBef>
                  <a:spcAft>
                    <a:spcPct val="0"/>
                  </a:spcAft>
                  <a:buChar char="•"/>
                  <a:defRPr sz="2000">
                    <a:solidFill>
                      <a:srgbClr val="000000"/>
                    </a:solidFill>
                    <a:latin typeface="+mn-lt"/>
                  </a:defRPr>
                </a:lvl7pPr>
                <a:lvl8pPr marL="3429000" indent="-228600" algn="l" defTabSz="912813" rtl="0" eaLnBrk="0" fontAlgn="base" hangingPunct="0">
                  <a:lnSpc>
                    <a:spcPct val="468000"/>
                  </a:lnSpc>
                  <a:spcBef>
                    <a:spcPct val="20000"/>
                  </a:spcBef>
                  <a:spcAft>
                    <a:spcPct val="0"/>
                  </a:spcAft>
                  <a:buChar char="•"/>
                  <a:defRPr sz="2000">
                    <a:solidFill>
                      <a:srgbClr val="000000"/>
                    </a:solidFill>
                    <a:latin typeface="+mn-lt"/>
                  </a:defRPr>
                </a:lvl8pPr>
                <a:lvl9pPr marL="3886200" indent="-228600" algn="l" defTabSz="912813" rtl="0" eaLnBrk="0" fontAlgn="base" hangingPunct="0">
                  <a:lnSpc>
                    <a:spcPct val="468000"/>
                  </a:lnSpc>
                  <a:spcBef>
                    <a:spcPct val="20000"/>
                  </a:spcBef>
                  <a:spcAft>
                    <a:spcPct val="0"/>
                  </a:spcAft>
                  <a:buChar char="•"/>
                  <a:defRPr sz="2000">
                    <a:solidFill>
                      <a:srgbClr val="000000"/>
                    </a:solidFill>
                    <a:latin typeface="+mn-lt"/>
                  </a:defRPr>
                </a:lvl9pPr>
              </a:lstStyle>
              <a:p>
                <a:pPr marL="0" indent="0">
                  <a:buFontTx/>
                  <a:buNone/>
                </a:pPr>
                <a:r>
                  <a:rPr lang="sv-SE" sz="1800" kern="0" dirty="0"/>
                  <a:t> </a:t>
                </a:r>
                <a14:m>
                  <m:oMath xmlns:m="http://schemas.openxmlformats.org/officeDocument/2006/math">
                    <m:d>
                      <m:dPr>
                        <m:ctrlPr>
                          <a:rPr lang="sv-SE" sz="2000" i="1" kern="0" smtClean="0">
                            <a:solidFill>
                              <a:srgbClr val="00FF00"/>
                            </a:solidFill>
                            <a:latin typeface="Cambria Math" panose="02040503050406030204" pitchFamily="18" charset="0"/>
                          </a:rPr>
                        </m:ctrlPr>
                      </m:dPr>
                      <m:e>
                        <m:eqArr>
                          <m:eqArrPr>
                            <m:ctrlPr>
                              <a:rPr lang="sv-SE" sz="2000" i="1" kern="0" smtClean="0">
                                <a:solidFill>
                                  <a:srgbClr val="00FF00"/>
                                </a:solidFill>
                                <a:latin typeface="Cambria Math" panose="02040503050406030204" pitchFamily="18" charset="0"/>
                              </a:rPr>
                            </m:ctrlPr>
                          </m:eqArrPr>
                          <m:e>
                            <m:r>
                              <a:rPr lang="sv-SE" sz="2000" i="1" kern="0" smtClean="0">
                                <a:solidFill>
                                  <a:srgbClr val="00FF00"/>
                                </a:solidFill>
                                <a:latin typeface="Cambria Math" panose="02040503050406030204" pitchFamily="18" charset="0"/>
                              </a:rPr>
                              <m:t>𝑐𝑍</m:t>
                            </m:r>
                          </m:e>
                          <m:e>
                            <m:r>
                              <a:rPr lang="sv-SE" sz="2000" i="1" kern="0" smtClean="0">
                                <a:solidFill>
                                  <a:srgbClr val="00FF00"/>
                                </a:solidFill>
                                <a:latin typeface="Cambria Math" panose="02040503050406030204" pitchFamily="18" charset="0"/>
                              </a:rPr>
                              <m:t>𝑟𝑍</m:t>
                            </m:r>
                          </m:e>
                          <m:e>
                            <m:r>
                              <a:rPr lang="sv-SE" sz="2000" i="1" kern="0" smtClean="0">
                                <a:solidFill>
                                  <a:srgbClr val="00FF00"/>
                                </a:solidFill>
                                <a:latin typeface="Cambria Math" panose="02040503050406030204" pitchFamily="18" charset="0"/>
                              </a:rPr>
                              <m:t>𝑍</m:t>
                            </m:r>
                          </m:e>
                        </m:eqArr>
                      </m:e>
                    </m:d>
                    <m:r>
                      <a:rPr lang="sv-SE" sz="2000" i="1" kern="0" smtClean="0">
                        <a:latin typeface="Cambria Math" panose="02040503050406030204" pitchFamily="18" charset="0"/>
                      </a:rPr>
                      <m:t>=</m:t>
                    </m:r>
                    <m:d>
                      <m:dPr>
                        <m:ctrlPr>
                          <a:rPr lang="sv-SE" sz="2000" i="1" kern="0" smtClean="0">
                            <a:latin typeface="Cambria Math" panose="02040503050406030204" pitchFamily="18" charset="0"/>
                          </a:rPr>
                        </m:ctrlPr>
                      </m:dPr>
                      <m:e>
                        <m:m>
                          <m:mPr>
                            <m:mcs>
                              <m:mc>
                                <m:mcPr>
                                  <m:count m:val="3"/>
                                  <m:mcJc m:val="center"/>
                                </m:mcPr>
                              </m:mc>
                            </m:mcs>
                            <m:ctrlPr>
                              <a:rPr lang="sv-SE" sz="2000" i="1" kern="0" smtClean="0">
                                <a:latin typeface="Cambria Math" panose="02040503050406030204" pitchFamily="18" charset="0"/>
                              </a:rPr>
                            </m:ctrlPr>
                          </m:mPr>
                          <m:mr>
                            <m:e>
                              <m:f>
                                <m:fPr>
                                  <m:ctrlPr>
                                    <a:rPr lang="sv-SE" sz="2000" i="1" kern="0" smtClean="0">
                                      <a:latin typeface="Cambria Math" panose="02040503050406030204" pitchFamily="18" charset="0"/>
                                    </a:rPr>
                                  </m:ctrlPr>
                                </m:fPr>
                                <m:num>
                                  <m:r>
                                    <a:rPr lang="sv-SE" sz="2000" i="1" kern="0" smtClean="0">
                                      <a:latin typeface="Cambria Math" panose="02040503050406030204" pitchFamily="18" charset="0"/>
                                    </a:rPr>
                                    <m:t>−1</m:t>
                                  </m:r>
                                </m:num>
                                <m:den>
                                  <m:sSub>
                                    <m:sSubPr>
                                      <m:ctrlPr>
                                        <a:rPr lang="sv-SE" sz="2000" i="1" kern="0" smtClean="0">
                                          <a:latin typeface="Cambria Math" panose="02040503050406030204" pitchFamily="18" charset="0"/>
                                        </a:rPr>
                                      </m:ctrlPr>
                                    </m:sSubPr>
                                    <m:e>
                                      <m:r>
                                        <a:rPr lang="sv-SE" sz="2000" i="1" kern="0" smtClean="0">
                                          <a:latin typeface="Cambria Math" panose="02040503050406030204" pitchFamily="18" charset="0"/>
                                        </a:rPr>
                                        <m:t>𝑠</m:t>
                                      </m:r>
                                    </m:e>
                                    <m:sub>
                                      <m:r>
                                        <a:rPr lang="sv-SE" sz="2000" i="1" kern="0" smtClean="0">
                                          <a:latin typeface="Cambria Math" panose="02040503050406030204" pitchFamily="18" charset="0"/>
                                        </a:rPr>
                                        <m:t>𝑥</m:t>
                                      </m:r>
                                    </m:sub>
                                  </m:sSub>
                                </m:den>
                              </m:f>
                            </m:e>
                            <m:e>
                              <m:r>
                                <a:rPr lang="sv-SE" sz="2000" i="1" kern="0" smtClean="0">
                                  <a:latin typeface="Cambria Math" panose="02040503050406030204" pitchFamily="18" charset="0"/>
                                </a:rPr>
                                <m:t>0</m:t>
                              </m:r>
                            </m:e>
                            <m:e>
                              <m:sSub>
                                <m:sSubPr>
                                  <m:ctrlPr>
                                    <a:rPr lang="sv-SE" sz="2000" i="1" kern="0" smtClean="0">
                                      <a:latin typeface="Cambria Math" panose="02040503050406030204" pitchFamily="18" charset="0"/>
                                    </a:rPr>
                                  </m:ctrlPr>
                                </m:sSubPr>
                                <m:e>
                                  <m:r>
                                    <a:rPr lang="sv-SE" sz="2000" i="1" kern="0" smtClean="0">
                                      <a:latin typeface="Cambria Math" panose="02040503050406030204" pitchFamily="18" charset="0"/>
                                    </a:rPr>
                                    <m:t>𝑐</m:t>
                                  </m:r>
                                </m:e>
                                <m:sub>
                                  <m:r>
                                    <a:rPr lang="sv-SE" sz="2000" i="1" kern="0" smtClean="0">
                                      <a:latin typeface="Cambria Math" panose="02040503050406030204" pitchFamily="18" charset="0"/>
                                    </a:rPr>
                                    <m:t>0</m:t>
                                  </m:r>
                                </m:sub>
                              </m:sSub>
                            </m:e>
                          </m:mr>
                          <m:mr>
                            <m:e>
                              <m:r>
                                <a:rPr lang="sv-SE" sz="2000" i="1" kern="0" smtClean="0">
                                  <a:latin typeface="Cambria Math" panose="02040503050406030204" pitchFamily="18" charset="0"/>
                                </a:rPr>
                                <m:t>0</m:t>
                              </m:r>
                            </m:e>
                            <m:e>
                              <m:f>
                                <m:fPr>
                                  <m:ctrlPr>
                                    <a:rPr lang="sv-SE" sz="2000" i="1" kern="0" smtClean="0">
                                      <a:latin typeface="Cambria Math" panose="02040503050406030204" pitchFamily="18" charset="0"/>
                                    </a:rPr>
                                  </m:ctrlPr>
                                </m:fPr>
                                <m:num>
                                  <m:r>
                                    <a:rPr lang="sv-SE" sz="2000" i="1" kern="0" smtClean="0">
                                      <a:latin typeface="Cambria Math" panose="02040503050406030204" pitchFamily="18" charset="0"/>
                                    </a:rPr>
                                    <m:t>−1</m:t>
                                  </m:r>
                                </m:num>
                                <m:den>
                                  <m:sSub>
                                    <m:sSubPr>
                                      <m:ctrlPr>
                                        <a:rPr lang="sv-SE" sz="2000" i="1" kern="0" smtClean="0">
                                          <a:latin typeface="Cambria Math" panose="02040503050406030204" pitchFamily="18" charset="0"/>
                                        </a:rPr>
                                      </m:ctrlPr>
                                    </m:sSubPr>
                                    <m:e>
                                      <m:r>
                                        <a:rPr lang="sv-SE" sz="2000" i="1" kern="0" smtClean="0">
                                          <a:latin typeface="Cambria Math" panose="02040503050406030204" pitchFamily="18" charset="0"/>
                                        </a:rPr>
                                        <m:t>𝑠</m:t>
                                      </m:r>
                                    </m:e>
                                    <m:sub>
                                      <m:r>
                                        <a:rPr lang="sv-SE" sz="2000" i="1" kern="0" smtClean="0">
                                          <a:latin typeface="Cambria Math" panose="02040503050406030204" pitchFamily="18" charset="0"/>
                                        </a:rPr>
                                        <m:t>𝑦</m:t>
                                      </m:r>
                                    </m:sub>
                                  </m:sSub>
                                </m:den>
                              </m:f>
                            </m:e>
                            <m:e>
                              <m:sSub>
                                <m:sSubPr>
                                  <m:ctrlPr>
                                    <a:rPr lang="sv-SE" sz="2000" i="1" kern="0" smtClean="0">
                                      <a:latin typeface="Cambria Math" panose="02040503050406030204" pitchFamily="18" charset="0"/>
                                    </a:rPr>
                                  </m:ctrlPr>
                                </m:sSubPr>
                                <m:e>
                                  <m:r>
                                    <a:rPr lang="sv-SE" sz="2000" i="1" kern="0" smtClean="0">
                                      <a:latin typeface="Cambria Math" panose="02040503050406030204" pitchFamily="18" charset="0"/>
                                    </a:rPr>
                                    <m:t>𝑟</m:t>
                                  </m:r>
                                </m:e>
                                <m:sub>
                                  <m:r>
                                    <a:rPr lang="sv-SE" sz="2000" i="1" kern="0" smtClean="0">
                                      <a:latin typeface="Cambria Math" panose="02040503050406030204" pitchFamily="18" charset="0"/>
                                    </a:rPr>
                                    <m:t>0</m:t>
                                  </m:r>
                                </m:sub>
                              </m:sSub>
                            </m:e>
                          </m:mr>
                          <m:mr>
                            <m:e>
                              <m:r>
                                <a:rPr lang="sv-SE" sz="2000" i="1" kern="0" smtClean="0">
                                  <a:latin typeface="Cambria Math" panose="02040503050406030204" pitchFamily="18" charset="0"/>
                                </a:rPr>
                                <m:t>0</m:t>
                              </m:r>
                            </m:e>
                            <m:e>
                              <m:r>
                                <a:rPr lang="sv-SE" sz="2000" i="1" kern="0" smtClean="0">
                                  <a:latin typeface="Cambria Math" panose="02040503050406030204" pitchFamily="18" charset="0"/>
                                </a:rPr>
                                <m:t>0</m:t>
                              </m:r>
                            </m:e>
                            <m:e>
                              <m:r>
                                <a:rPr lang="sv-SE" sz="2000" i="1" kern="0" smtClean="0">
                                  <a:latin typeface="Cambria Math" panose="02040503050406030204" pitchFamily="18" charset="0"/>
                                </a:rPr>
                                <m:t>1</m:t>
                              </m:r>
                            </m:e>
                          </m:mr>
                        </m:m>
                      </m:e>
                    </m:d>
                    <m:d>
                      <m:dPr>
                        <m:ctrlPr>
                          <a:rPr lang="sv-SE" sz="2000" i="1">
                            <a:latin typeface="Cambria Math" panose="02040503050406030204" pitchFamily="18" charset="0"/>
                          </a:rPr>
                        </m:ctrlPr>
                      </m:dPr>
                      <m:e>
                        <m:m>
                          <m:mPr>
                            <m:mcs>
                              <m:mc>
                                <m:mcPr>
                                  <m:count m:val="3"/>
                                  <m:mcJc m:val="center"/>
                                </m:mcPr>
                              </m:mc>
                            </m:mcs>
                            <m:ctrlPr>
                              <a:rPr lang="sv-SE" sz="2000" i="1">
                                <a:latin typeface="Cambria Math" panose="02040503050406030204" pitchFamily="18" charset="0"/>
                              </a:rPr>
                            </m:ctrlPr>
                          </m:mPr>
                          <m:mr>
                            <m:e>
                              <m:r>
                                <m:rPr>
                                  <m:brk m:alnAt="7"/>
                                </m:rPr>
                                <a:rPr lang="sv-SE" sz="2000" i="1">
                                  <a:latin typeface="Cambria Math" panose="02040503050406030204" pitchFamily="18" charset="0"/>
                                </a:rPr>
                                <m:t>𝑓</m:t>
                              </m:r>
                            </m:e>
                            <m:e>
                              <m:r>
                                <a:rPr lang="sv-SE" sz="2000" i="1">
                                  <a:latin typeface="Cambria Math" panose="02040503050406030204" pitchFamily="18" charset="0"/>
                                </a:rPr>
                                <m:t>0</m:t>
                              </m:r>
                            </m:e>
                            <m:e>
                              <m:r>
                                <a:rPr lang="sv-SE" sz="2000" i="1">
                                  <a:latin typeface="Cambria Math" panose="02040503050406030204" pitchFamily="18" charset="0"/>
                                </a:rPr>
                                <m:t>0</m:t>
                              </m:r>
                            </m:e>
                          </m:mr>
                          <m:mr>
                            <m:e>
                              <m:r>
                                <a:rPr lang="sv-SE" sz="2000" i="1">
                                  <a:latin typeface="Cambria Math" panose="02040503050406030204" pitchFamily="18" charset="0"/>
                                </a:rPr>
                                <m:t>0</m:t>
                              </m:r>
                            </m:e>
                            <m:e>
                              <m:r>
                                <a:rPr lang="sv-SE" sz="2000" i="1">
                                  <a:latin typeface="Cambria Math" panose="02040503050406030204" pitchFamily="18" charset="0"/>
                                </a:rPr>
                                <m:t>𝑓</m:t>
                              </m:r>
                            </m:e>
                            <m:e>
                              <m:r>
                                <a:rPr lang="sv-SE" sz="2000" i="1">
                                  <a:latin typeface="Cambria Math" panose="02040503050406030204" pitchFamily="18" charset="0"/>
                                </a:rPr>
                                <m:t>0</m:t>
                              </m:r>
                            </m:e>
                          </m:mr>
                          <m:mr>
                            <m:e>
                              <m:r>
                                <a:rPr lang="sv-SE" sz="2000" i="1">
                                  <a:latin typeface="Cambria Math" panose="02040503050406030204" pitchFamily="18" charset="0"/>
                                </a:rPr>
                                <m:t>0</m:t>
                              </m:r>
                            </m:e>
                            <m:e>
                              <m:r>
                                <a:rPr lang="sv-SE" sz="2000" i="1">
                                  <a:latin typeface="Cambria Math" panose="02040503050406030204" pitchFamily="18" charset="0"/>
                                </a:rPr>
                                <m:t>0</m:t>
                              </m:r>
                            </m:e>
                            <m:e>
                              <m:r>
                                <a:rPr lang="sv-SE" sz="2000" i="1">
                                  <a:latin typeface="Cambria Math" panose="02040503050406030204" pitchFamily="18" charset="0"/>
                                </a:rPr>
                                <m:t>1</m:t>
                              </m:r>
                            </m:e>
                          </m:mr>
                        </m:m>
                      </m:e>
                    </m:d>
                  </m:oMath>
                </a14:m>
                <a:r>
                  <a:rPr lang="sv-SE" sz="1800" dirty="0"/>
                  <a:t> </a:t>
                </a:r>
                <a14:m>
                  <m:oMath xmlns:m="http://schemas.openxmlformats.org/officeDocument/2006/math">
                    <m:d>
                      <m:dPr>
                        <m:ctrlPr>
                          <a:rPr lang="sv-SE" sz="1800" i="1">
                            <a:latin typeface="Cambria Math" panose="02040503050406030204" pitchFamily="18" charset="0"/>
                          </a:rPr>
                        </m:ctrlPr>
                      </m:dPr>
                      <m:e>
                        <m:eqArr>
                          <m:eqArrPr>
                            <m:ctrlPr>
                              <a:rPr lang="sv-SE" sz="1800" i="1">
                                <a:latin typeface="Cambria Math" panose="02040503050406030204" pitchFamily="18" charset="0"/>
                              </a:rPr>
                            </m:ctrlPr>
                          </m:eqArrPr>
                          <m:e>
                            <m:r>
                              <a:rPr lang="sv-SE" sz="1800" i="1">
                                <a:latin typeface="Cambria Math" panose="02040503050406030204" pitchFamily="18" charset="0"/>
                              </a:rPr>
                              <m:t>𝑋</m:t>
                            </m:r>
                          </m:e>
                          <m:e>
                            <m:r>
                              <a:rPr lang="sv-SE" sz="1800" i="1">
                                <a:latin typeface="Cambria Math" panose="02040503050406030204" pitchFamily="18" charset="0"/>
                              </a:rPr>
                              <m:t>𝑌</m:t>
                            </m:r>
                          </m:e>
                          <m:e>
                            <m:r>
                              <a:rPr lang="sv-SE" sz="1800" i="1">
                                <a:latin typeface="Cambria Math" panose="02040503050406030204" pitchFamily="18" charset="0"/>
                              </a:rPr>
                              <m:t>𝑧</m:t>
                            </m:r>
                          </m:e>
                        </m:eqArr>
                      </m:e>
                    </m:d>
                  </m:oMath>
                </a14:m>
                <a:endParaRPr lang="sv-SE" sz="1800" kern="0" dirty="0"/>
              </a:p>
            </p:txBody>
          </p:sp>
        </mc:Choice>
        <mc:Fallback xmlns="">
          <p:sp>
            <p:nvSpPr>
              <p:cNvPr id="14" name="Text Placeholder 4">
                <a:extLst>
                  <a:ext uri="{FF2B5EF4-FFF2-40B4-BE49-F238E27FC236}">
                    <a16:creationId xmlns:a16="http://schemas.microsoft.com/office/drawing/2014/main" id="{940C7DEF-66F5-B76A-849A-FD47534B95E0}"/>
                  </a:ext>
                </a:extLst>
              </p:cNvPr>
              <p:cNvSpPr txBox="1">
                <a:spLocks noRot="1" noChangeAspect="1" noMove="1" noResize="1" noEditPoints="1" noAdjustHandles="1" noChangeArrowheads="1" noChangeShapeType="1" noTextEdit="1"/>
              </p:cNvSpPr>
              <p:nvPr/>
            </p:nvSpPr>
            <p:spPr bwMode="auto">
              <a:xfrm>
                <a:off x="5288339" y="3045283"/>
                <a:ext cx="4576509" cy="1296702"/>
              </a:xfrm>
              <a:prstGeom prst="rect">
                <a:avLst/>
              </a:prstGeom>
              <a:blipFill>
                <a:blip r:embed="rId6"/>
                <a:stretch>
                  <a:fillRect t="-1084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2BA3A3-594D-CE6F-B36F-4AFA9035A569}"/>
                  </a:ext>
                </a:extLst>
              </p:cNvPr>
              <p:cNvSpPr txBox="1"/>
              <p:nvPr/>
            </p:nvSpPr>
            <p:spPr>
              <a:xfrm>
                <a:off x="4541154" y="3387684"/>
                <a:ext cx="44563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i="1" smtClean="0">
                          <a:latin typeface="Cambria Math" panose="02040503050406030204" pitchFamily="18" charset="0"/>
                          <a:ea typeface="Cambria Math" panose="02040503050406030204" pitchFamily="18" charset="0"/>
                        </a:rPr>
                        <m:t>⇒</m:t>
                      </m:r>
                    </m:oMath>
                  </m:oMathPara>
                </a14:m>
                <a:endParaRPr lang="sv-SE" dirty="0"/>
              </a:p>
            </p:txBody>
          </p:sp>
        </mc:Choice>
        <mc:Fallback xmlns="">
          <p:sp>
            <p:nvSpPr>
              <p:cNvPr id="16" name="TextBox 15">
                <a:extLst>
                  <a:ext uri="{FF2B5EF4-FFF2-40B4-BE49-F238E27FC236}">
                    <a16:creationId xmlns:a16="http://schemas.microsoft.com/office/drawing/2014/main" id="{D02BA3A3-594D-CE6F-B36F-4AFA9035A569}"/>
                  </a:ext>
                </a:extLst>
              </p:cNvPr>
              <p:cNvSpPr txBox="1">
                <a:spLocks noRot="1" noChangeAspect="1" noMove="1" noResize="1" noEditPoints="1" noAdjustHandles="1" noChangeArrowheads="1" noChangeShapeType="1" noTextEdit="1"/>
              </p:cNvSpPr>
              <p:nvPr/>
            </p:nvSpPr>
            <p:spPr>
              <a:xfrm>
                <a:off x="4541154" y="3387684"/>
                <a:ext cx="445635" cy="492443"/>
              </a:xfrm>
              <a:prstGeom prst="rect">
                <a:avLst/>
              </a:prstGeom>
              <a:blipFill>
                <a:blip r:embed="rId7"/>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70129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1F2D5CD4-3DF4-92F6-CAAD-A418442E4779}"/>
                  </a:ext>
                </a:extLst>
              </p:cNvPr>
              <p:cNvSpPr>
                <a:spLocks noGrp="1"/>
              </p:cNvSpPr>
              <p:nvPr>
                <p:ph type="body" sz="half" idx="1"/>
              </p:nvPr>
            </p:nvSpPr>
            <p:spPr>
              <a:xfrm>
                <a:off x="78556" y="0"/>
                <a:ext cx="5249788" cy="6696744"/>
              </a:xfrm>
            </p:spPr>
            <p:txBody>
              <a:bodyPr/>
              <a:lstStyle/>
              <a:p>
                <a:pPr marL="0" indent="0">
                  <a:buNone/>
                </a:pPr>
                <a:r>
                  <a:rPr lang="sv-SE" dirty="0">
                    <a:solidFill>
                      <a:srgbClr val="FF00FF"/>
                    </a:solidFill>
                  </a:rPr>
                  <a:t>Homogeneous </a:t>
                </a:r>
                <a:r>
                  <a:rPr lang="sv-SE" dirty="0" err="1">
                    <a:solidFill>
                      <a:srgbClr val="FF00FF"/>
                    </a:solidFill>
                  </a:rPr>
                  <a:t>Coordinates</a:t>
                </a:r>
                <a:r>
                  <a:rPr lang="sv-SE" dirty="0">
                    <a:solidFill>
                      <a:srgbClr val="FF00FF"/>
                    </a:solidFill>
                  </a:rPr>
                  <a:t>,  </a:t>
                </a:r>
                <a:r>
                  <a:rPr lang="sv-SE" dirty="0" err="1">
                    <a:solidFill>
                      <a:srgbClr val="FF00FF"/>
                    </a:solidFill>
                  </a:rPr>
                  <a:t>Summary</a:t>
                </a:r>
                <a:endParaRPr lang="sv-SE" dirty="0">
                  <a:solidFill>
                    <a:srgbClr val="FF00FF"/>
                  </a:solidFill>
                </a:endParaRPr>
              </a:p>
              <a:p>
                <a:r>
                  <a:rPr lang="sv-SE" sz="2000" dirty="0" err="1"/>
                  <a:t>Perspective</a:t>
                </a:r>
                <a:r>
                  <a:rPr lang="sv-SE" sz="2000" dirty="0"/>
                  <a:t> </a:t>
                </a:r>
                <a:r>
                  <a:rPr lang="sv-SE" sz="2000" dirty="0" err="1"/>
                  <a:t>mapping</a:t>
                </a:r>
                <a:r>
                  <a:rPr lang="sv-SE" sz="2000" dirty="0"/>
                  <a:t> is non-</a:t>
                </a:r>
                <a:r>
                  <a:rPr lang="sv-SE" sz="2000" dirty="0" err="1"/>
                  <a:t>linear</a:t>
                </a:r>
                <a:r>
                  <a:rPr lang="sv-SE" sz="2000" dirty="0"/>
                  <a:t>, </a:t>
                </a:r>
                <a:r>
                  <a:rPr lang="sv-SE" sz="2000" dirty="0" err="1"/>
                  <a:t>already</a:t>
                </a:r>
                <a:r>
                  <a:rPr lang="sv-SE" sz="2000" dirty="0"/>
                  <a:t> in </a:t>
                </a:r>
                <a:r>
                  <a:rPr lang="sv-SE" sz="2000" dirty="0" err="1"/>
                  <a:t>camera</a:t>
                </a:r>
                <a:r>
                  <a:rPr lang="sv-SE" sz="2000" dirty="0"/>
                  <a:t> to image </a:t>
                </a:r>
                <a:r>
                  <a:rPr lang="sv-SE" sz="2000" dirty="0" err="1"/>
                  <a:t>coordinates</a:t>
                </a:r>
                <a:r>
                  <a:rPr lang="sv-SE" sz="2000" dirty="0"/>
                  <a:t> (meter, meter </a:t>
                </a:r>
                <a:r>
                  <a:rPr lang="sv-SE" sz="2000" dirty="0" err="1"/>
                  <a:t>mapping</a:t>
                </a:r>
                <a:r>
                  <a:rPr lang="sv-SE" sz="2000" dirty="0"/>
                  <a:t>). </a:t>
                </a:r>
                <a:r>
                  <a:rPr lang="sv-SE" sz="2000" dirty="0" err="1"/>
                  <a:t>When</a:t>
                </a:r>
                <a:r>
                  <a:rPr lang="sv-SE" sz="2000" dirty="0"/>
                  <a:t> </a:t>
                </a:r>
                <a:r>
                  <a:rPr lang="sv-SE" sz="2000" dirty="0" err="1"/>
                  <a:t>mapping</a:t>
                </a:r>
                <a:r>
                  <a:rPr lang="sv-SE" sz="2000" dirty="0"/>
                  <a:t> </a:t>
                </a:r>
                <a:r>
                  <a:rPr lang="sv-SE" sz="2000" dirty="0" err="1"/>
                  <a:t>this</a:t>
                </a:r>
                <a:r>
                  <a:rPr lang="sv-SE" sz="2000" dirty="0"/>
                  <a:t> </a:t>
                </a:r>
                <a:r>
                  <a:rPr lang="sv-SE" sz="2000" dirty="0" err="1"/>
                  <a:t>further</a:t>
                </a:r>
                <a:r>
                  <a:rPr lang="sv-SE" sz="2000" dirty="0"/>
                  <a:t> to pixel </a:t>
                </a:r>
                <a:r>
                  <a:rPr lang="sv-SE" sz="2000" dirty="0" err="1"/>
                  <a:t>counts</a:t>
                </a:r>
                <a:r>
                  <a:rPr lang="sv-SE" sz="2000" dirty="0"/>
                  <a:t>, it </a:t>
                </a:r>
                <a:r>
                  <a:rPr lang="sv-SE" sz="2000" dirty="0" err="1"/>
                  <a:t>becames</a:t>
                </a:r>
                <a:r>
                  <a:rPr lang="sv-SE" sz="2000" dirty="0"/>
                  <a:t> </a:t>
                </a:r>
                <a:r>
                  <a:rPr lang="sv-SE" sz="2000" dirty="0" err="1"/>
                  <a:t>even</a:t>
                </a:r>
                <a:r>
                  <a:rPr lang="sv-SE" sz="2000" dirty="0"/>
                  <a:t> </a:t>
                </a:r>
                <a:r>
                  <a:rPr lang="sv-SE" sz="2000" dirty="0" err="1"/>
                  <a:t>further</a:t>
                </a:r>
                <a:r>
                  <a:rPr lang="sv-SE" sz="2000" dirty="0"/>
                  <a:t> non-</a:t>
                </a:r>
                <a:r>
                  <a:rPr lang="sv-SE" sz="2000" dirty="0" err="1"/>
                  <a:t>linear</a:t>
                </a:r>
                <a:r>
                  <a:rPr lang="sv-SE" sz="2000" dirty="0"/>
                  <a:t> as a </a:t>
                </a:r>
                <a:r>
                  <a:rPr lang="sv-SE" sz="2000" dirty="0" err="1"/>
                  <a:t>constant</a:t>
                </a:r>
                <a:r>
                  <a:rPr lang="sv-SE" sz="2000" dirty="0"/>
                  <a:t> </a:t>
                </a:r>
                <a:r>
                  <a:rPr lang="sv-SE" sz="2000" dirty="0" err="1"/>
                  <a:t>translation</a:t>
                </a:r>
                <a:r>
                  <a:rPr lang="sv-SE" sz="2000" dirty="0"/>
                  <a:t> has to be </a:t>
                </a:r>
                <a:r>
                  <a:rPr lang="sv-SE" sz="2000" dirty="0" err="1"/>
                  <a:t>included</a:t>
                </a:r>
                <a:r>
                  <a:rPr lang="sv-SE" sz="2000" dirty="0"/>
                  <a:t>, </a:t>
                </a:r>
                <a:r>
                  <a:rPr lang="sv-SE" sz="2000" dirty="0" err="1"/>
                  <a:t>which</a:t>
                </a:r>
                <a:r>
                  <a:rPr lang="sv-SE" sz="2000" dirty="0"/>
                  <a:t> is an </a:t>
                </a:r>
                <a:r>
                  <a:rPr lang="sv-SE" sz="2000" dirty="0" err="1"/>
                  <a:t>additional</a:t>
                </a:r>
                <a:r>
                  <a:rPr lang="sv-SE" sz="2000" dirty="0"/>
                  <a:t> non-</a:t>
                </a:r>
                <a:r>
                  <a:rPr lang="sv-SE" sz="2000" dirty="0" err="1"/>
                  <a:t>linearity</a:t>
                </a:r>
                <a:r>
                  <a:rPr lang="sv-SE" sz="2000" dirty="0"/>
                  <a:t>.</a:t>
                </a:r>
              </a:p>
              <a:p>
                <a:endParaRPr lang="sv-SE" sz="2000" dirty="0"/>
              </a:p>
              <a:p>
                <a:endParaRPr lang="sv-SE" sz="2000" dirty="0"/>
              </a:p>
              <a:p>
                <a:r>
                  <a:rPr lang="sv-SE" sz="2000" dirty="0" err="1"/>
                  <a:t>Homogeneous</a:t>
                </a:r>
                <a:r>
                  <a:rPr lang="sv-SE" sz="2000" dirty="0"/>
                  <a:t> </a:t>
                </a:r>
                <a:r>
                  <a:rPr lang="sv-SE" sz="2000" dirty="0" err="1"/>
                  <a:t>coordinates</a:t>
                </a:r>
                <a:r>
                  <a:rPr lang="sv-SE" sz="2000" dirty="0"/>
                  <a:t> makes the </a:t>
                </a:r>
                <a:r>
                  <a:rPr lang="sv-SE" sz="2000" dirty="0" err="1"/>
                  <a:t>perspective</a:t>
                </a:r>
                <a:r>
                  <a:rPr lang="sv-SE" sz="2000" dirty="0"/>
                  <a:t> </a:t>
                </a:r>
                <a:r>
                  <a:rPr lang="sv-SE" sz="2000" dirty="0" err="1"/>
                  <a:t>mapping</a:t>
                </a:r>
                <a:r>
                  <a:rPr lang="sv-SE" sz="2000" dirty="0"/>
                  <a:t> to </a:t>
                </a:r>
                <a:r>
                  <a:rPr lang="sv-SE" sz="2000" i="1" dirty="0" err="1">
                    <a:solidFill>
                      <a:srgbClr val="FF0000"/>
                    </a:solidFill>
                  </a:rPr>
                  <a:t>appear</a:t>
                </a:r>
                <a:r>
                  <a:rPr lang="sv-SE" sz="2000" i="1" dirty="0">
                    <a:solidFill>
                      <a:srgbClr val="FF0000"/>
                    </a:solidFill>
                  </a:rPr>
                  <a:t> like </a:t>
                </a:r>
                <a:r>
                  <a:rPr lang="sv-SE" sz="2000" dirty="0" err="1"/>
                  <a:t>linear</a:t>
                </a:r>
                <a:r>
                  <a:rPr lang="sv-SE" sz="2000" dirty="0"/>
                  <a:t> </a:t>
                </a:r>
                <a:r>
                  <a:rPr lang="sv-SE" sz="2000" dirty="0" err="1"/>
                  <a:t>despite</a:t>
                </a:r>
                <a:r>
                  <a:rPr lang="sv-SE" sz="2000" dirty="0"/>
                  <a:t> the </a:t>
                </a:r>
                <a:r>
                  <a:rPr lang="sv-SE" sz="2000" dirty="0" err="1"/>
                  <a:t>two</a:t>
                </a:r>
                <a:r>
                  <a:rPr lang="sv-SE" sz="2000" dirty="0"/>
                  <a:t> non-</a:t>
                </a:r>
                <a:r>
                  <a:rPr lang="sv-SE" sz="2000" dirty="0" err="1"/>
                  <a:t>linearities</a:t>
                </a:r>
                <a:r>
                  <a:rPr lang="sv-SE" sz="2000" dirty="0"/>
                  <a:t>. </a:t>
                </a:r>
                <a:r>
                  <a:rPr lang="sv-SE" sz="2000" dirty="0" err="1"/>
                  <a:t>Strictly</a:t>
                </a:r>
                <a:r>
                  <a:rPr lang="sv-SE" sz="2000" dirty="0"/>
                  <a:t>, </a:t>
                </a:r>
                <a:r>
                  <a:rPr lang="sv-SE" sz="2000" dirty="0" err="1"/>
                  <a:t>speaking</a:t>
                </a:r>
                <a:r>
                  <a:rPr lang="sv-SE" sz="2000" dirty="0"/>
                  <a:t> the </a:t>
                </a:r>
                <a:r>
                  <a:rPr lang="sv-SE" sz="2000" dirty="0" err="1"/>
                  <a:t>papping</a:t>
                </a:r>
                <a:r>
                  <a:rPr lang="sv-SE" sz="2000" dirty="0"/>
                  <a:t> is still non-</a:t>
                </a:r>
                <a:r>
                  <a:rPr lang="sv-SE" sz="2000" dirty="0" err="1"/>
                  <a:t>linear</a:t>
                </a:r>
                <a:r>
                  <a:rPr lang="sv-SE" sz="2000" dirty="0"/>
                  <a:t>.  </a:t>
                </a:r>
              </a:p>
              <a:p>
                <a:endParaRPr lang="sv-SE" sz="2000" dirty="0"/>
              </a:p>
              <a:p>
                <a:r>
                  <a:rPr lang="sv-SE" sz="2000" dirty="0"/>
                  <a:t>The </a:t>
                </a:r>
                <a:r>
                  <a:rPr lang="sv-SE" sz="2000" dirty="0" err="1"/>
                  <a:t>caveat</a:t>
                </a:r>
                <a:r>
                  <a:rPr lang="sv-SE" sz="2000" dirty="0"/>
                  <a:t> in </a:t>
                </a:r>
                <a:r>
                  <a:rPr lang="sv-SE" sz="2000" dirty="0" err="1"/>
                  <a:t>this</a:t>
                </a:r>
                <a:r>
                  <a:rPr lang="sv-SE" sz="2000" dirty="0"/>
                  <a:t> in </a:t>
                </a:r>
                <a:r>
                  <a:rPr lang="sv-SE" sz="2000" dirty="0" err="1"/>
                  <a:t>this</a:t>
                </a:r>
                <a:r>
                  <a:rPr lang="sv-SE" sz="2000" dirty="0"/>
                  <a:t> </a:t>
                </a:r>
                <a:r>
                  <a:rPr lang="sv-SE" sz="2000" dirty="0" err="1"/>
                  <a:t>linear</a:t>
                </a:r>
                <a:r>
                  <a:rPr lang="sv-SE" sz="2000" dirty="0"/>
                  <a:t> perception is </a:t>
                </a:r>
                <a:r>
                  <a:rPr lang="sv-SE" sz="2000" dirty="0" err="1"/>
                  <a:t>that</a:t>
                </a:r>
                <a:r>
                  <a:rPr lang="sv-SE" sz="2000" dirty="0"/>
                  <a:t> the division </a:t>
                </a:r>
                <a:r>
                  <a:rPr lang="sv-SE" sz="2000" dirty="0" err="1"/>
                  <a:t>with</a:t>
                </a:r>
                <a:r>
                  <a:rPr lang="sv-SE" sz="2000" dirty="0"/>
                  <a:t> </a:t>
                </a:r>
                <a:r>
                  <a:rPr lang="sv-SE" sz="2000" dirty="0" err="1"/>
                  <a:t>depth</a:t>
                </a:r>
                <a:r>
                  <a:rPr lang="sv-SE" sz="2000" dirty="0"/>
                  <a:t> </a:t>
                </a:r>
                <a14:m>
                  <m:oMath xmlns:m="http://schemas.openxmlformats.org/officeDocument/2006/math">
                    <m:r>
                      <a:rPr lang="sv-SE" sz="2000" b="0" i="1" smtClean="0">
                        <a:latin typeface="Cambria Math" panose="02040503050406030204" pitchFamily="18" charset="0"/>
                      </a:rPr>
                      <m:t>𝑍</m:t>
                    </m:r>
                  </m:oMath>
                </a14:m>
                <a:r>
                  <a:rPr lang="sv-SE" sz="2000" dirty="0"/>
                  <a:t> is still </a:t>
                </a:r>
                <a:r>
                  <a:rPr lang="sv-SE" sz="2000" dirty="0" err="1"/>
                  <a:t>needed</a:t>
                </a:r>
                <a:r>
                  <a:rPr lang="sv-SE" sz="2000" dirty="0"/>
                  <a:t> to </a:t>
                </a:r>
                <a:r>
                  <a:rPr lang="sv-SE" sz="2000" dirty="0" err="1"/>
                  <a:t>obtain</a:t>
                </a:r>
                <a:r>
                  <a:rPr lang="sv-SE" sz="2000" dirty="0"/>
                  <a:t> </a:t>
                </a:r>
                <a:r>
                  <a:rPr lang="sv-SE" sz="2000" dirty="0" err="1"/>
                  <a:t>row</a:t>
                </a:r>
                <a:r>
                  <a:rPr lang="sv-SE" sz="2000" dirty="0"/>
                  <a:t>, </a:t>
                </a:r>
                <a:r>
                  <a:rPr lang="sv-SE" sz="2000" dirty="0" err="1"/>
                  <a:t>column</a:t>
                </a:r>
                <a:r>
                  <a:rPr lang="sv-SE" sz="2000" dirty="0"/>
                  <a:t> </a:t>
                </a:r>
                <a:r>
                  <a:rPr lang="sv-SE" sz="2000" dirty="0" err="1"/>
                  <a:t>coordinates</a:t>
                </a:r>
                <a:r>
                  <a:rPr lang="sv-SE" sz="2000" dirty="0"/>
                  <a:t>, </a:t>
                </a:r>
                <a:r>
                  <a:rPr lang="sv-SE" sz="2000" dirty="0" err="1"/>
                  <a:t>but</a:t>
                </a:r>
                <a:r>
                  <a:rPr lang="sv-SE" sz="2000" dirty="0"/>
                  <a:t> </a:t>
                </a:r>
                <a:r>
                  <a:rPr lang="sv-SE" sz="2000" dirty="0" err="1"/>
                  <a:t>this</a:t>
                </a:r>
                <a:r>
                  <a:rPr lang="sv-SE" sz="2000" dirty="0"/>
                  <a:t> </a:t>
                </a:r>
                <a:r>
                  <a:rPr lang="sv-SE" sz="2000" dirty="0" err="1"/>
                  <a:t>essential</a:t>
                </a:r>
                <a:r>
                  <a:rPr lang="sv-SE" sz="2000" dirty="0"/>
                  <a:t> operation is </a:t>
                </a:r>
                <a:r>
                  <a:rPr lang="sv-SE" sz="2000" i="1" dirty="0" err="1">
                    <a:solidFill>
                      <a:srgbClr val="FF0000"/>
                    </a:solidFill>
                  </a:rPr>
                  <a:t>deferred</a:t>
                </a:r>
                <a:r>
                  <a:rPr lang="sv-SE" sz="2000" dirty="0"/>
                  <a:t> to </a:t>
                </a:r>
                <a:r>
                  <a:rPr lang="sv-SE" sz="2000" dirty="0" err="1"/>
                  <a:t>after</a:t>
                </a:r>
                <a:r>
                  <a:rPr lang="sv-SE" sz="2000" dirty="0"/>
                  <a:t> the </a:t>
                </a:r>
                <a:r>
                  <a:rPr lang="sv-SE" sz="2000" dirty="0" err="1"/>
                  <a:t>linear</a:t>
                </a:r>
                <a:r>
                  <a:rPr lang="sv-SE" sz="2000" dirty="0"/>
                  <a:t> transformation. </a:t>
                </a:r>
              </a:p>
              <a:p>
                <a:endParaRPr lang="sv-SE" sz="2000" dirty="0"/>
              </a:p>
            </p:txBody>
          </p:sp>
        </mc:Choice>
        <mc:Fallback>
          <p:sp>
            <p:nvSpPr>
              <p:cNvPr id="2" name="Text Placeholder 1">
                <a:extLst>
                  <a:ext uri="{FF2B5EF4-FFF2-40B4-BE49-F238E27FC236}">
                    <a16:creationId xmlns:a16="http://schemas.microsoft.com/office/drawing/2014/main" id="{1F2D5CD4-3DF4-92F6-CAAD-A418442E4779}"/>
                  </a:ext>
                </a:extLst>
              </p:cNvPr>
              <p:cNvSpPr>
                <a:spLocks noGrp="1" noRot="1" noChangeAspect="1" noMove="1" noResize="1" noEditPoints="1" noAdjustHandles="1" noChangeArrowheads="1" noChangeShapeType="1" noTextEdit="1"/>
              </p:cNvSpPr>
              <p:nvPr>
                <p:ph type="body" sz="half" idx="1"/>
              </p:nvPr>
            </p:nvSpPr>
            <p:spPr>
              <a:xfrm>
                <a:off x="78556" y="0"/>
                <a:ext cx="5249788" cy="6696744"/>
              </a:xfrm>
              <a:blipFill>
                <a:blip r:embed="rId2"/>
                <a:stretch>
                  <a:fillRect l="-3020" t="-2366" r="-2207"/>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79AB07E-7D5A-695B-DF61-D290761E7774}"/>
                  </a:ext>
                </a:extLst>
              </p:cNvPr>
              <p:cNvSpPr txBox="1"/>
              <p:nvPr/>
            </p:nvSpPr>
            <p:spPr>
              <a:xfrm>
                <a:off x="5328344" y="576053"/>
                <a:ext cx="4705727" cy="5016758"/>
              </a:xfrm>
              <a:prstGeom prst="rect">
                <a:avLst/>
              </a:prstGeom>
              <a:noFill/>
            </p:spPr>
            <p:txBody>
              <a:bodyPr wrap="square">
                <a:spAutoFit/>
              </a:bodyPr>
              <a:lstStyle/>
              <a:p>
                <a:pPr marL="0" indent="0">
                  <a:buNone/>
                </a:pPr>
                <a:r>
                  <a:rPr lang="en-US" sz="2000" dirty="0">
                    <a:solidFill>
                      <a:srgbClr val="FF00FF"/>
                    </a:solidFill>
                    <a:latin typeface="+mj-lt"/>
                  </a:rPr>
                  <a:t>Caution:</a:t>
                </a:r>
              </a:p>
              <a:p>
                <a:pPr marL="0" indent="0">
                  <a:buNone/>
                </a:pPr>
                <a:r>
                  <a:rPr lang="en-US" sz="2000" dirty="0">
                    <a:solidFill>
                      <a:srgbClr val="FF00FF"/>
                    </a:solidFill>
                    <a:latin typeface="+mj-lt"/>
                  </a:rPr>
                  <a:t>We have to work with one extra dimension (1D higher than strictly necessary) at the output. This dimension carries the 𝑍information so that, at the end, we can divide the resulting vector by it to obtain the (𝑐,𝑟)coordinates.</a:t>
                </a:r>
              </a:p>
              <a:p>
                <a:pPr marL="0" indent="0">
                  <a:buNone/>
                </a:pPr>
                <a:r>
                  <a:rPr lang="en-US" sz="2000" dirty="0">
                    <a:solidFill>
                      <a:srgbClr val="FF00FF"/>
                    </a:solidFill>
                    <a:latin typeface="+mj-lt"/>
                  </a:rPr>
                  <a:t>There are many different points 𝜆𝑋,𝜆𝑌,𝜆𝑍, where 𝜆 is arbitrary and non‑zero, and all of them are mapped to 𝜆𝑍𝑐,𝜆𝑍𝑟,𝜆𝑍. These are, however, one and the same image point with coordinates (𝑐,𝑟). Thus, the perspective mapping is not invertible even if </a:t>
                </a:r>
                <a14:m>
                  <m:oMath xmlns:m="http://schemas.openxmlformats.org/officeDocument/2006/math">
                    <m:sSub>
                      <m:sSubPr>
                        <m:ctrlPr>
                          <a:rPr lang="sv-SE" sz="2000" b="0" i="1" smtClean="0">
                            <a:solidFill>
                              <a:srgbClr val="FF00FF"/>
                            </a:solidFill>
                            <a:latin typeface="Cambria Math" panose="02040503050406030204" pitchFamily="18" charset="0"/>
                          </a:rPr>
                        </m:ctrlPr>
                      </m:sSubPr>
                      <m:e>
                        <m:r>
                          <a:rPr lang="sv-SE" sz="2000" b="0" i="1" smtClean="0">
                            <a:solidFill>
                              <a:srgbClr val="FF00FF"/>
                            </a:solidFill>
                            <a:latin typeface="Cambria Math" panose="02040503050406030204" pitchFamily="18" charset="0"/>
                          </a:rPr>
                          <m:t>𝑀</m:t>
                        </m:r>
                      </m:e>
                      <m:sub>
                        <m:r>
                          <a:rPr lang="sv-SE" sz="2000" b="0" i="1" smtClean="0">
                            <a:solidFill>
                              <a:srgbClr val="FF00FF"/>
                            </a:solidFill>
                            <a:latin typeface="Cambria Math" panose="02040503050406030204" pitchFamily="18" charset="0"/>
                          </a:rPr>
                          <m:t>𝐼</m:t>
                        </m:r>
                      </m:sub>
                    </m:sSub>
                  </m:oMath>
                </a14:m>
                <a:r>
                  <a:rPr lang="en-US" sz="2000" dirty="0">
                    <a:solidFill>
                      <a:srgbClr val="FF00FF"/>
                    </a:solidFill>
                    <a:latin typeface="+mj-lt"/>
                  </a:rPr>
                  <a:t>is invertible. Knowing 𝑐,𝑟 and </a:t>
                </a:r>
                <a14:m>
                  <m:oMath xmlns:m="http://schemas.openxmlformats.org/officeDocument/2006/math">
                    <m:sSub>
                      <m:sSubPr>
                        <m:ctrlPr>
                          <a:rPr lang="sv-SE" sz="2000" i="1">
                            <a:solidFill>
                              <a:srgbClr val="FF00FF"/>
                            </a:solidFill>
                            <a:latin typeface="Cambria Math" panose="02040503050406030204" pitchFamily="18" charset="0"/>
                          </a:rPr>
                        </m:ctrlPr>
                      </m:sSubPr>
                      <m:e>
                        <m:r>
                          <a:rPr lang="sv-SE" sz="2000" i="1">
                            <a:solidFill>
                              <a:srgbClr val="FF00FF"/>
                            </a:solidFill>
                            <a:latin typeface="Cambria Math" panose="02040503050406030204" pitchFamily="18" charset="0"/>
                          </a:rPr>
                          <m:t>𝑀</m:t>
                        </m:r>
                      </m:e>
                      <m:sub>
                        <m:r>
                          <a:rPr lang="sv-SE" sz="2000" i="1">
                            <a:solidFill>
                              <a:srgbClr val="FF00FF"/>
                            </a:solidFill>
                            <a:latin typeface="Cambria Math" panose="02040503050406030204" pitchFamily="18" charset="0"/>
                          </a:rPr>
                          <m:t>𝐼</m:t>
                        </m:r>
                      </m:sub>
                    </m:sSub>
                    <m:r>
                      <a:rPr lang="sv-SE" sz="2000" i="1">
                        <a:solidFill>
                          <a:srgbClr val="FF00FF"/>
                        </a:solidFill>
                        <a:latin typeface="Cambria Math" panose="02040503050406030204" pitchFamily="18" charset="0"/>
                      </a:rPr>
                      <m:t> </m:t>
                    </m:r>
                  </m:oMath>
                </a14:m>
                <a:r>
                  <a:rPr lang="en-US" sz="2000" dirty="0">
                    <a:solidFill>
                      <a:srgbClr val="FF00FF"/>
                    </a:solidFill>
                    <a:latin typeface="+mj-lt"/>
                  </a:rPr>
                  <a:t>alone is not sufficient to compute 𝑋,𝑌,𝑍. </a:t>
                </a:r>
                <a:r>
                  <a:rPr lang="en-US" sz="2000" dirty="0">
                    <a:solidFill>
                      <a:srgbClr val="00FF00"/>
                    </a:solidFill>
                    <a:latin typeface="+mj-lt"/>
                  </a:rPr>
                  <a:t>However, if we also knew 𝑍, then we could invert it.</a:t>
                </a:r>
              </a:p>
            </p:txBody>
          </p:sp>
        </mc:Choice>
        <mc:Fallback>
          <p:sp>
            <p:nvSpPr>
              <p:cNvPr id="8" name="TextBox 7">
                <a:extLst>
                  <a:ext uri="{FF2B5EF4-FFF2-40B4-BE49-F238E27FC236}">
                    <a16:creationId xmlns:a16="http://schemas.microsoft.com/office/drawing/2014/main" id="{979AB07E-7D5A-695B-DF61-D290761E7774}"/>
                  </a:ext>
                </a:extLst>
              </p:cNvPr>
              <p:cNvSpPr txBox="1">
                <a:spLocks noRot="1" noChangeAspect="1" noMove="1" noResize="1" noEditPoints="1" noAdjustHandles="1" noChangeArrowheads="1" noChangeShapeType="1" noTextEdit="1"/>
              </p:cNvSpPr>
              <p:nvPr/>
            </p:nvSpPr>
            <p:spPr>
              <a:xfrm>
                <a:off x="5328344" y="576053"/>
                <a:ext cx="4705727" cy="5016758"/>
              </a:xfrm>
              <a:prstGeom prst="rect">
                <a:avLst/>
              </a:prstGeom>
              <a:blipFill>
                <a:blip r:embed="rId3"/>
                <a:stretch>
                  <a:fillRect l="-1295" t="-608" r="-2332" b="-1215"/>
                </a:stretch>
              </a:blipFill>
            </p:spPr>
            <p:txBody>
              <a:bodyPr/>
              <a:lstStyle/>
              <a:p>
                <a:r>
                  <a:rPr lang="sv-SE">
                    <a:noFill/>
                  </a:rPr>
                  <a:t> </a:t>
                </a:r>
              </a:p>
            </p:txBody>
          </p:sp>
        </mc:Fallback>
      </mc:AlternateContent>
    </p:spTree>
    <p:extLst>
      <p:ext uri="{BB962C8B-B14F-4D97-AF65-F5344CB8AC3E}">
        <p14:creationId xmlns:p14="http://schemas.microsoft.com/office/powerpoint/2010/main" val="828953246"/>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hh_oh">
  <a:themeElements>
    <a:clrScheme name="4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hh_o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4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hh_o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hh_o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hh_o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hh_o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hh_o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hh_o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h_oh">
  <a:themeElements>
    <a:clrScheme name="2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hh_o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2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hh_o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hh_o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hh_o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hh_o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hh_o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hh_o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hh_oh">
  <a:themeElements>
    <a:clrScheme name="3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hh_o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3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hh_o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hh_o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hh_o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hh_o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hh_o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hh_o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hh_oh">
  <a:themeElements>
    <a:clrScheme name="5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hh_o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5_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hh_o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hh_o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hh_o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hh_o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hh_o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hh_o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hh_oh">
  <a:themeElements>
    <a:clrScheme name="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h_o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2813" rtl="0" eaLnBrk="0" fontAlgn="base" latinLnBrk="0" hangingPunct="0">
          <a:lnSpc>
            <a:spcPct val="100000"/>
          </a:lnSpc>
          <a:spcBef>
            <a:spcPct val="0"/>
          </a:spcBef>
          <a:spcAft>
            <a:spcPct val="0"/>
          </a:spcAft>
          <a:buClrTx/>
          <a:buSzTx/>
          <a:buFontTx/>
          <a:buNone/>
          <a:tabLst/>
          <a:defRPr kumimoji="0" lang="en-GB" sz="3200" b="0" i="0" u="none" strike="noStrike" cap="none" normalizeH="0" baseline="0" smtClean="0">
            <a:ln>
              <a:noFill/>
            </a:ln>
            <a:solidFill>
              <a:srgbClr val="FFFF00"/>
            </a:solidFill>
            <a:effectLst/>
            <a:latin typeface="Nimbus Roman No9 L" pitchFamily="16" charset="0"/>
          </a:defRPr>
        </a:defPPr>
      </a:lstStyle>
    </a:lnDef>
  </a:objectDefaults>
  <a:extraClrSchemeLst>
    <a:extraClrScheme>
      <a:clrScheme name="hh_o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h_o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h_o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h_o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h_o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h_o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h_o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19609</TotalTime>
  <Words>2413</Words>
  <Application>Microsoft Office PowerPoint</Application>
  <PresentationFormat>Custom</PresentationFormat>
  <Paragraphs>252</Paragraphs>
  <Slides>24</Slides>
  <Notes>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24</vt:i4>
      </vt:variant>
    </vt:vector>
  </HeadingPairs>
  <TitlesOfParts>
    <vt:vector size="36" baseType="lpstr">
      <vt:lpstr>Arial</vt:lpstr>
      <vt:lpstr>Cambria Math</vt:lpstr>
      <vt:lpstr>Nimbus Roman No9 L</vt:lpstr>
      <vt:lpstr>StarSymbol</vt:lpstr>
      <vt:lpstr>Times New Roman</vt:lpstr>
      <vt:lpstr>Custom Design</vt:lpstr>
      <vt:lpstr>Default Design</vt:lpstr>
      <vt:lpstr>4_hh_oh</vt:lpstr>
      <vt:lpstr>2_hh_oh</vt:lpstr>
      <vt:lpstr>3_hh_oh</vt:lpstr>
      <vt:lpstr>5_hh_oh</vt:lpstr>
      <vt:lpstr>hh_oh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Josef Bigun</dc:creator>
  <cp:lastModifiedBy>Josef Bigun</cp:lastModifiedBy>
  <cp:revision>111</cp:revision>
  <dcterms:modified xsi:type="dcterms:W3CDTF">2026-02-13T12:30:51Z</dcterms:modified>
</cp:coreProperties>
</file>