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91" r:id="rId3"/>
    <p:sldId id="299" r:id="rId4"/>
    <p:sldId id="300" r:id="rId5"/>
    <p:sldId id="301" r:id="rId6"/>
    <p:sldId id="304" r:id="rId7"/>
    <p:sldId id="302" r:id="rId8"/>
    <p:sldId id="303" r:id="rId9"/>
    <p:sldId id="307" r:id="rId10"/>
    <p:sldId id="296" r:id="rId11"/>
    <p:sldId id="297" r:id="rId12"/>
    <p:sldId id="298" r:id="rId13"/>
    <p:sldId id="306" r:id="rId14"/>
    <p:sldId id="305" r:id="rId15"/>
  </p:sldIdLst>
  <p:sldSz cx="9144000" cy="6858000" type="screen4x3"/>
  <p:notesSz cx="6858000" cy="9144000"/>
  <p:defaultTextStyle>
    <a:defPPr>
      <a:defRPr lang="en-US"/>
    </a:defPPr>
    <a:lvl1pPr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b="1"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b="1"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8000"/>
    <a:srgbClr val="A50021"/>
    <a:srgbClr val="A6CAEE"/>
    <a:srgbClr val="33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EF74F87-D5DB-4F44-8D1A-D498855B4464}" v="144" dt="2026-01-21T20:30:50.8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62217" autoAdjust="0"/>
  </p:normalViewPr>
  <p:slideViewPr>
    <p:cSldViewPr snapToGrid="0">
      <p:cViewPr varScale="1">
        <p:scale>
          <a:sx n="106" d="100"/>
          <a:sy n="106" d="100"/>
        </p:scale>
        <p:origin x="1140" y="114"/>
      </p:cViewPr>
      <p:guideLst>
        <p:guide orient="horz" pos="2160"/>
        <p:guide pos="2880"/>
      </p:guideLst>
    </p:cSldViewPr>
  </p:slideViewPr>
  <p:outlineViewPr>
    <p:cViewPr>
      <p:scale>
        <a:sx n="33" d="100"/>
        <a:sy n="33" d="100"/>
      </p:scale>
      <p:origin x="0" y="0"/>
    </p:cViewPr>
  </p:outlineViewPr>
  <p:notesTextViewPr>
    <p:cViewPr>
      <p:scale>
        <a:sx n="200" d="100"/>
        <a:sy n="200" d="100"/>
      </p:scale>
      <p:origin x="0" y="0"/>
    </p:cViewPr>
  </p:notesTextViewPr>
  <p:gridSpacing cx="914400" cy="9144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sef Bigun" userId="1835fb00-d746-4219-92bf-95284b0ae15c" providerId="ADAL" clId="{2D10A8B3-489C-44D5-B1B7-F57447850F30}"/>
    <pc:docChg chg="undo custSel delSld modSld">
      <pc:chgData name="Josef Bigun" userId="1835fb00-d746-4219-92bf-95284b0ae15c" providerId="ADAL" clId="{2D10A8B3-489C-44D5-B1B7-F57447850F30}" dt="2026-01-21T20:31:14.056" v="461" actId="20577"/>
      <pc:docMkLst>
        <pc:docMk/>
      </pc:docMkLst>
      <pc:sldChg chg="modSp mod">
        <pc:chgData name="Josef Bigun" userId="1835fb00-d746-4219-92bf-95284b0ae15c" providerId="ADAL" clId="{2D10A8B3-489C-44D5-B1B7-F57447850F30}" dt="2026-01-20T18:01:38.274" v="37" actId="20577"/>
        <pc:sldMkLst>
          <pc:docMk/>
          <pc:sldMk cId="0" sldId="256"/>
        </pc:sldMkLst>
        <pc:spChg chg="mod">
          <ac:chgData name="Josef Bigun" userId="1835fb00-d746-4219-92bf-95284b0ae15c" providerId="ADAL" clId="{2D10A8B3-489C-44D5-B1B7-F57447850F30}" dt="2026-01-20T18:01:38.274" v="37" actId="20577"/>
          <ac:spMkLst>
            <pc:docMk/>
            <pc:sldMk cId="0" sldId="256"/>
            <ac:spMk id="3074" creationId="{85A7F1B1-50CB-2208-E0D4-7C5053B37908}"/>
          </ac:spMkLst>
        </pc:spChg>
        <pc:spChg chg="mod">
          <ac:chgData name="Josef Bigun" userId="1835fb00-d746-4219-92bf-95284b0ae15c" providerId="ADAL" clId="{2D10A8B3-489C-44D5-B1B7-F57447850F30}" dt="2026-01-20T17:59:51.070" v="1" actId="6549"/>
          <ac:spMkLst>
            <pc:docMk/>
            <pc:sldMk cId="0" sldId="256"/>
            <ac:spMk id="3076" creationId="{A0F82B94-0C04-52BB-7D84-36D2BD53E0DC}"/>
          </ac:spMkLst>
        </pc:spChg>
      </pc:sldChg>
      <pc:sldChg chg="del">
        <pc:chgData name="Josef Bigun" userId="1835fb00-d746-4219-92bf-95284b0ae15c" providerId="ADAL" clId="{2D10A8B3-489C-44D5-B1B7-F57447850F30}" dt="2026-01-20T17:54:06.602" v="0" actId="47"/>
        <pc:sldMkLst>
          <pc:docMk/>
          <pc:sldMk cId="0" sldId="293"/>
        </pc:sldMkLst>
      </pc:sldChg>
      <pc:sldChg chg="addSp delSp modSp mod">
        <pc:chgData name="Josef Bigun" userId="1835fb00-d746-4219-92bf-95284b0ae15c" providerId="ADAL" clId="{2D10A8B3-489C-44D5-B1B7-F57447850F30}" dt="2026-01-21T20:28:45.505" v="418" actId="208"/>
        <pc:sldMkLst>
          <pc:docMk/>
          <pc:sldMk cId="0" sldId="296"/>
        </pc:sldMkLst>
        <pc:spChg chg="add mod">
          <ac:chgData name="Josef Bigun" userId="1835fb00-d746-4219-92bf-95284b0ae15c" providerId="ADAL" clId="{2D10A8B3-489C-44D5-B1B7-F57447850F30}" dt="2026-01-21T20:28:45.505" v="418" actId="208"/>
          <ac:spMkLst>
            <pc:docMk/>
            <pc:sldMk cId="0" sldId="296"/>
            <ac:spMk id="3" creationId="{988CA6CD-0D7D-8749-427C-8A8EB0BD07B6}"/>
          </ac:spMkLst>
        </pc:spChg>
        <pc:spChg chg="mod">
          <ac:chgData name="Josef Bigun" userId="1835fb00-d746-4219-92bf-95284b0ae15c" providerId="ADAL" clId="{2D10A8B3-489C-44D5-B1B7-F57447850F30}" dt="2026-01-21T20:28:38.756" v="417" actId="208"/>
          <ac:spMkLst>
            <pc:docMk/>
            <pc:sldMk cId="0" sldId="296"/>
            <ac:spMk id="17" creationId="{DBFC8B53-886F-AADB-8EC5-086A7A8EF4D9}"/>
          </ac:spMkLst>
        </pc:spChg>
        <pc:spChg chg="mod">
          <ac:chgData name="Josef Bigun" userId="1835fb00-d746-4219-92bf-95284b0ae15c" providerId="ADAL" clId="{2D10A8B3-489C-44D5-B1B7-F57447850F30}" dt="2026-01-21T20:27:22.762" v="414" actId="1582"/>
          <ac:spMkLst>
            <pc:docMk/>
            <pc:sldMk cId="0" sldId="296"/>
            <ac:spMk id="23" creationId="{4F4BB29C-9869-E24B-3806-DD39AFDCBC15}"/>
          </ac:spMkLst>
        </pc:spChg>
        <pc:spChg chg="del mod">
          <ac:chgData name="Josef Bigun" userId="1835fb00-d746-4219-92bf-95284b0ae15c" providerId="ADAL" clId="{2D10A8B3-489C-44D5-B1B7-F57447850F30}" dt="2026-01-21T20:25:20.817" v="389" actId="478"/>
          <ac:spMkLst>
            <pc:docMk/>
            <pc:sldMk cId="0" sldId="296"/>
            <ac:spMk id="15368" creationId="{3D83DCC4-7C50-F043-9400-4077F78B4079}"/>
          </ac:spMkLst>
        </pc:spChg>
        <pc:cxnChg chg="add mod">
          <ac:chgData name="Josef Bigun" userId="1835fb00-d746-4219-92bf-95284b0ae15c" providerId="ADAL" clId="{2D10A8B3-489C-44D5-B1B7-F57447850F30}" dt="2026-01-21T20:27:56.501" v="416" actId="20577"/>
          <ac:cxnSpMkLst>
            <pc:docMk/>
            <pc:sldMk cId="0" sldId="296"/>
            <ac:cxnSpMk id="4" creationId="{B1302C5E-1F99-02BA-33C0-1261F2E98F41}"/>
          </ac:cxnSpMkLst>
        </pc:cxnChg>
        <pc:cxnChg chg="del mod">
          <ac:chgData name="Josef Bigun" userId="1835fb00-d746-4219-92bf-95284b0ae15c" providerId="ADAL" clId="{2D10A8B3-489C-44D5-B1B7-F57447850F30}" dt="2026-01-21T20:25:25.557" v="390" actId="478"/>
          <ac:cxnSpMkLst>
            <pc:docMk/>
            <pc:sldMk cId="0" sldId="296"/>
            <ac:cxnSpMk id="37" creationId="{A69ACEB4-542B-437E-AB8A-3270E0BABF87}"/>
          </ac:cxnSpMkLst>
        </pc:cxnChg>
      </pc:sldChg>
      <pc:sldChg chg="modSp mod">
        <pc:chgData name="Josef Bigun" userId="1835fb00-d746-4219-92bf-95284b0ae15c" providerId="ADAL" clId="{2D10A8B3-489C-44D5-B1B7-F57447850F30}" dt="2026-01-21T20:30:19.276" v="455" actId="207"/>
        <pc:sldMkLst>
          <pc:docMk/>
          <pc:sldMk cId="0" sldId="297"/>
        </pc:sldMkLst>
        <pc:spChg chg="mod">
          <ac:chgData name="Josef Bigun" userId="1835fb00-d746-4219-92bf-95284b0ae15c" providerId="ADAL" clId="{2D10A8B3-489C-44D5-B1B7-F57447850F30}" dt="2026-01-21T20:29:08.527" v="419" actId="208"/>
          <ac:spMkLst>
            <pc:docMk/>
            <pc:sldMk cId="0" sldId="297"/>
            <ac:spMk id="16" creationId="{F33C959D-A08D-EFE1-283A-28F6B9227D4D}"/>
          </ac:spMkLst>
        </pc:spChg>
        <pc:spChg chg="mod">
          <ac:chgData name="Josef Bigun" userId="1835fb00-d746-4219-92bf-95284b0ae15c" providerId="ADAL" clId="{2D10A8B3-489C-44D5-B1B7-F57447850F30}" dt="2026-01-21T20:30:19.276" v="455" actId="207"/>
          <ac:spMkLst>
            <pc:docMk/>
            <pc:sldMk cId="0" sldId="297"/>
            <ac:spMk id="17416" creationId="{8C0CA2D5-D7CA-022F-6417-D416CF9AA17B}"/>
          </ac:spMkLst>
        </pc:spChg>
        <pc:cxnChg chg="mod">
          <ac:chgData name="Josef Bigun" userId="1835fb00-d746-4219-92bf-95284b0ae15c" providerId="ADAL" clId="{2D10A8B3-489C-44D5-B1B7-F57447850F30}" dt="2026-01-21T20:29:58.733" v="452" actId="1076"/>
          <ac:cxnSpMkLst>
            <pc:docMk/>
            <pc:sldMk cId="0" sldId="297"/>
            <ac:cxnSpMk id="37" creationId="{1F6F50C3-CB57-7771-0A2F-F01C2F89DA29}"/>
          </ac:cxnSpMkLst>
        </pc:cxnChg>
      </pc:sldChg>
      <pc:sldChg chg="addSp delSp modSp mod">
        <pc:chgData name="Josef Bigun" userId="1835fb00-d746-4219-92bf-95284b0ae15c" providerId="ADAL" clId="{2D10A8B3-489C-44D5-B1B7-F57447850F30}" dt="2026-01-21T20:31:14.056" v="461" actId="20577"/>
        <pc:sldMkLst>
          <pc:docMk/>
          <pc:sldMk cId="0" sldId="298"/>
        </pc:sldMkLst>
        <pc:spChg chg="add del mod">
          <ac:chgData name="Josef Bigun" userId="1835fb00-d746-4219-92bf-95284b0ae15c" providerId="ADAL" clId="{2D10A8B3-489C-44D5-B1B7-F57447850F30}" dt="2026-01-21T20:17:42.381" v="181" actId="21"/>
          <ac:spMkLst>
            <pc:docMk/>
            <pc:sldMk cId="0" sldId="298"/>
            <ac:spMk id="4" creationId="{33DFED6D-7293-1823-64E6-98D835CA825D}"/>
          </ac:spMkLst>
        </pc:spChg>
        <pc:spChg chg="del">
          <ac:chgData name="Josef Bigun" userId="1835fb00-d746-4219-92bf-95284b0ae15c" providerId="ADAL" clId="{2D10A8B3-489C-44D5-B1B7-F57447850F30}" dt="2026-01-21T20:19:27.779" v="276" actId="478"/>
          <ac:spMkLst>
            <pc:docMk/>
            <pc:sldMk cId="0" sldId="298"/>
            <ac:spMk id="5" creationId="{3A76553B-17D7-C278-2361-537DC776DD2D}"/>
          </ac:spMkLst>
        </pc:spChg>
        <pc:spChg chg="add mod">
          <ac:chgData name="Josef Bigun" userId="1835fb00-d746-4219-92bf-95284b0ae15c" providerId="ADAL" clId="{2D10A8B3-489C-44D5-B1B7-F57447850F30}" dt="2026-01-21T20:19:44.574" v="279" actId="208"/>
          <ac:spMkLst>
            <pc:docMk/>
            <pc:sldMk cId="0" sldId="298"/>
            <ac:spMk id="6" creationId="{33DFED6D-7293-1823-64E6-98D835CA825D}"/>
          </ac:spMkLst>
        </pc:spChg>
        <pc:spChg chg="add mod">
          <ac:chgData name="Josef Bigun" userId="1835fb00-d746-4219-92bf-95284b0ae15c" providerId="ADAL" clId="{2D10A8B3-489C-44D5-B1B7-F57447850F30}" dt="2026-01-21T20:18:23.276" v="193"/>
          <ac:spMkLst>
            <pc:docMk/>
            <pc:sldMk cId="0" sldId="298"/>
            <ac:spMk id="8" creationId="{64645827-F56F-D460-7C02-583DD4595F25}"/>
          </ac:spMkLst>
        </pc:spChg>
        <pc:spChg chg="mod">
          <ac:chgData name="Josef Bigun" userId="1835fb00-d746-4219-92bf-95284b0ae15c" providerId="ADAL" clId="{2D10A8B3-489C-44D5-B1B7-F57447850F30}" dt="2026-01-21T20:30:34.631" v="456" actId="208"/>
          <ac:spMkLst>
            <pc:docMk/>
            <pc:sldMk cId="0" sldId="298"/>
            <ac:spMk id="16" creationId="{95601303-2E2E-A673-FAC6-373EF73483CC}"/>
          </ac:spMkLst>
        </pc:spChg>
        <pc:spChg chg="del">
          <ac:chgData name="Josef Bigun" userId="1835fb00-d746-4219-92bf-95284b0ae15c" providerId="ADAL" clId="{2D10A8B3-489C-44D5-B1B7-F57447850F30}" dt="2026-01-21T20:14:50.344" v="138" actId="478"/>
          <ac:spMkLst>
            <pc:docMk/>
            <pc:sldMk cId="0" sldId="298"/>
            <ac:spMk id="24" creationId="{96368DA0-D4EC-FCBC-959B-5D3DB7346BB1}"/>
          </ac:spMkLst>
        </pc:spChg>
        <pc:spChg chg="mod">
          <ac:chgData name="Josef Bigun" userId="1835fb00-d746-4219-92bf-95284b0ae15c" providerId="ADAL" clId="{2D10A8B3-489C-44D5-B1B7-F57447850F30}" dt="2026-01-21T20:08:09.825" v="39" actId="20577"/>
          <ac:spMkLst>
            <pc:docMk/>
            <pc:sldMk cId="0" sldId="298"/>
            <ac:spMk id="19463" creationId="{B93EA34C-2C57-A270-D855-8AB74F5A60FC}"/>
          </ac:spMkLst>
        </pc:spChg>
        <pc:spChg chg="mod">
          <ac:chgData name="Josef Bigun" userId="1835fb00-d746-4219-92bf-95284b0ae15c" providerId="ADAL" clId="{2D10A8B3-489C-44D5-B1B7-F57447850F30}" dt="2026-01-21T20:31:14.056" v="461" actId="20577"/>
          <ac:spMkLst>
            <pc:docMk/>
            <pc:sldMk cId="0" sldId="298"/>
            <ac:spMk id="19465" creationId="{2067FB9C-0352-F1DC-C341-B9B6C60B907F}"/>
          </ac:spMkLst>
        </pc:spChg>
        <pc:cxnChg chg="mod">
          <ac:chgData name="Josef Bigun" userId="1835fb00-d746-4219-92bf-95284b0ae15c" providerId="ADAL" clId="{2D10A8B3-489C-44D5-B1B7-F57447850F30}" dt="2026-01-21T20:31:09.030" v="459" actId="20577"/>
          <ac:cxnSpMkLst>
            <pc:docMk/>
            <pc:sldMk cId="0" sldId="298"/>
            <ac:cxnSpMk id="37" creationId="{C240C9E0-4DBC-78BF-05AD-FFA9F51D2236}"/>
          </ac:cxnSpMkLst>
        </pc:cxnChg>
      </pc:sldChg>
    </pc:docChg>
  </pc:docChgLst>
  <pc:docChgLst>
    <pc:chgData name="Josef Bigun" userId="1835fb00-d746-4219-92bf-95284b0ae15c" providerId="ADAL" clId="{B4E3AEA2-981D-7C48-B151-CEF406A3ED79}"/>
    <pc:docChg chg="undo custSel addSld">
      <pc:chgData name="Josef Bigun" userId="1835fb00-d746-4219-92bf-95284b0ae15c" providerId="ADAL" clId="{B4E3AEA2-981D-7C48-B151-CEF406A3ED79}" dt="2026-01-20T15:37:30.532" v="0" actId="2696"/>
      <pc:docMkLst>
        <pc:docMk/>
      </pc:docMkLst>
      <pc:sldChg chg="add">
        <pc:chgData name="Josef Bigun" userId="1835fb00-d746-4219-92bf-95284b0ae15c" providerId="ADAL" clId="{B4E3AEA2-981D-7C48-B151-CEF406A3ED79}" dt="2026-01-20T15:37:30.532" v="0" actId="2696"/>
        <pc:sldMkLst>
          <pc:docMk/>
          <pc:sldMk cId="0" sldId="293"/>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C223326E-130F-230B-C4FD-6E7F052235C2}"/>
              </a:ext>
            </a:extLst>
          </p:cNvPr>
          <p:cNvSpPr>
            <a:spLocks noGrp="1" noChangeArrowheads="1"/>
          </p:cNvSpPr>
          <p:nvPr>
            <p:ph type="hdr" sz="quarter"/>
          </p:nvPr>
        </p:nvSpPr>
        <p:spPr bwMode="auto">
          <a:xfrm>
            <a:off x="0"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b="0"/>
            </a:lvl1pPr>
          </a:lstStyle>
          <a:p>
            <a:pPr>
              <a:defRPr/>
            </a:pPr>
            <a:endParaRPr lang="en-US" altLang="sv-SE"/>
          </a:p>
        </p:txBody>
      </p:sp>
      <p:sp>
        <p:nvSpPr>
          <p:cNvPr id="24579" name="Rectangle 3">
            <a:extLst>
              <a:ext uri="{FF2B5EF4-FFF2-40B4-BE49-F238E27FC236}">
                <a16:creationId xmlns:a16="http://schemas.microsoft.com/office/drawing/2014/main" id="{E7C7365E-805C-50A8-13BC-89F51D8ED1A1}"/>
              </a:ext>
            </a:extLst>
          </p:cNvPr>
          <p:cNvSpPr>
            <a:spLocks noGrp="1" noChangeArrowheads="1"/>
          </p:cNvSpPr>
          <p:nvPr>
            <p:ph type="dt" idx="1"/>
          </p:nvPr>
        </p:nvSpPr>
        <p:spPr bwMode="auto">
          <a:xfrm>
            <a:off x="3884613" y="0"/>
            <a:ext cx="2971800" cy="45720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b="0"/>
            </a:lvl1pPr>
          </a:lstStyle>
          <a:p>
            <a:pPr>
              <a:defRPr/>
            </a:pPr>
            <a:endParaRPr lang="en-US" altLang="sv-SE"/>
          </a:p>
        </p:txBody>
      </p:sp>
      <p:sp>
        <p:nvSpPr>
          <p:cNvPr id="2052" name="Rectangle 4">
            <a:extLst>
              <a:ext uri="{FF2B5EF4-FFF2-40B4-BE49-F238E27FC236}">
                <a16:creationId xmlns:a16="http://schemas.microsoft.com/office/drawing/2014/main" id="{3BC625A1-A9F7-E20D-4B34-462CE34DCA68}"/>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4581" name="Rectangle 5">
            <a:extLst>
              <a:ext uri="{FF2B5EF4-FFF2-40B4-BE49-F238E27FC236}">
                <a16:creationId xmlns:a16="http://schemas.microsoft.com/office/drawing/2014/main" id="{7043460F-C255-684D-024F-964BC7A436E8}"/>
              </a:ext>
            </a:extLst>
          </p:cNvPr>
          <p:cNvSpPr>
            <a:spLocks noGrp="1" noChangeArrowheads="1"/>
          </p:cNvSpPr>
          <p:nvPr>
            <p:ph type="body" sz="quarter" idx="3"/>
          </p:nvPr>
        </p:nvSpPr>
        <p:spPr bwMode="auto">
          <a:xfrm>
            <a:off x="685800" y="4343400"/>
            <a:ext cx="5486400" cy="4114800"/>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en-US" altLang="sv-SE" noProof="0"/>
              <a:t>Click to edit Master text styles</a:t>
            </a:r>
          </a:p>
          <a:p>
            <a:pPr lvl="1"/>
            <a:r>
              <a:rPr lang="en-US" altLang="sv-SE" noProof="0"/>
              <a:t>Second level</a:t>
            </a:r>
          </a:p>
          <a:p>
            <a:pPr lvl="2"/>
            <a:r>
              <a:rPr lang="en-US" altLang="sv-SE" noProof="0"/>
              <a:t>Third level</a:t>
            </a:r>
          </a:p>
          <a:p>
            <a:pPr lvl="3"/>
            <a:r>
              <a:rPr lang="en-US" altLang="sv-SE" noProof="0"/>
              <a:t>Fourth level</a:t>
            </a:r>
          </a:p>
          <a:p>
            <a:pPr lvl="4"/>
            <a:r>
              <a:rPr lang="en-US" altLang="sv-SE" noProof="0"/>
              <a:t>Fifth level</a:t>
            </a:r>
          </a:p>
        </p:txBody>
      </p:sp>
      <p:sp>
        <p:nvSpPr>
          <p:cNvPr id="24582" name="Rectangle 6">
            <a:extLst>
              <a:ext uri="{FF2B5EF4-FFF2-40B4-BE49-F238E27FC236}">
                <a16:creationId xmlns:a16="http://schemas.microsoft.com/office/drawing/2014/main" id="{6205A106-9914-1A04-A7D7-41FD312F673E}"/>
              </a:ext>
            </a:extLst>
          </p:cNvPr>
          <p:cNvSpPr>
            <a:spLocks noGrp="1" noChangeArrowheads="1"/>
          </p:cNvSpPr>
          <p:nvPr>
            <p:ph type="ftr" sz="quarter" idx="4"/>
          </p:nvPr>
        </p:nvSpPr>
        <p:spPr bwMode="auto">
          <a:xfrm>
            <a:off x="0"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b="0"/>
            </a:lvl1pPr>
          </a:lstStyle>
          <a:p>
            <a:pPr>
              <a:defRPr/>
            </a:pPr>
            <a:endParaRPr lang="en-US" altLang="sv-SE"/>
          </a:p>
        </p:txBody>
      </p:sp>
      <p:sp>
        <p:nvSpPr>
          <p:cNvPr id="24583" name="Rectangle 7">
            <a:extLst>
              <a:ext uri="{FF2B5EF4-FFF2-40B4-BE49-F238E27FC236}">
                <a16:creationId xmlns:a16="http://schemas.microsoft.com/office/drawing/2014/main" id="{EA5AF134-94BA-9B0B-6C44-3E2F15D677C2}"/>
              </a:ext>
            </a:extLst>
          </p:cNvPr>
          <p:cNvSpPr>
            <a:spLocks noGrp="1" noChangeArrowheads="1"/>
          </p:cNvSpPr>
          <p:nvPr>
            <p:ph type="sldNum" sz="quarter" idx="5"/>
          </p:nvPr>
        </p:nvSpPr>
        <p:spPr bwMode="auto">
          <a:xfrm>
            <a:off x="3884613" y="8685213"/>
            <a:ext cx="2971800" cy="457200"/>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b="0"/>
            </a:lvl1pPr>
          </a:lstStyle>
          <a:p>
            <a:pPr>
              <a:defRPr/>
            </a:pPr>
            <a:fld id="{7D2E291C-302C-40F5-90D3-0E79EA8A1DD5}" type="slidenum">
              <a:rPr lang="en-US" altLang="sv-SE"/>
              <a:pPr>
                <a:defRPr/>
              </a:pPr>
              <a:t>‹#›</a:t>
            </a:fld>
            <a:endParaRPr lang="en-US" altLang="sv-SE"/>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a:extLst>
              <a:ext uri="{FF2B5EF4-FFF2-40B4-BE49-F238E27FC236}">
                <a16:creationId xmlns:a16="http://schemas.microsoft.com/office/drawing/2014/main" id="{CC8716D2-B450-E963-362E-1F47B8B9152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506B038-3D93-4209-B5CB-FBFBF5F3FC35}" type="slidenum">
              <a:rPr lang="en-US" altLang="sv-SE" smtClean="0"/>
              <a:pPr>
                <a:spcBef>
                  <a:spcPct val="0"/>
                </a:spcBef>
              </a:pPr>
              <a:t>1</a:t>
            </a:fld>
            <a:endParaRPr lang="en-US" altLang="sv-SE"/>
          </a:p>
        </p:txBody>
      </p:sp>
      <p:sp>
        <p:nvSpPr>
          <p:cNvPr id="4099" name="Rectangle 2">
            <a:extLst>
              <a:ext uri="{FF2B5EF4-FFF2-40B4-BE49-F238E27FC236}">
                <a16:creationId xmlns:a16="http://schemas.microsoft.com/office/drawing/2014/main" id="{62259963-7B5E-D8A0-50BF-11BECDAF83AB}"/>
              </a:ext>
            </a:extLst>
          </p:cNvPr>
          <p:cNvSpPr>
            <a:spLocks noGrp="1" noRot="1" noChangeAspect="1" noChangeArrowheads="1" noTextEdit="1"/>
          </p:cNvSpPr>
          <p:nvPr>
            <p:ph type="sldImg"/>
          </p:nvPr>
        </p:nvSpPr>
        <p:spPr>
          <a:ln/>
        </p:spPr>
      </p:sp>
      <p:sp>
        <p:nvSpPr>
          <p:cNvPr id="4100" name="Rectangle 3">
            <a:extLst>
              <a:ext uri="{FF2B5EF4-FFF2-40B4-BE49-F238E27FC236}">
                <a16:creationId xmlns:a16="http://schemas.microsoft.com/office/drawing/2014/main" id="{8907EC08-D5CB-9766-9613-7ABEFC2DF30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GB" altLang="sv-SE"/>
              <a:t>The mouth of truth - is a lie detector and it was believed that if one told a lie with one's hand in the mouth of the sculpture, it would be bitten off. Our work is also to develop a lie detector but with no harm to people. </a:t>
            </a:r>
          </a:p>
          <a:p>
            <a:pPr eaLnBrk="1" hangingPunct="1"/>
            <a:endParaRPr lang="en-GB" altLang="sv-SE"/>
          </a:p>
          <a:p>
            <a:pPr eaLnBrk="1" hangingPunct="1"/>
            <a:endParaRPr lang="en-GB" altLang="sv-SE"/>
          </a:p>
          <a:p>
            <a:pPr eaLnBrk="1" hangingPunct="1"/>
            <a:endParaRPr lang="sv-SE" alt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a:extLst>
              <a:ext uri="{FF2B5EF4-FFF2-40B4-BE49-F238E27FC236}">
                <a16:creationId xmlns:a16="http://schemas.microsoft.com/office/drawing/2014/main" id="{BD63CB1A-BDB6-614E-DFA5-CC9F4BA502C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045E3F20-948F-4B42-BEE5-529B43EEFF04}" type="slidenum">
              <a:rPr lang="en-US" altLang="sv-SE" smtClean="0"/>
              <a:pPr>
                <a:spcBef>
                  <a:spcPct val="0"/>
                </a:spcBef>
              </a:pPr>
              <a:t>2</a:t>
            </a:fld>
            <a:endParaRPr lang="en-US" altLang="sv-SE"/>
          </a:p>
        </p:txBody>
      </p:sp>
      <p:sp>
        <p:nvSpPr>
          <p:cNvPr id="6147" name="Rectangle 2">
            <a:extLst>
              <a:ext uri="{FF2B5EF4-FFF2-40B4-BE49-F238E27FC236}">
                <a16:creationId xmlns:a16="http://schemas.microsoft.com/office/drawing/2014/main" id="{71411E52-BD64-4261-C388-4747C22AC09A}"/>
              </a:ext>
            </a:extLst>
          </p:cNvPr>
          <p:cNvSpPr>
            <a:spLocks noGrp="1" noRot="1" noChangeAspect="1" noChangeArrowheads="1" noTextEdit="1"/>
          </p:cNvSpPr>
          <p:nvPr>
            <p:ph type="sldImg"/>
          </p:nvPr>
        </p:nvSpPr>
        <p:spPr>
          <a:ln/>
        </p:spPr>
      </p:sp>
      <p:sp>
        <p:nvSpPr>
          <p:cNvPr id="6148" name="Rectangle 3">
            <a:extLst>
              <a:ext uri="{FF2B5EF4-FFF2-40B4-BE49-F238E27FC236}">
                <a16:creationId xmlns:a16="http://schemas.microsoft.com/office/drawing/2014/main" id="{D806DE25-068F-779D-D927-25C642B7D811}"/>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r>
              <a:rPr lang="en-US" altLang="sv-SE"/>
              <a:t>Here, I give an overview of liveness detection, what is liveness detection? </a:t>
            </a:r>
          </a:p>
          <a:p>
            <a:pPr eaLnBrk="1" hangingPunct="1"/>
            <a:r>
              <a:rPr lang="en-US" altLang="sv-SE"/>
              <a:t>Liveness detection is to determine the captured biometric information if it is an actual measurement from a live person.</a:t>
            </a:r>
          </a:p>
          <a:p>
            <a:pPr eaLnBrk="1" hangingPunct="1"/>
            <a:endParaRPr lang="en-US" altLang="sv-SE"/>
          </a:p>
          <a:p>
            <a:pPr eaLnBrk="1" hangingPunct="1"/>
            <a:r>
              <a:rPr lang="en-US" altLang="sv-SE"/>
              <a:t>As today audio-visual biometric systems can be tricked by recorded video data used by impostors, and because of this it is important to increase the security level by implementing liveness detection which can withstand fraud attacks. One solution is text-prompted digit recognition.  </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a:extLst>
              <a:ext uri="{FF2B5EF4-FFF2-40B4-BE49-F238E27FC236}">
                <a16:creationId xmlns:a16="http://schemas.microsoft.com/office/drawing/2014/main" id="{F87AE073-5192-0888-2C89-FFBE2334A281}"/>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cs typeface="Arial" panose="020B0604020202020204" pitchFamily="34" charset="0"/>
              </a:defRPr>
            </a:lvl1pPr>
            <a:lvl2pPr marL="742950" indent="-285750">
              <a:spcBef>
                <a:spcPct val="30000"/>
              </a:spcBef>
              <a:defRPr sz="1200">
                <a:solidFill>
                  <a:schemeClr val="tx1"/>
                </a:solidFill>
                <a:latin typeface="Arial" panose="020B0604020202020204" pitchFamily="34" charset="0"/>
                <a:cs typeface="Arial" panose="020B0604020202020204" pitchFamily="34" charset="0"/>
              </a:defRPr>
            </a:lvl2pPr>
            <a:lvl3pPr marL="1143000" indent="-228600">
              <a:spcBef>
                <a:spcPct val="30000"/>
              </a:spcBef>
              <a:defRPr sz="1200">
                <a:solidFill>
                  <a:schemeClr val="tx1"/>
                </a:solidFill>
                <a:latin typeface="Arial" panose="020B0604020202020204" pitchFamily="34" charset="0"/>
                <a:cs typeface="Arial" panose="020B0604020202020204" pitchFamily="34" charset="0"/>
              </a:defRPr>
            </a:lvl3pPr>
            <a:lvl4pPr marL="1600200" indent="-228600">
              <a:spcBef>
                <a:spcPct val="30000"/>
              </a:spcBef>
              <a:defRPr sz="1200">
                <a:solidFill>
                  <a:schemeClr val="tx1"/>
                </a:solidFill>
                <a:latin typeface="Arial" panose="020B0604020202020204" pitchFamily="34" charset="0"/>
                <a:cs typeface="Arial" panose="020B0604020202020204" pitchFamily="34" charset="0"/>
              </a:defRPr>
            </a:lvl4pPr>
            <a:lvl5pPr marL="2057400" indent="-228600">
              <a:spcBef>
                <a:spcPct val="30000"/>
              </a:spcBef>
              <a:defRPr sz="12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cs typeface="Arial" panose="020B0604020202020204" pitchFamily="34" charset="0"/>
              </a:defRPr>
            </a:lvl9pPr>
          </a:lstStyle>
          <a:p>
            <a:pPr>
              <a:spcBef>
                <a:spcPct val="0"/>
              </a:spcBef>
            </a:pPr>
            <a:fld id="{B218B9FA-B120-43F6-8EE7-52DEA9D63671}" type="slidenum">
              <a:rPr lang="en-US" altLang="sv-SE" smtClean="0"/>
              <a:pPr>
                <a:spcBef>
                  <a:spcPct val="0"/>
                </a:spcBef>
              </a:pPr>
              <a:t>8</a:t>
            </a:fld>
            <a:endParaRPr lang="en-US" altLang="sv-SE"/>
          </a:p>
        </p:txBody>
      </p:sp>
      <p:sp>
        <p:nvSpPr>
          <p:cNvPr id="13315" name="Rectangle 2">
            <a:extLst>
              <a:ext uri="{FF2B5EF4-FFF2-40B4-BE49-F238E27FC236}">
                <a16:creationId xmlns:a16="http://schemas.microsoft.com/office/drawing/2014/main" id="{DAE0E8E5-2C9E-BF13-C257-06B94AFDDCC6}"/>
              </a:ext>
            </a:extLst>
          </p:cNvPr>
          <p:cNvSpPr>
            <a:spLocks noGrp="1" noRot="1" noChangeAspect="1" noChangeArrowheads="1" noTextEdit="1"/>
          </p:cNvSpPr>
          <p:nvPr>
            <p:ph type="sldImg"/>
          </p:nvPr>
        </p:nvSpPr>
        <p:spPr>
          <a:ln/>
        </p:spPr>
      </p:sp>
      <p:sp>
        <p:nvSpPr>
          <p:cNvPr id="13316" name="Rectangle 3">
            <a:extLst>
              <a:ext uri="{FF2B5EF4-FFF2-40B4-BE49-F238E27FC236}">
                <a16:creationId xmlns:a16="http://schemas.microsoft.com/office/drawing/2014/main" id="{A135F48B-739E-046E-7540-A4768D804720}"/>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ltLang="sv-S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639C8C06-30B2-9E69-1311-6A729AD450AF}"/>
              </a:ext>
            </a:extLst>
          </p:cNvPr>
          <p:cNvSpPr>
            <a:spLocks noGrp="1" noRot="1" noChangeAspect="1" noChangeArrowheads="1" noTextEdit="1"/>
          </p:cNvSpPr>
          <p:nvPr>
            <p:ph type="sldImg"/>
          </p:nvPr>
        </p:nvSpPr>
        <p:spPr>
          <a:ln/>
        </p:spPr>
      </p:sp>
      <p:sp>
        <p:nvSpPr>
          <p:cNvPr id="16387" name="Notes Placeholder 2">
            <a:extLst>
              <a:ext uri="{FF2B5EF4-FFF2-40B4-BE49-F238E27FC236}">
                <a16:creationId xmlns:a16="http://schemas.microsoft.com/office/drawing/2014/main" id="{4CCFE60E-023D-1F60-39D1-E9A0D57A53D7}"/>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ltLang="sv-SE"/>
          </a:p>
        </p:txBody>
      </p:sp>
      <p:sp>
        <p:nvSpPr>
          <p:cNvPr id="16388" name="Slide Number Placeholder 3">
            <a:extLst>
              <a:ext uri="{FF2B5EF4-FFF2-40B4-BE49-F238E27FC236}">
                <a16:creationId xmlns:a16="http://schemas.microsoft.com/office/drawing/2014/main" id="{C1CBFFA6-0168-D9E6-580E-C3F49AA375D6}"/>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17C1BE62-6EE8-43CF-B916-61B88D32C0F6}" type="slidenum">
              <a:rPr lang="en-US" altLang="sv-SE" b="0" smtClean="0"/>
              <a:pPr/>
              <a:t>10</a:t>
            </a:fld>
            <a:endParaRPr lang="en-US" altLang="sv-SE" b="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9210851C-53E7-0C1A-AF96-2D3482E7C8ED}"/>
              </a:ext>
            </a:extLst>
          </p:cNvPr>
          <p:cNvSpPr>
            <a:spLocks noGrp="1" noRot="1" noChangeAspect="1" noChangeArrowheads="1" noTextEdit="1"/>
          </p:cNvSpPr>
          <p:nvPr>
            <p:ph type="sldImg"/>
          </p:nvPr>
        </p:nvSpPr>
        <p:spPr>
          <a:ln/>
        </p:spPr>
      </p:sp>
      <p:sp>
        <p:nvSpPr>
          <p:cNvPr id="18435" name="Notes Placeholder 2">
            <a:extLst>
              <a:ext uri="{FF2B5EF4-FFF2-40B4-BE49-F238E27FC236}">
                <a16:creationId xmlns:a16="http://schemas.microsoft.com/office/drawing/2014/main" id="{5222B278-FC8F-8785-7C0D-2A230482389E}"/>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ltLang="sv-SE"/>
          </a:p>
        </p:txBody>
      </p:sp>
      <p:sp>
        <p:nvSpPr>
          <p:cNvPr id="18436" name="Slide Number Placeholder 3">
            <a:extLst>
              <a:ext uri="{FF2B5EF4-FFF2-40B4-BE49-F238E27FC236}">
                <a16:creationId xmlns:a16="http://schemas.microsoft.com/office/drawing/2014/main" id="{5AEF7CF1-9198-0513-74C4-A20361E495DB}"/>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99A5E528-235C-4277-B2EF-A11A3E282C3A}" type="slidenum">
              <a:rPr lang="en-US" altLang="sv-SE" b="0" smtClean="0"/>
              <a:pPr/>
              <a:t>11</a:t>
            </a:fld>
            <a:endParaRPr lang="en-US" altLang="sv-SE" b="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CF7D19D2-F4CD-BDAC-5E89-7254402239CC}"/>
              </a:ext>
            </a:extLst>
          </p:cNvPr>
          <p:cNvSpPr>
            <a:spLocks noGrp="1" noRot="1" noChangeAspect="1" noChangeArrowheads="1" noTextEdit="1"/>
          </p:cNvSpPr>
          <p:nvPr>
            <p:ph type="sldImg"/>
          </p:nvPr>
        </p:nvSpPr>
        <p:spPr>
          <a:ln/>
        </p:spPr>
      </p:sp>
      <p:sp>
        <p:nvSpPr>
          <p:cNvPr id="20483" name="Notes Placeholder 2">
            <a:extLst>
              <a:ext uri="{FF2B5EF4-FFF2-40B4-BE49-F238E27FC236}">
                <a16:creationId xmlns:a16="http://schemas.microsoft.com/office/drawing/2014/main" id="{F34BB1A8-8622-298F-A479-D4ABB2BC2CEB}"/>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sv-SE" altLang="sv-SE"/>
          </a:p>
        </p:txBody>
      </p:sp>
      <p:sp>
        <p:nvSpPr>
          <p:cNvPr id="20484" name="Slide Number Placeholder 3">
            <a:extLst>
              <a:ext uri="{FF2B5EF4-FFF2-40B4-BE49-F238E27FC236}">
                <a16:creationId xmlns:a16="http://schemas.microsoft.com/office/drawing/2014/main" id="{CBC71742-7667-45FA-9D4A-3441382FC1A0}"/>
              </a:ext>
            </a:extLst>
          </p:cNvPr>
          <p:cNvSpPr>
            <a:spLocks noGrp="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b="1">
                <a:solidFill>
                  <a:schemeClr val="tx1"/>
                </a:solidFill>
                <a:latin typeface="Arial" panose="020B0604020202020204" pitchFamily="34" charset="0"/>
                <a:cs typeface="Arial" panose="020B0604020202020204" pitchFamily="34" charset="0"/>
              </a:defRPr>
            </a:lvl1pPr>
            <a:lvl2pPr marL="742950" indent="-285750">
              <a:defRPr b="1">
                <a:solidFill>
                  <a:schemeClr val="tx1"/>
                </a:solidFill>
                <a:latin typeface="Arial" panose="020B0604020202020204" pitchFamily="34" charset="0"/>
                <a:cs typeface="Arial" panose="020B0604020202020204" pitchFamily="34" charset="0"/>
              </a:defRPr>
            </a:lvl2pPr>
            <a:lvl3pPr marL="1143000" indent="-228600">
              <a:defRPr b="1">
                <a:solidFill>
                  <a:schemeClr val="tx1"/>
                </a:solidFill>
                <a:latin typeface="Arial" panose="020B0604020202020204" pitchFamily="34" charset="0"/>
                <a:cs typeface="Arial" panose="020B0604020202020204" pitchFamily="34" charset="0"/>
              </a:defRPr>
            </a:lvl3pPr>
            <a:lvl4pPr marL="1600200" indent="-228600">
              <a:defRPr b="1">
                <a:solidFill>
                  <a:schemeClr val="tx1"/>
                </a:solidFill>
                <a:latin typeface="Arial" panose="020B0604020202020204" pitchFamily="34" charset="0"/>
                <a:cs typeface="Arial" panose="020B0604020202020204" pitchFamily="34" charset="0"/>
              </a:defRPr>
            </a:lvl4pPr>
            <a:lvl5pPr marL="2057400" indent="-228600">
              <a:defRPr b="1">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b="1">
                <a:solidFill>
                  <a:schemeClr val="tx1"/>
                </a:solidFill>
                <a:latin typeface="Arial" panose="020B0604020202020204" pitchFamily="34" charset="0"/>
                <a:cs typeface="Arial" panose="020B0604020202020204" pitchFamily="34" charset="0"/>
              </a:defRPr>
            </a:lvl9pPr>
          </a:lstStyle>
          <a:p>
            <a:fld id="{E8162658-A94E-46AB-93DA-31A41D030C78}" type="slidenum">
              <a:rPr lang="en-US" altLang="sv-SE" b="0" smtClean="0"/>
              <a:pPr/>
              <a:t>12</a:t>
            </a:fld>
            <a:endParaRPr lang="en-US" altLang="sv-SE" b="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sv-SE"/>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sv-SE"/>
          </a:p>
        </p:txBody>
      </p:sp>
      <p:sp>
        <p:nvSpPr>
          <p:cNvPr id="4" name="Rectangle 4">
            <a:extLst>
              <a:ext uri="{FF2B5EF4-FFF2-40B4-BE49-F238E27FC236}">
                <a16:creationId xmlns:a16="http://schemas.microsoft.com/office/drawing/2014/main" id="{B5366394-85A0-466C-3131-EB0CC1F6BF22}"/>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5" name="Rectangle 5">
            <a:extLst>
              <a:ext uri="{FF2B5EF4-FFF2-40B4-BE49-F238E27FC236}">
                <a16:creationId xmlns:a16="http://schemas.microsoft.com/office/drawing/2014/main" id="{A82E04A4-2592-030A-1571-37CEA60D4C9C}"/>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6" name="Rectangle 6">
            <a:extLst>
              <a:ext uri="{FF2B5EF4-FFF2-40B4-BE49-F238E27FC236}">
                <a16:creationId xmlns:a16="http://schemas.microsoft.com/office/drawing/2014/main" id="{579265F1-D633-4699-05EE-49209AA642E5}"/>
              </a:ext>
            </a:extLst>
          </p:cNvPr>
          <p:cNvSpPr>
            <a:spLocks noGrp="1" noChangeArrowheads="1"/>
          </p:cNvSpPr>
          <p:nvPr>
            <p:ph type="sldNum" sz="quarter" idx="12"/>
          </p:nvPr>
        </p:nvSpPr>
        <p:spPr>
          <a:ln/>
        </p:spPr>
        <p:txBody>
          <a:bodyPr/>
          <a:lstStyle>
            <a:lvl1pPr>
              <a:defRPr/>
            </a:lvl1pPr>
          </a:lstStyle>
          <a:p>
            <a:pPr>
              <a:defRPr/>
            </a:pPr>
            <a:fld id="{FF1917B0-8FED-4270-BDC4-B33D4DE1B905}" type="slidenum">
              <a:rPr lang="en-US" altLang="sv-SE"/>
              <a:pPr>
                <a:defRPr/>
              </a:pPr>
              <a:t>‹#›</a:t>
            </a:fld>
            <a:endParaRPr lang="en-US" altLang="sv-SE"/>
          </a:p>
        </p:txBody>
      </p:sp>
    </p:spTree>
    <p:extLst>
      <p:ext uri="{BB962C8B-B14F-4D97-AF65-F5344CB8AC3E}">
        <p14:creationId xmlns:p14="http://schemas.microsoft.com/office/powerpoint/2010/main" val="16267278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4">
            <a:extLst>
              <a:ext uri="{FF2B5EF4-FFF2-40B4-BE49-F238E27FC236}">
                <a16:creationId xmlns:a16="http://schemas.microsoft.com/office/drawing/2014/main" id="{A7C0C64B-17B0-2661-F7AE-18457D2C11AB}"/>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5" name="Rectangle 5">
            <a:extLst>
              <a:ext uri="{FF2B5EF4-FFF2-40B4-BE49-F238E27FC236}">
                <a16:creationId xmlns:a16="http://schemas.microsoft.com/office/drawing/2014/main" id="{DB2E5525-5BDD-C9F0-0734-A6B0136F2231}"/>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6" name="Rectangle 6">
            <a:extLst>
              <a:ext uri="{FF2B5EF4-FFF2-40B4-BE49-F238E27FC236}">
                <a16:creationId xmlns:a16="http://schemas.microsoft.com/office/drawing/2014/main" id="{20415607-0789-633F-A359-4B7CDB257269}"/>
              </a:ext>
            </a:extLst>
          </p:cNvPr>
          <p:cNvSpPr>
            <a:spLocks noGrp="1" noChangeArrowheads="1"/>
          </p:cNvSpPr>
          <p:nvPr>
            <p:ph type="sldNum" sz="quarter" idx="12"/>
          </p:nvPr>
        </p:nvSpPr>
        <p:spPr>
          <a:ln/>
        </p:spPr>
        <p:txBody>
          <a:bodyPr/>
          <a:lstStyle>
            <a:lvl1pPr>
              <a:defRPr/>
            </a:lvl1pPr>
          </a:lstStyle>
          <a:p>
            <a:pPr>
              <a:defRPr/>
            </a:pPr>
            <a:fld id="{029EB1A8-F735-4AC9-B4DE-F96CF9DA6061}" type="slidenum">
              <a:rPr lang="en-US" altLang="sv-SE"/>
              <a:pPr>
                <a:defRPr/>
              </a:pPr>
              <a:t>‹#›</a:t>
            </a:fld>
            <a:endParaRPr lang="en-US" altLang="sv-SE"/>
          </a:p>
        </p:txBody>
      </p:sp>
    </p:spTree>
    <p:extLst>
      <p:ext uri="{BB962C8B-B14F-4D97-AF65-F5344CB8AC3E}">
        <p14:creationId xmlns:p14="http://schemas.microsoft.com/office/powerpoint/2010/main" val="26977337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sv-SE"/>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4">
            <a:extLst>
              <a:ext uri="{FF2B5EF4-FFF2-40B4-BE49-F238E27FC236}">
                <a16:creationId xmlns:a16="http://schemas.microsoft.com/office/drawing/2014/main" id="{5212C520-7FF4-7DB5-766B-E36FD1E5354E}"/>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5" name="Rectangle 5">
            <a:extLst>
              <a:ext uri="{FF2B5EF4-FFF2-40B4-BE49-F238E27FC236}">
                <a16:creationId xmlns:a16="http://schemas.microsoft.com/office/drawing/2014/main" id="{6F6B7823-8057-7116-5DFB-210E55F208FA}"/>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6" name="Rectangle 6">
            <a:extLst>
              <a:ext uri="{FF2B5EF4-FFF2-40B4-BE49-F238E27FC236}">
                <a16:creationId xmlns:a16="http://schemas.microsoft.com/office/drawing/2014/main" id="{96CD9955-E8D7-D576-ADB0-1A4315141CAC}"/>
              </a:ext>
            </a:extLst>
          </p:cNvPr>
          <p:cNvSpPr>
            <a:spLocks noGrp="1" noChangeArrowheads="1"/>
          </p:cNvSpPr>
          <p:nvPr>
            <p:ph type="sldNum" sz="quarter" idx="12"/>
          </p:nvPr>
        </p:nvSpPr>
        <p:spPr>
          <a:ln/>
        </p:spPr>
        <p:txBody>
          <a:bodyPr/>
          <a:lstStyle>
            <a:lvl1pPr>
              <a:defRPr/>
            </a:lvl1pPr>
          </a:lstStyle>
          <a:p>
            <a:pPr>
              <a:defRPr/>
            </a:pPr>
            <a:fld id="{FACDC7DD-5AF4-45F9-8DA8-A5F35756D3BC}" type="slidenum">
              <a:rPr lang="en-US" altLang="sv-SE"/>
              <a:pPr>
                <a:defRPr/>
              </a:pPr>
              <a:t>‹#›</a:t>
            </a:fld>
            <a:endParaRPr lang="en-US" altLang="sv-SE"/>
          </a:p>
        </p:txBody>
      </p:sp>
    </p:spTree>
    <p:extLst>
      <p:ext uri="{BB962C8B-B14F-4D97-AF65-F5344CB8AC3E}">
        <p14:creationId xmlns:p14="http://schemas.microsoft.com/office/powerpoint/2010/main" val="261973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3" name="Rectangle 4">
            <a:extLst>
              <a:ext uri="{FF2B5EF4-FFF2-40B4-BE49-F238E27FC236}">
                <a16:creationId xmlns:a16="http://schemas.microsoft.com/office/drawing/2014/main" id="{1271F7E8-AAAC-BE2C-E363-E9A6429C4C70}"/>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4" name="Rectangle 5">
            <a:extLst>
              <a:ext uri="{FF2B5EF4-FFF2-40B4-BE49-F238E27FC236}">
                <a16:creationId xmlns:a16="http://schemas.microsoft.com/office/drawing/2014/main" id="{5E75F610-BABD-6AE4-04BB-DF7328EAD68F}"/>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5" name="Rectangle 6">
            <a:extLst>
              <a:ext uri="{FF2B5EF4-FFF2-40B4-BE49-F238E27FC236}">
                <a16:creationId xmlns:a16="http://schemas.microsoft.com/office/drawing/2014/main" id="{0CAC043E-E3B9-4DC0-D461-0A951D702BA5}"/>
              </a:ext>
            </a:extLst>
          </p:cNvPr>
          <p:cNvSpPr>
            <a:spLocks noGrp="1" noChangeArrowheads="1"/>
          </p:cNvSpPr>
          <p:nvPr>
            <p:ph type="sldNum" sz="quarter" idx="12"/>
          </p:nvPr>
        </p:nvSpPr>
        <p:spPr>
          <a:ln/>
        </p:spPr>
        <p:txBody>
          <a:bodyPr/>
          <a:lstStyle>
            <a:lvl1pPr>
              <a:defRPr/>
            </a:lvl1pPr>
          </a:lstStyle>
          <a:p>
            <a:pPr>
              <a:defRPr/>
            </a:pPr>
            <a:fld id="{BCF20E90-5729-4CB0-B029-97F001D8F638}" type="slidenum">
              <a:rPr lang="en-US" altLang="sv-SE"/>
              <a:pPr>
                <a:defRPr/>
              </a:pPr>
              <a:t>‹#›</a:t>
            </a:fld>
            <a:endParaRPr lang="en-US" altLang="sv-SE"/>
          </a:p>
        </p:txBody>
      </p:sp>
    </p:spTree>
    <p:extLst>
      <p:ext uri="{BB962C8B-B14F-4D97-AF65-F5344CB8AC3E}">
        <p14:creationId xmlns:p14="http://schemas.microsoft.com/office/powerpoint/2010/main" val="4426272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sv-SE"/>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Content Placeholder 4"/>
          <p:cNvSpPr>
            <a:spLocks noGrp="1"/>
          </p:cNvSpPr>
          <p:nvPr>
            <p:ph sz="quarter" idx="3"/>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Rectangle 4">
            <a:extLst>
              <a:ext uri="{FF2B5EF4-FFF2-40B4-BE49-F238E27FC236}">
                <a16:creationId xmlns:a16="http://schemas.microsoft.com/office/drawing/2014/main" id="{223CF117-4F46-8397-1F01-C25F4C14836D}"/>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7" name="Rectangle 5">
            <a:extLst>
              <a:ext uri="{FF2B5EF4-FFF2-40B4-BE49-F238E27FC236}">
                <a16:creationId xmlns:a16="http://schemas.microsoft.com/office/drawing/2014/main" id="{E758722E-EF7D-0970-7DC8-8BE9F87E3FE9}"/>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8" name="Rectangle 6">
            <a:extLst>
              <a:ext uri="{FF2B5EF4-FFF2-40B4-BE49-F238E27FC236}">
                <a16:creationId xmlns:a16="http://schemas.microsoft.com/office/drawing/2014/main" id="{26FF9292-F405-40B4-84DA-62AFB3CE1115}"/>
              </a:ext>
            </a:extLst>
          </p:cNvPr>
          <p:cNvSpPr>
            <a:spLocks noGrp="1" noChangeArrowheads="1"/>
          </p:cNvSpPr>
          <p:nvPr>
            <p:ph type="sldNum" sz="quarter" idx="12"/>
          </p:nvPr>
        </p:nvSpPr>
        <p:spPr>
          <a:ln/>
        </p:spPr>
        <p:txBody>
          <a:bodyPr/>
          <a:lstStyle>
            <a:lvl1pPr>
              <a:defRPr/>
            </a:lvl1pPr>
          </a:lstStyle>
          <a:p>
            <a:pPr>
              <a:defRPr/>
            </a:pPr>
            <a:fld id="{71181F21-6F37-41F0-A3AD-49CF6A65F624}" type="slidenum">
              <a:rPr lang="en-US" altLang="sv-SE"/>
              <a:pPr>
                <a:defRPr/>
              </a:pPr>
              <a:t>‹#›</a:t>
            </a:fld>
            <a:endParaRPr lang="en-US" altLang="sv-SE"/>
          </a:p>
        </p:txBody>
      </p:sp>
    </p:spTree>
    <p:extLst>
      <p:ext uri="{BB962C8B-B14F-4D97-AF65-F5344CB8AC3E}">
        <p14:creationId xmlns:p14="http://schemas.microsoft.com/office/powerpoint/2010/main" val="4140541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endParaRPr lang="sv-SE"/>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Rectangle 4">
            <a:extLst>
              <a:ext uri="{FF2B5EF4-FFF2-40B4-BE49-F238E27FC236}">
                <a16:creationId xmlns:a16="http://schemas.microsoft.com/office/drawing/2014/main" id="{A8D5120D-E31C-6E20-C2B4-E00684B33ED6}"/>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6" name="Rectangle 5">
            <a:extLst>
              <a:ext uri="{FF2B5EF4-FFF2-40B4-BE49-F238E27FC236}">
                <a16:creationId xmlns:a16="http://schemas.microsoft.com/office/drawing/2014/main" id="{22E880F3-6A1B-D342-C488-A87CD1D7D3F4}"/>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7" name="Rectangle 6">
            <a:extLst>
              <a:ext uri="{FF2B5EF4-FFF2-40B4-BE49-F238E27FC236}">
                <a16:creationId xmlns:a16="http://schemas.microsoft.com/office/drawing/2014/main" id="{C56DEFC6-A77B-493F-DDC9-768D6BED2014}"/>
              </a:ext>
            </a:extLst>
          </p:cNvPr>
          <p:cNvSpPr>
            <a:spLocks noGrp="1" noChangeArrowheads="1"/>
          </p:cNvSpPr>
          <p:nvPr>
            <p:ph type="sldNum" sz="quarter" idx="12"/>
          </p:nvPr>
        </p:nvSpPr>
        <p:spPr>
          <a:ln/>
        </p:spPr>
        <p:txBody>
          <a:bodyPr/>
          <a:lstStyle>
            <a:lvl1pPr>
              <a:defRPr/>
            </a:lvl1pPr>
          </a:lstStyle>
          <a:p>
            <a:pPr>
              <a:defRPr/>
            </a:pPr>
            <a:fld id="{470FD56C-1FD9-4299-ABE0-E5C1932B0192}" type="slidenum">
              <a:rPr lang="en-US" altLang="sv-SE"/>
              <a:pPr>
                <a:defRPr/>
              </a:pPr>
              <a:t>‹#›</a:t>
            </a:fld>
            <a:endParaRPr lang="en-US" altLang="sv-SE"/>
          </a:p>
        </p:txBody>
      </p:sp>
    </p:spTree>
    <p:extLst>
      <p:ext uri="{BB962C8B-B14F-4D97-AF65-F5344CB8AC3E}">
        <p14:creationId xmlns:p14="http://schemas.microsoft.com/office/powerpoint/2010/main" val="391290952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a:t>Click to edit Master title style</a:t>
            </a:r>
            <a:endParaRPr lang="sv-SE"/>
          </a:p>
        </p:txBody>
      </p:sp>
      <p:sp>
        <p:nvSpPr>
          <p:cNvPr id="3" name="Content Placeholder 2"/>
          <p:cNvSpPr>
            <a:spLocks noGrp="1"/>
          </p:cNvSpPr>
          <p:nvPr>
            <p:ph sz="quarter" idx="1"/>
          </p:nvPr>
        </p:nvSpPr>
        <p:spPr>
          <a:xfrm>
            <a:off x="457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quarter" idx="2"/>
          </p:nvPr>
        </p:nvSpPr>
        <p:spPr>
          <a:xfrm>
            <a:off x="4648200" y="1600200"/>
            <a:ext cx="40386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Content Placeholder 4"/>
          <p:cNvSpPr>
            <a:spLocks noGrp="1"/>
          </p:cNvSpPr>
          <p:nvPr>
            <p:ph sz="quarter" idx="3"/>
          </p:nvPr>
        </p:nvSpPr>
        <p:spPr>
          <a:xfrm>
            <a:off x="457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6" name="Content Placeholder 5"/>
          <p:cNvSpPr>
            <a:spLocks noGrp="1"/>
          </p:cNvSpPr>
          <p:nvPr>
            <p:ph sz="quarter" idx="4"/>
          </p:nvPr>
        </p:nvSpPr>
        <p:spPr>
          <a:xfrm>
            <a:off x="4648200" y="3938588"/>
            <a:ext cx="40386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Rectangle 4">
            <a:extLst>
              <a:ext uri="{FF2B5EF4-FFF2-40B4-BE49-F238E27FC236}">
                <a16:creationId xmlns:a16="http://schemas.microsoft.com/office/drawing/2014/main" id="{0AC2C572-8550-2D9A-098F-D123DF8F06ED}"/>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8" name="Rectangle 5">
            <a:extLst>
              <a:ext uri="{FF2B5EF4-FFF2-40B4-BE49-F238E27FC236}">
                <a16:creationId xmlns:a16="http://schemas.microsoft.com/office/drawing/2014/main" id="{48C9923E-34E6-A220-E8DC-226CDFA041A5}"/>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9" name="Rectangle 6">
            <a:extLst>
              <a:ext uri="{FF2B5EF4-FFF2-40B4-BE49-F238E27FC236}">
                <a16:creationId xmlns:a16="http://schemas.microsoft.com/office/drawing/2014/main" id="{ADFD1A4E-6255-0C84-0791-1897103B7060}"/>
              </a:ext>
            </a:extLst>
          </p:cNvPr>
          <p:cNvSpPr>
            <a:spLocks noGrp="1" noChangeArrowheads="1"/>
          </p:cNvSpPr>
          <p:nvPr>
            <p:ph type="sldNum" sz="quarter" idx="12"/>
          </p:nvPr>
        </p:nvSpPr>
        <p:spPr>
          <a:ln/>
        </p:spPr>
        <p:txBody>
          <a:bodyPr/>
          <a:lstStyle>
            <a:lvl1pPr>
              <a:defRPr/>
            </a:lvl1pPr>
          </a:lstStyle>
          <a:p>
            <a:pPr>
              <a:defRPr/>
            </a:pPr>
            <a:fld id="{5A8551EF-2E1E-4365-8847-D0923E44C678}" type="slidenum">
              <a:rPr lang="en-US" altLang="sv-SE"/>
              <a:pPr>
                <a:defRPr/>
              </a:pPr>
              <a:t>‹#›</a:t>
            </a:fld>
            <a:endParaRPr lang="en-US" altLang="sv-SE"/>
          </a:p>
        </p:txBody>
      </p:sp>
    </p:spTree>
    <p:extLst>
      <p:ext uri="{BB962C8B-B14F-4D97-AF65-F5344CB8AC3E}">
        <p14:creationId xmlns:p14="http://schemas.microsoft.com/office/powerpoint/2010/main" val="6595346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Rectangle 4">
            <a:extLst>
              <a:ext uri="{FF2B5EF4-FFF2-40B4-BE49-F238E27FC236}">
                <a16:creationId xmlns:a16="http://schemas.microsoft.com/office/drawing/2014/main" id="{EB2A2FA9-573E-F99F-5D8B-65FBF11D5B5B}"/>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5" name="Rectangle 5">
            <a:extLst>
              <a:ext uri="{FF2B5EF4-FFF2-40B4-BE49-F238E27FC236}">
                <a16:creationId xmlns:a16="http://schemas.microsoft.com/office/drawing/2014/main" id="{F838F07D-9110-E07E-C2BF-B023C54ECFDE}"/>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6" name="Rectangle 6">
            <a:extLst>
              <a:ext uri="{FF2B5EF4-FFF2-40B4-BE49-F238E27FC236}">
                <a16:creationId xmlns:a16="http://schemas.microsoft.com/office/drawing/2014/main" id="{EDC45227-0FF7-4FB8-33CC-2B19F4C29EFD}"/>
              </a:ext>
            </a:extLst>
          </p:cNvPr>
          <p:cNvSpPr>
            <a:spLocks noGrp="1" noChangeArrowheads="1"/>
          </p:cNvSpPr>
          <p:nvPr>
            <p:ph type="sldNum" sz="quarter" idx="12"/>
          </p:nvPr>
        </p:nvSpPr>
        <p:spPr>
          <a:ln/>
        </p:spPr>
        <p:txBody>
          <a:bodyPr/>
          <a:lstStyle>
            <a:lvl1pPr>
              <a:defRPr/>
            </a:lvl1pPr>
          </a:lstStyle>
          <a:p>
            <a:pPr>
              <a:defRPr/>
            </a:pPr>
            <a:fld id="{2469EA7C-C8D6-4933-8886-6B3BAF1E4B8D}" type="slidenum">
              <a:rPr lang="en-US" altLang="sv-SE"/>
              <a:pPr>
                <a:defRPr/>
              </a:pPr>
              <a:t>‹#›</a:t>
            </a:fld>
            <a:endParaRPr lang="en-US" altLang="sv-SE"/>
          </a:p>
        </p:txBody>
      </p:sp>
    </p:spTree>
    <p:extLst>
      <p:ext uri="{BB962C8B-B14F-4D97-AF65-F5344CB8AC3E}">
        <p14:creationId xmlns:p14="http://schemas.microsoft.com/office/powerpoint/2010/main" val="8904642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sv-SE"/>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68789DBC-8B8E-DB74-199D-2A08A1444290}"/>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5" name="Rectangle 5">
            <a:extLst>
              <a:ext uri="{FF2B5EF4-FFF2-40B4-BE49-F238E27FC236}">
                <a16:creationId xmlns:a16="http://schemas.microsoft.com/office/drawing/2014/main" id="{1911A672-67C6-C198-48A3-536D0BB6FD6D}"/>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6" name="Rectangle 6">
            <a:extLst>
              <a:ext uri="{FF2B5EF4-FFF2-40B4-BE49-F238E27FC236}">
                <a16:creationId xmlns:a16="http://schemas.microsoft.com/office/drawing/2014/main" id="{08DB4228-256E-DB4E-482E-9EA2C373134E}"/>
              </a:ext>
            </a:extLst>
          </p:cNvPr>
          <p:cNvSpPr>
            <a:spLocks noGrp="1" noChangeArrowheads="1"/>
          </p:cNvSpPr>
          <p:nvPr>
            <p:ph type="sldNum" sz="quarter" idx="12"/>
          </p:nvPr>
        </p:nvSpPr>
        <p:spPr>
          <a:ln/>
        </p:spPr>
        <p:txBody>
          <a:bodyPr/>
          <a:lstStyle>
            <a:lvl1pPr>
              <a:defRPr/>
            </a:lvl1pPr>
          </a:lstStyle>
          <a:p>
            <a:pPr>
              <a:defRPr/>
            </a:pPr>
            <a:fld id="{6E0224C1-A002-4B77-BC0F-F1D1AA95FED2}" type="slidenum">
              <a:rPr lang="en-US" altLang="sv-SE"/>
              <a:pPr>
                <a:defRPr/>
              </a:pPr>
              <a:t>‹#›</a:t>
            </a:fld>
            <a:endParaRPr lang="en-US" altLang="sv-SE"/>
          </a:p>
        </p:txBody>
      </p:sp>
    </p:spTree>
    <p:extLst>
      <p:ext uri="{BB962C8B-B14F-4D97-AF65-F5344CB8AC3E}">
        <p14:creationId xmlns:p14="http://schemas.microsoft.com/office/powerpoint/2010/main" val="7567543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Rectangle 4">
            <a:extLst>
              <a:ext uri="{FF2B5EF4-FFF2-40B4-BE49-F238E27FC236}">
                <a16:creationId xmlns:a16="http://schemas.microsoft.com/office/drawing/2014/main" id="{2B3C3AEB-6A98-1A2C-BB7F-6B32B1A7358D}"/>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6" name="Rectangle 5">
            <a:extLst>
              <a:ext uri="{FF2B5EF4-FFF2-40B4-BE49-F238E27FC236}">
                <a16:creationId xmlns:a16="http://schemas.microsoft.com/office/drawing/2014/main" id="{5E873509-E7B5-A106-E01F-A12B755036D7}"/>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7" name="Rectangle 6">
            <a:extLst>
              <a:ext uri="{FF2B5EF4-FFF2-40B4-BE49-F238E27FC236}">
                <a16:creationId xmlns:a16="http://schemas.microsoft.com/office/drawing/2014/main" id="{017FA5DC-89C3-33CF-9D4E-E2585672B90E}"/>
              </a:ext>
            </a:extLst>
          </p:cNvPr>
          <p:cNvSpPr>
            <a:spLocks noGrp="1" noChangeArrowheads="1"/>
          </p:cNvSpPr>
          <p:nvPr>
            <p:ph type="sldNum" sz="quarter" idx="12"/>
          </p:nvPr>
        </p:nvSpPr>
        <p:spPr>
          <a:ln/>
        </p:spPr>
        <p:txBody>
          <a:bodyPr/>
          <a:lstStyle>
            <a:lvl1pPr>
              <a:defRPr/>
            </a:lvl1pPr>
          </a:lstStyle>
          <a:p>
            <a:pPr>
              <a:defRPr/>
            </a:pPr>
            <a:fld id="{6D21566A-7B7B-4AD7-A2C2-77256EDC88C0}" type="slidenum">
              <a:rPr lang="en-US" altLang="sv-SE"/>
              <a:pPr>
                <a:defRPr/>
              </a:pPr>
              <a:t>‹#›</a:t>
            </a:fld>
            <a:endParaRPr lang="en-US" altLang="sv-SE"/>
          </a:p>
        </p:txBody>
      </p:sp>
    </p:spTree>
    <p:extLst>
      <p:ext uri="{BB962C8B-B14F-4D97-AF65-F5344CB8AC3E}">
        <p14:creationId xmlns:p14="http://schemas.microsoft.com/office/powerpoint/2010/main" val="4268788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sv-SE"/>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7" name="Rectangle 4">
            <a:extLst>
              <a:ext uri="{FF2B5EF4-FFF2-40B4-BE49-F238E27FC236}">
                <a16:creationId xmlns:a16="http://schemas.microsoft.com/office/drawing/2014/main" id="{77C06E00-3F0F-7632-BDC9-2FF1B936D440}"/>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8" name="Rectangle 5">
            <a:extLst>
              <a:ext uri="{FF2B5EF4-FFF2-40B4-BE49-F238E27FC236}">
                <a16:creationId xmlns:a16="http://schemas.microsoft.com/office/drawing/2014/main" id="{0A50E200-53DA-D102-2648-1DE70D348E75}"/>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9" name="Rectangle 6">
            <a:extLst>
              <a:ext uri="{FF2B5EF4-FFF2-40B4-BE49-F238E27FC236}">
                <a16:creationId xmlns:a16="http://schemas.microsoft.com/office/drawing/2014/main" id="{CD0BE2B7-D6B5-1E60-8BB7-32151C63DE68}"/>
              </a:ext>
            </a:extLst>
          </p:cNvPr>
          <p:cNvSpPr>
            <a:spLocks noGrp="1" noChangeArrowheads="1"/>
          </p:cNvSpPr>
          <p:nvPr>
            <p:ph type="sldNum" sz="quarter" idx="12"/>
          </p:nvPr>
        </p:nvSpPr>
        <p:spPr>
          <a:ln/>
        </p:spPr>
        <p:txBody>
          <a:bodyPr/>
          <a:lstStyle>
            <a:lvl1pPr>
              <a:defRPr/>
            </a:lvl1pPr>
          </a:lstStyle>
          <a:p>
            <a:pPr>
              <a:defRPr/>
            </a:pPr>
            <a:fld id="{720547E8-3784-4E2B-A472-0E2E2DE1CD25}" type="slidenum">
              <a:rPr lang="en-US" altLang="sv-SE"/>
              <a:pPr>
                <a:defRPr/>
              </a:pPr>
              <a:t>‹#›</a:t>
            </a:fld>
            <a:endParaRPr lang="en-US" altLang="sv-SE"/>
          </a:p>
        </p:txBody>
      </p:sp>
    </p:spTree>
    <p:extLst>
      <p:ext uri="{BB962C8B-B14F-4D97-AF65-F5344CB8AC3E}">
        <p14:creationId xmlns:p14="http://schemas.microsoft.com/office/powerpoint/2010/main" val="1319927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sv-SE"/>
          </a:p>
        </p:txBody>
      </p:sp>
      <p:sp>
        <p:nvSpPr>
          <p:cNvPr id="3" name="Rectangle 4">
            <a:extLst>
              <a:ext uri="{FF2B5EF4-FFF2-40B4-BE49-F238E27FC236}">
                <a16:creationId xmlns:a16="http://schemas.microsoft.com/office/drawing/2014/main" id="{50509E81-4AE5-A714-566D-A0689A6657BB}"/>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4" name="Rectangle 5">
            <a:extLst>
              <a:ext uri="{FF2B5EF4-FFF2-40B4-BE49-F238E27FC236}">
                <a16:creationId xmlns:a16="http://schemas.microsoft.com/office/drawing/2014/main" id="{204115BD-D302-9111-EB5A-1C7F2FF2092B}"/>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5" name="Rectangle 6">
            <a:extLst>
              <a:ext uri="{FF2B5EF4-FFF2-40B4-BE49-F238E27FC236}">
                <a16:creationId xmlns:a16="http://schemas.microsoft.com/office/drawing/2014/main" id="{54E96E2E-6BA5-28CB-1F3B-70C67D1E7D6D}"/>
              </a:ext>
            </a:extLst>
          </p:cNvPr>
          <p:cNvSpPr>
            <a:spLocks noGrp="1" noChangeArrowheads="1"/>
          </p:cNvSpPr>
          <p:nvPr>
            <p:ph type="sldNum" sz="quarter" idx="12"/>
          </p:nvPr>
        </p:nvSpPr>
        <p:spPr>
          <a:ln/>
        </p:spPr>
        <p:txBody>
          <a:bodyPr/>
          <a:lstStyle>
            <a:lvl1pPr>
              <a:defRPr/>
            </a:lvl1pPr>
          </a:lstStyle>
          <a:p>
            <a:pPr>
              <a:defRPr/>
            </a:pPr>
            <a:fld id="{3992F1FE-DB2A-4763-9A2F-7BFC0792B22C}" type="slidenum">
              <a:rPr lang="en-US" altLang="sv-SE"/>
              <a:pPr>
                <a:defRPr/>
              </a:pPr>
              <a:t>‹#›</a:t>
            </a:fld>
            <a:endParaRPr lang="en-US" altLang="sv-SE"/>
          </a:p>
        </p:txBody>
      </p:sp>
    </p:spTree>
    <p:extLst>
      <p:ext uri="{BB962C8B-B14F-4D97-AF65-F5344CB8AC3E}">
        <p14:creationId xmlns:p14="http://schemas.microsoft.com/office/powerpoint/2010/main" val="391103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9B1B8FF-D7E8-3EEC-A915-0957BA4BE86C}"/>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3" name="Rectangle 5">
            <a:extLst>
              <a:ext uri="{FF2B5EF4-FFF2-40B4-BE49-F238E27FC236}">
                <a16:creationId xmlns:a16="http://schemas.microsoft.com/office/drawing/2014/main" id="{5D37DD87-6A6B-9518-74AA-0FA40D34EE05}"/>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4" name="Rectangle 6">
            <a:extLst>
              <a:ext uri="{FF2B5EF4-FFF2-40B4-BE49-F238E27FC236}">
                <a16:creationId xmlns:a16="http://schemas.microsoft.com/office/drawing/2014/main" id="{F4CFAD2A-F0BD-B9FD-24E4-52608CF1BBC9}"/>
              </a:ext>
            </a:extLst>
          </p:cNvPr>
          <p:cNvSpPr>
            <a:spLocks noGrp="1" noChangeArrowheads="1"/>
          </p:cNvSpPr>
          <p:nvPr>
            <p:ph type="sldNum" sz="quarter" idx="12"/>
          </p:nvPr>
        </p:nvSpPr>
        <p:spPr>
          <a:ln/>
        </p:spPr>
        <p:txBody>
          <a:bodyPr/>
          <a:lstStyle>
            <a:lvl1pPr>
              <a:defRPr/>
            </a:lvl1pPr>
          </a:lstStyle>
          <a:p>
            <a:pPr>
              <a:defRPr/>
            </a:pPr>
            <a:fld id="{25F5A052-3BC2-446E-BA3F-4E30AFB0C064}" type="slidenum">
              <a:rPr lang="en-US" altLang="sv-SE"/>
              <a:pPr>
                <a:defRPr/>
              </a:pPr>
              <a:t>‹#›</a:t>
            </a:fld>
            <a:endParaRPr lang="en-US" altLang="sv-SE"/>
          </a:p>
        </p:txBody>
      </p:sp>
    </p:spTree>
    <p:extLst>
      <p:ext uri="{BB962C8B-B14F-4D97-AF65-F5344CB8AC3E}">
        <p14:creationId xmlns:p14="http://schemas.microsoft.com/office/powerpoint/2010/main" val="1678345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sv-SE"/>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sv-SE"/>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431E8185-481F-B7E2-C974-0C8F452C64F4}"/>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6" name="Rectangle 5">
            <a:extLst>
              <a:ext uri="{FF2B5EF4-FFF2-40B4-BE49-F238E27FC236}">
                <a16:creationId xmlns:a16="http://schemas.microsoft.com/office/drawing/2014/main" id="{6B7E6663-B7C9-31E3-0D1E-9B4B275E5699}"/>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7" name="Rectangle 6">
            <a:extLst>
              <a:ext uri="{FF2B5EF4-FFF2-40B4-BE49-F238E27FC236}">
                <a16:creationId xmlns:a16="http://schemas.microsoft.com/office/drawing/2014/main" id="{D7F72B7C-301B-9B09-CDB1-D8961141D72F}"/>
              </a:ext>
            </a:extLst>
          </p:cNvPr>
          <p:cNvSpPr>
            <a:spLocks noGrp="1" noChangeArrowheads="1"/>
          </p:cNvSpPr>
          <p:nvPr>
            <p:ph type="sldNum" sz="quarter" idx="12"/>
          </p:nvPr>
        </p:nvSpPr>
        <p:spPr>
          <a:ln/>
        </p:spPr>
        <p:txBody>
          <a:bodyPr/>
          <a:lstStyle>
            <a:lvl1pPr>
              <a:defRPr/>
            </a:lvl1pPr>
          </a:lstStyle>
          <a:p>
            <a:pPr>
              <a:defRPr/>
            </a:pPr>
            <a:fld id="{9A1F8A5C-607E-4A22-8112-A46E5980CC05}" type="slidenum">
              <a:rPr lang="en-US" altLang="sv-SE"/>
              <a:pPr>
                <a:defRPr/>
              </a:pPr>
              <a:t>‹#›</a:t>
            </a:fld>
            <a:endParaRPr lang="en-US" altLang="sv-SE"/>
          </a:p>
        </p:txBody>
      </p:sp>
    </p:spTree>
    <p:extLst>
      <p:ext uri="{BB962C8B-B14F-4D97-AF65-F5344CB8AC3E}">
        <p14:creationId xmlns:p14="http://schemas.microsoft.com/office/powerpoint/2010/main" val="4012821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sv-SE"/>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sv-SE"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71D51CDA-B862-D80C-6377-261C95710744}"/>
              </a:ext>
            </a:extLst>
          </p:cNvPr>
          <p:cNvSpPr>
            <a:spLocks noGrp="1" noChangeArrowheads="1"/>
          </p:cNvSpPr>
          <p:nvPr>
            <p:ph type="dt" sz="half" idx="10"/>
          </p:nvPr>
        </p:nvSpPr>
        <p:spPr>
          <a:ln/>
        </p:spPr>
        <p:txBody>
          <a:bodyPr/>
          <a:lstStyle>
            <a:lvl1pPr>
              <a:defRPr/>
            </a:lvl1pPr>
          </a:lstStyle>
          <a:p>
            <a:pPr>
              <a:defRPr/>
            </a:pPr>
            <a:endParaRPr lang="en-US" altLang="sv-SE"/>
          </a:p>
        </p:txBody>
      </p:sp>
      <p:sp>
        <p:nvSpPr>
          <p:cNvPr id="6" name="Rectangle 5">
            <a:extLst>
              <a:ext uri="{FF2B5EF4-FFF2-40B4-BE49-F238E27FC236}">
                <a16:creationId xmlns:a16="http://schemas.microsoft.com/office/drawing/2014/main" id="{69422632-E3FF-A56F-1629-EDCBD88C910E}"/>
              </a:ext>
            </a:extLst>
          </p:cNvPr>
          <p:cNvSpPr>
            <a:spLocks noGrp="1" noChangeArrowheads="1"/>
          </p:cNvSpPr>
          <p:nvPr>
            <p:ph type="ftr" sz="quarter" idx="11"/>
          </p:nvPr>
        </p:nvSpPr>
        <p:spPr>
          <a:ln/>
        </p:spPr>
        <p:txBody>
          <a:bodyPr/>
          <a:lstStyle>
            <a:lvl1pPr>
              <a:defRPr/>
            </a:lvl1pPr>
          </a:lstStyle>
          <a:p>
            <a:pPr>
              <a:defRPr/>
            </a:pPr>
            <a:endParaRPr lang="en-US" altLang="sv-SE"/>
          </a:p>
        </p:txBody>
      </p:sp>
      <p:sp>
        <p:nvSpPr>
          <p:cNvPr id="7" name="Rectangle 6">
            <a:extLst>
              <a:ext uri="{FF2B5EF4-FFF2-40B4-BE49-F238E27FC236}">
                <a16:creationId xmlns:a16="http://schemas.microsoft.com/office/drawing/2014/main" id="{6D6A6534-4548-90C9-3804-D75E5B943B21}"/>
              </a:ext>
            </a:extLst>
          </p:cNvPr>
          <p:cNvSpPr>
            <a:spLocks noGrp="1" noChangeArrowheads="1"/>
          </p:cNvSpPr>
          <p:nvPr>
            <p:ph type="sldNum" sz="quarter" idx="12"/>
          </p:nvPr>
        </p:nvSpPr>
        <p:spPr>
          <a:ln/>
        </p:spPr>
        <p:txBody>
          <a:bodyPr/>
          <a:lstStyle>
            <a:lvl1pPr>
              <a:defRPr/>
            </a:lvl1pPr>
          </a:lstStyle>
          <a:p>
            <a:pPr>
              <a:defRPr/>
            </a:pPr>
            <a:fld id="{FD22784E-388D-4609-8B8E-749E8C78BBD9}" type="slidenum">
              <a:rPr lang="en-US" altLang="sv-SE"/>
              <a:pPr>
                <a:defRPr/>
              </a:pPr>
              <a:t>‹#›</a:t>
            </a:fld>
            <a:endParaRPr lang="en-US" altLang="sv-SE"/>
          </a:p>
        </p:txBody>
      </p:sp>
    </p:spTree>
    <p:extLst>
      <p:ext uri="{BB962C8B-B14F-4D97-AF65-F5344CB8AC3E}">
        <p14:creationId xmlns:p14="http://schemas.microsoft.com/office/powerpoint/2010/main" val="1111971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CAEE"/>
            </a:gs>
            <a:gs pos="100000">
              <a:schemeClr val="bg1"/>
            </a:gs>
          </a:gsLst>
          <a:path path="rect">
            <a:fillToRect l="100000" b="100000"/>
          </a:path>
        </a:gra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29E1D7C8-D7F2-9F04-AC7B-4F64151109F7}"/>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sv-SE"/>
              <a:t>Click to edit Master title style</a:t>
            </a:r>
          </a:p>
        </p:txBody>
      </p:sp>
      <p:sp>
        <p:nvSpPr>
          <p:cNvPr id="1027" name="Rectangle 3">
            <a:extLst>
              <a:ext uri="{FF2B5EF4-FFF2-40B4-BE49-F238E27FC236}">
                <a16:creationId xmlns:a16="http://schemas.microsoft.com/office/drawing/2014/main" id="{21CCADB7-FD4A-6FBF-0150-1FA323530B14}"/>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sv-SE"/>
              <a:t>Click to edit Master text styles</a:t>
            </a:r>
          </a:p>
          <a:p>
            <a:pPr lvl="1"/>
            <a:r>
              <a:rPr lang="en-US" altLang="sv-SE"/>
              <a:t>Second level</a:t>
            </a:r>
          </a:p>
          <a:p>
            <a:pPr lvl="2"/>
            <a:r>
              <a:rPr lang="en-US" altLang="sv-SE"/>
              <a:t>Third level</a:t>
            </a:r>
          </a:p>
          <a:p>
            <a:pPr lvl="3"/>
            <a:r>
              <a:rPr lang="en-US" altLang="sv-SE"/>
              <a:t>Fourth level</a:t>
            </a:r>
          </a:p>
          <a:p>
            <a:pPr lvl="4"/>
            <a:r>
              <a:rPr lang="en-US" altLang="sv-SE"/>
              <a:t>Fifth level</a:t>
            </a:r>
          </a:p>
        </p:txBody>
      </p:sp>
      <p:sp>
        <p:nvSpPr>
          <p:cNvPr id="1028" name="Rectangle 4">
            <a:extLst>
              <a:ext uri="{FF2B5EF4-FFF2-40B4-BE49-F238E27FC236}">
                <a16:creationId xmlns:a16="http://schemas.microsoft.com/office/drawing/2014/main" id="{67A4A74A-6615-2F12-1859-B9AD8AB36422}"/>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b="0"/>
            </a:lvl1pPr>
          </a:lstStyle>
          <a:p>
            <a:pPr>
              <a:defRPr/>
            </a:pPr>
            <a:endParaRPr lang="en-US" altLang="sv-SE"/>
          </a:p>
        </p:txBody>
      </p:sp>
      <p:sp>
        <p:nvSpPr>
          <p:cNvPr id="1029" name="Rectangle 5">
            <a:extLst>
              <a:ext uri="{FF2B5EF4-FFF2-40B4-BE49-F238E27FC236}">
                <a16:creationId xmlns:a16="http://schemas.microsoft.com/office/drawing/2014/main" id="{1488335C-D314-C6B9-2EB2-ECBE8AA18BAA}"/>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b="0"/>
            </a:lvl1pPr>
          </a:lstStyle>
          <a:p>
            <a:pPr>
              <a:defRPr/>
            </a:pPr>
            <a:endParaRPr lang="en-US" altLang="sv-SE"/>
          </a:p>
        </p:txBody>
      </p:sp>
      <p:sp>
        <p:nvSpPr>
          <p:cNvPr id="1030" name="Rectangle 6">
            <a:extLst>
              <a:ext uri="{FF2B5EF4-FFF2-40B4-BE49-F238E27FC236}">
                <a16:creationId xmlns:a16="http://schemas.microsoft.com/office/drawing/2014/main" id="{2CE1CA8F-F742-A5B2-84A1-47E93CF9D8DD}"/>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b="0"/>
            </a:lvl1pPr>
          </a:lstStyle>
          <a:p>
            <a:pPr>
              <a:defRPr/>
            </a:pPr>
            <a:fld id="{5E404456-8375-40F7-947C-AEED7739048A}" type="slidenum">
              <a:rPr lang="en-US" altLang="sv-SE"/>
              <a:pPr>
                <a:defRPr/>
              </a:pPr>
              <a:t>‹#›</a:t>
            </a:fld>
            <a:endParaRPr lang="en-US" alt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cs typeface="Arial" pitchFamily="34" charset="0"/>
        </a:defRPr>
      </a:lvl2pPr>
      <a:lvl3pPr algn="ctr" rtl="0" eaLnBrk="0" fontAlgn="base" hangingPunct="0">
        <a:spcBef>
          <a:spcPct val="0"/>
        </a:spcBef>
        <a:spcAft>
          <a:spcPct val="0"/>
        </a:spcAft>
        <a:defRPr sz="4400">
          <a:solidFill>
            <a:schemeClr val="tx2"/>
          </a:solidFill>
          <a:latin typeface="Arial" pitchFamily="34" charset="0"/>
          <a:cs typeface="Arial" pitchFamily="34" charset="0"/>
        </a:defRPr>
      </a:lvl3pPr>
      <a:lvl4pPr algn="ctr" rtl="0" eaLnBrk="0" fontAlgn="base" hangingPunct="0">
        <a:spcBef>
          <a:spcPct val="0"/>
        </a:spcBef>
        <a:spcAft>
          <a:spcPct val="0"/>
        </a:spcAft>
        <a:defRPr sz="4400">
          <a:solidFill>
            <a:schemeClr val="tx2"/>
          </a:solidFill>
          <a:latin typeface="Arial" pitchFamily="34" charset="0"/>
          <a:cs typeface="Arial" pitchFamily="34" charset="0"/>
        </a:defRPr>
      </a:lvl4pPr>
      <a:lvl5pPr algn="ctr" rtl="0" eaLnBrk="0" fontAlgn="base" hangingPunct="0">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4.xml"/><Relationship Id="rId1" Type="http://schemas.openxmlformats.org/officeDocument/2006/relationships/slideLayout" Target="../slideLayouts/slideLayout12.xml"/><Relationship Id="rId5" Type="http://schemas.openxmlformats.org/officeDocument/2006/relationships/image" Target="../media/image14.png"/><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5.xml"/><Relationship Id="rId1" Type="http://schemas.openxmlformats.org/officeDocument/2006/relationships/slideLayout" Target="../slideLayouts/slideLayout12.xml"/><Relationship Id="rId6" Type="http://schemas.openxmlformats.org/officeDocument/2006/relationships/image" Target="../media/image17.png"/><Relationship Id="rId5" Type="http://schemas.openxmlformats.org/officeDocument/2006/relationships/image" Target="../media/image16.png"/><Relationship Id="rId4" Type="http://schemas.openxmlformats.org/officeDocument/2006/relationships/image" Target="../media/image15.png"/></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image" Target="../media/image18.png"/></Relationships>
</file>

<file path=ppt/slides/_rels/slide13.xml.rels><?xml version="1.0" encoding="UTF-8" standalone="yes"?>
<Relationships xmlns="http://schemas.openxmlformats.org/package/2006/relationships"><Relationship Id="rId2" Type="http://schemas.openxmlformats.org/officeDocument/2006/relationships/image" Target="../media/image21.png"/><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video" Target="file:///D:\josef\doc\presentations\cos_motion.wmv" TargetMode="External"/><Relationship Id="rId6" Type="http://schemas.openxmlformats.org/officeDocument/2006/relationships/image" Target="../media/image10.png"/><Relationship Id="rId5" Type="http://schemas.openxmlformats.org/officeDocument/2006/relationships/image" Target="../media/image9.wmf"/><Relationship Id="rId4" Type="http://schemas.openxmlformats.org/officeDocument/2006/relationships/image" Target="../media/image8.wmf"/></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opticalillusion.net/optical-illusions/the-barber-pole-illusion"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5A7F1B1-50CB-2208-E0D4-7C5053B37908}"/>
              </a:ext>
            </a:extLst>
          </p:cNvPr>
          <p:cNvSpPr>
            <a:spLocks noGrp="1" noChangeArrowheads="1"/>
          </p:cNvSpPr>
          <p:nvPr>
            <p:ph type="ctrTitle"/>
          </p:nvPr>
        </p:nvSpPr>
        <p:spPr>
          <a:xfrm>
            <a:off x="1892300" y="225425"/>
            <a:ext cx="6221413" cy="2619375"/>
          </a:xfrm>
        </p:spPr>
        <p:txBody>
          <a:bodyPr/>
          <a:lstStyle/>
          <a:p>
            <a:pPr eaLnBrk="1" hangingPunct="1"/>
            <a:r>
              <a:rPr lang="en-US" altLang="sv-SE" sz="3200" dirty="0">
                <a:solidFill>
                  <a:schemeClr val="tx1"/>
                </a:solidFill>
                <a:latin typeface="Verdana" panose="020B0604030504040204" pitchFamily="34" charset="0"/>
              </a:rPr>
              <a:t>Motion </a:t>
            </a:r>
            <a:r>
              <a:rPr lang="en-US" altLang="sv-SE" sz="3200">
                <a:solidFill>
                  <a:schemeClr val="tx1"/>
                </a:solidFill>
                <a:latin typeface="Verdana" panose="020B0604030504040204" pitchFamily="34" charset="0"/>
              </a:rPr>
              <a:t>Analysis tools-</a:t>
            </a:r>
            <a:br>
              <a:rPr lang="en-US" altLang="sv-SE" sz="3200" dirty="0">
                <a:solidFill>
                  <a:schemeClr val="tx1"/>
                </a:solidFill>
                <a:latin typeface="Verdana" panose="020B0604030504040204" pitchFamily="34" charset="0"/>
              </a:rPr>
            </a:br>
            <a:r>
              <a:rPr lang="en-US" altLang="sv-SE" sz="2600" dirty="0">
                <a:solidFill>
                  <a:schemeClr val="tx1"/>
                </a:solidFill>
                <a:latin typeface="Verdana" panose="020B0604030504040204" pitchFamily="34" charset="0"/>
              </a:rPr>
              <a:t>Optical Flow by correlation/</a:t>
            </a:r>
            <a:r>
              <a:rPr lang="en-US" altLang="sv-SE" sz="2600" dirty="0" err="1">
                <a:solidFill>
                  <a:schemeClr val="tx1"/>
                </a:solidFill>
                <a:latin typeface="Verdana" panose="020B0604030504040204" pitchFamily="34" charset="0"/>
              </a:rPr>
              <a:t>dfd</a:t>
            </a:r>
            <a:endParaRPr lang="en-US" altLang="sv-SE" sz="2600" dirty="0">
              <a:solidFill>
                <a:schemeClr val="tx1"/>
              </a:solidFill>
              <a:latin typeface="Verdana" panose="020B0604030504040204" pitchFamily="34" charset="0"/>
            </a:endParaRPr>
          </a:p>
        </p:txBody>
      </p:sp>
      <p:sp>
        <p:nvSpPr>
          <p:cNvPr id="3075" name="Rectangle 3">
            <a:extLst>
              <a:ext uri="{FF2B5EF4-FFF2-40B4-BE49-F238E27FC236}">
                <a16:creationId xmlns:a16="http://schemas.microsoft.com/office/drawing/2014/main" id="{A48CCE6E-39BD-6586-F516-7B7144D40AA9}"/>
              </a:ext>
            </a:extLst>
          </p:cNvPr>
          <p:cNvSpPr>
            <a:spLocks noGrp="1" noChangeArrowheads="1"/>
          </p:cNvSpPr>
          <p:nvPr>
            <p:ph type="subTitle" idx="1"/>
          </p:nvPr>
        </p:nvSpPr>
        <p:spPr>
          <a:xfrm>
            <a:off x="2860675" y="3089275"/>
            <a:ext cx="3908425" cy="1220788"/>
          </a:xfrm>
        </p:spPr>
        <p:txBody>
          <a:bodyPr/>
          <a:lstStyle/>
          <a:p>
            <a:pPr eaLnBrk="1" hangingPunct="1"/>
            <a:r>
              <a:rPr lang="sv-SE" altLang="sv-SE">
                <a:latin typeface="Verdana" panose="020B0604030504040204" pitchFamily="34" charset="0"/>
              </a:rPr>
              <a:t>Josef Bigun</a:t>
            </a:r>
          </a:p>
        </p:txBody>
      </p:sp>
      <p:sp>
        <p:nvSpPr>
          <p:cNvPr id="3076" name="Rectangle 6">
            <a:extLst>
              <a:ext uri="{FF2B5EF4-FFF2-40B4-BE49-F238E27FC236}">
                <a16:creationId xmlns:a16="http://schemas.microsoft.com/office/drawing/2014/main" id="{A0F82B94-0C04-52BB-7D84-36D2BD53E0DC}"/>
              </a:ext>
            </a:extLst>
          </p:cNvPr>
          <p:cNvSpPr>
            <a:spLocks noChangeArrowheads="1"/>
          </p:cNvSpPr>
          <p:nvPr/>
        </p:nvSpPr>
        <p:spPr bwMode="auto">
          <a:xfrm>
            <a:off x="650875" y="4375150"/>
            <a:ext cx="6178550" cy="696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buFontTx/>
              <a:buNone/>
            </a:pPr>
            <a:r>
              <a:rPr lang="sv-SE" altLang="sv-SE" sz="1800" b="0" i="1" dirty="0"/>
              <a:t>J. Bigun: Vision </a:t>
            </a:r>
            <a:r>
              <a:rPr lang="sv-SE" altLang="sv-SE" sz="1800" b="0" i="1" dirty="0" err="1"/>
              <a:t>with</a:t>
            </a:r>
            <a:r>
              <a:rPr lang="sv-SE" altLang="sv-SE" sz="1800" b="0" i="1" dirty="0"/>
              <a:t> </a:t>
            </a:r>
            <a:r>
              <a:rPr lang="sv-SE" altLang="sv-SE" sz="1800" b="0" i="1" dirty="0" err="1"/>
              <a:t>Direction</a:t>
            </a:r>
            <a:r>
              <a:rPr lang="sv-SE" altLang="sv-SE" sz="1800" b="0" i="1" dirty="0"/>
              <a:t>, Springer, Heidelberg, 2006. </a:t>
            </a:r>
          </a:p>
          <a:p>
            <a:pPr eaLnBrk="1" hangingPunct="1">
              <a:buFontTx/>
              <a:buNone/>
            </a:pPr>
            <a:r>
              <a:rPr lang="sv-SE" altLang="sv-SE" sz="1800" b="0" i="1" dirty="0"/>
              <a:t>(</a:t>
            </a:r>
            <a:r>
              <a:rPr lang="sv-SE" altLang="sv-SE" sz="1800" b="0" i="1" dirty="0" err="1"/>
              <a:t>Chapter</a:t>
            </a:r>
            <a:r>
              <a:rPr lang="sv-SE" altLang="sv-SE" sz="1800" b="0" i="1" dirty="0"/>
              <a:t> 12. </a:t>
            </a:r>
            <a:r>
              <a:rPr lang="sv-SE" altLang="sv-SE" sz="1800" b="0" i="1" dirty="0" err="1"/>
              <a:t>Sections</a:t>
            </a:r>
            <a:r>
              <a:rPr lang="sv-SE" altLang="sv-SE" sz="1800" b="0" i="1" dirty="0"/>
              <a:t>: 12.12, 12.4, 12.6, 12.10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DBFC8B53-886F-AADB-8EC5-086A7A8EF4D9}"/>
              </a:ext>
            </a:extLst>
          </p:cNvPr>
          <p:cNvSpPr/>
          <p:nvPr/>
        </p:nvSpPr>
        <p:spPr bwMode="auto">
          <a:xfrm>
            <a:off x="3021013" y="1703388"/>
            <a:ext cx="2824162" cy="2841625"/>
          </a:xfrm>
          <a:prstGeom prst="rect">
            <a:avLst/>
          </a:prstGeom>
          <a:pattFill prst="lgGrid">
            <a:fgClr>
              <a:schemeClr val="accent1"/>
            </a:fgClr>
            <a:bgClr>
              <a:schemeClr val="bg1"/>
            </a:bgClr>
          </a:pattFill>
          <a:ln w="28575" cap="flat" cmpd="sng" algn="ctr">
            <a:solidFill>
              <a:srgbClr val="FF0000"/>
            </a:solidFill>
            <a:prstDash val="solid"/>
            <a:round/>
            <a:headEnd type="none" w="med" len="med"/>
            <a:tailEnd type="none" w="med" len="med"/>
          </a:ln>
          <a:effectLst/>
        </p:spPr>
        <p:txBody>
          <a:bodyPr/>
          <a:lstStyle/>
          <a:p>
            <a:pPr eaLnBrk="1" hangingPunct="1">
              <a:defRPr/>
            </a:pPr>
            <a:endParaRPr lang="en-SE" dirty="0">
              <a:solidFill>
                <a:srgbClr val="00B0F0"/>
              </a:solidFill>
              <a:highlight>
                <a:srgbClr val="00FFFF"/>
              </a:highlight>
            </a:endParaRPr>
          </a:p>
        </p:txBody>
      </p:sp>
      <p:sp>
        <p:nvSpPr>
          <p:cNvPr id="15363" name="Rectangle 16">
            <a:extLst>
              <a:ext uri="{FF2B5EF4-FFF2-40B4-BE49-F238E27FC236}">
                <a16:creationId xmlns:a16="http://schemas.microsoft.com/office/drawing/2014/main" id="{90431605-D629-9706-AF2D-C2922BC1A8A4}"/>
              </a:ext>
            </a:extLst>
          </p:cNvPr>
          <p:cNvSpPr>
            <a:spLocks noChangeArrowheads="1"/>
          </p:cNvSpPr>
          <p:nvPr/>
        </p:nvSpPr>
        <p:spPr bwMode="auto">
          <a:xfrm>
            <a:off x="3821113" y="2514600"/>
            <a:ext cx="1158875" cy="1158875"/>
          </a:xfrm>
          <a:prstGeom prst="rect">
            <a:avLst/>
          </a:prstGeom>
          <a:blipFill dpi="0" rotWithShape="1">
            <a:blip r:embed="rId3"/>
            <a:srcRect/>
            <a:tile tx="0" ty="0" sx="100000" sy="100000" flip="none" algn="tl"/>
          </a:blipFill>
          <a:ln w="28575" algn="ctr">
            <a:solidFill>
              <a:srgbClr val="00B0F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sv-SE" altLang="sv-SE" sz="1800"/>
          </a:p>
        </p:txBody>
      </p:sp>
      <p:cxnSp>
        <p:nvCxnSpPr>
          <p:cNvPr id="7" name="Straight Arrow Connector 6">
            <a:extLst>
              <a:ext uri="{FF2B5EF4-FFF2-40B4-BE49-F238E27FC236}">
                <a16:creationId xmlns:a16="http://schemas.microsoft.com/office/drawing/2014/main" id="{E5EE002B-14B6-6507-C891-06EE2A64AD0D}"/>
              </a:ext>
            </a:extLst>
          </p:cNvPr>
          <p:cNvCxnSpPr>
            <a:cxnSpLocks/>
          </p:cNvCxnSpPr>
          <p:nvPr/>
        </p:nvCxnSpPr>
        <p:spPr bwMode="auto">
          <a:xfrm flipH="1">
            <a:off x="3771900" y="3070225"/>
            <a:ext cx="669925" cy="800100"/>
          </a:xfrm>
          <a:prstGeom prst="straightConnector1">
            <a:avLst/>
          </a:prstGeom>
          <a:ln w="57150">
            <a:solidFill>
              <a:srgbClr val="00B050"/>
            </a:solidFill>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5365" name="Straight Arrow Connector 11">
            <a:extLst>
              <a:ext uri="{FF2B5EF4-FFF2-40B4-BE49-F238E27FC236}">
                <a16:creationId xmlns:a16="http://schemas.microsoft.com/office/drawing/2014/main" id="{CC055E8D-DD70-5B11-857B-7ADE6FEF44DA}"/>
              </a:ext>
            </a:extLst>
          </p:cNvPr>
          <p:cNvCxnSpPr>
            <a:cxnSpLocks noChangeShapeType="1"/>
          </p:cNvCxnSpPr>
          <p:nvPr/>
        </p:nvCxnSpPr>
        <p:spPr bwMode="auto">
          <a:xfrm flipV="1">
            <a:off x="4457700" y="2514600"/>
            <a:ext cx="1077913" cy="555625"/>
          </a:xfrm>
          <a:prstGeom prst="straightConnector1">
            <a:avLst/>
          </a:prstGeom>
          <a:noFill/>
          <a:ln w="57150" algn="ctr">
            <a:solidFill>
              <a:srgbClr val="00B05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366" name="TextBox 13">
            <a:extLst>
              <a:ext uri="{FF2B5EF4-FFF2-40B4-BE49-F238E27FC236}">
                <a16:creationId xmlns:a16="http://schemas.microsoft.com/office/drawing/2014/main" id="{6455F8D5-B977-2359-1972-2E0A1BDD1780}"/>
              </a:ext>
            </a:extLst>
          </p:cNvPr>
          <p:cNvSpPr txBox="1">
            <a:spLocks noChangeArrowheads="1"/>
          </p:cNvSpPr>
          <p:nvPr/>
        </p:nvSpPr>
        <p:spPr bwMode="auto">
          <a:xfrm>
            <a:off x="620713" y="128588"/>
            <a:ext cx="79819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2400">
                <a:solidFill>
                  <a:srgbClr val="0070C0"/>
                </a:solidFill>
              </a:rPr>
              <a:t>Optical flow by Displaced Frame Difference (DFD</a:t>
            </a:r>
            <a:r>
              <a:rPr lang="sv-SE" altLang="sv-SE" sz="1800">
                <a:solidFill>
                  <a:srgbClr val="0070C0"/>
                </a:solidFill>
              </a:rPr>
              <a:t>)</a:t>
            </a:r>
          </a:p>
          <a:p>
            <a:pPr>
              <a:spcBef>
                <a:spcPct val="0"/>
              </a:spcBef>
              <a:buFontTx/>
              <a:buNone/>
            </a:pPr>
            <a:endParaRPr lang="sv-SE" altLang="sv-SE" sz="1800"/>
          </a:p>
          <a:p>
            <a:pPr>
              <a:spcBef>
                <a:spcPct val="0"/>
              </a:spcBef>
              <a:buFontTx/>
              <a:buNone/>
            </a:pPr>
            <a:r>
              <a:rPr lang="sv-SE" altLang="sv-SE" sz="1800" i="1"/>
              <a:t>Synonyms: Optical flow by Block matching, Optical flow by Correlation</a:t>
            </a:r>
          </a:p>
        </p:txBody>
      </p:sp>
      <p:sp>
        <p:nvSpPr>
          <p:cNvPr id="15367" name="Rectangle 17">
            <a:extLst>
              <a:ext uri="{FF2B5EF4-FFF2-40B4-BE49-F238E27FC236}">
                <a16:creationId xmlns:a16="http://schemas.microsoft.com/office/drawing/2014/main" id="{D50ECFC3-B0C5-B0AA-D552-3995CED5971C}"/>
              </a:ext>
            </a:extLst>
          </p:cNvPr>
          <p:cNvSpPr>
            <a:spLocks noChangeArrowheads="1"/>
          </p:cNvSpPr>
          <p:nvPr/>
        </p:nvSpPr>
        <p:spPr bwMode="auto">
          <a:xfrm>
            <a:off x="3200400" y="3198813"/>
            <a:ext cx="1127125" cy="1208087"/>
          </a:xfrm>
          <a:prstGeom prst="rect">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sv-SE" altLang="sv-SE" sz="1800"/>
          </a:p>
        </p:txBody>
      </p:sp>
      <p:sp>
        <p:nvSpPr>
          <p:cNvPr id="23" name="TextBox 22">
            <a:extLst>
              <a:ext uri="{FF2B5EF4-FFF2-40B4-BE49-F238E27FC236}">
                <a16:creationId xmlns:a16="http://schemas.microsoft.com/office/drawing/2014/main" id="{4F4BB29C-9869-E24B-3806-DD39AFDCBC15}"/>
              </a:ext>
            </a:extLst>
          </p:cNvPr>
          <p:cNvSpPr txBox="1">
            <a:spLocks noRot="1" noChangeAspect="1" noMove="1" noResize="1" noEditPoints="1" noAdjustHandles="1" noChangeArrowheads="1" noChangeShapeType="1" noTextEdit="1"/>
          </p:cNvSpPr>
          <p:nvPr/>
        </p:nvSpPr>
        <p:spPr>
          <a:xfrm>
            <a:off x="6219873" y="1681843"/>
            <a:ext cx="2005677" cy="1754326"/>
          </a:xfrm>
          <a:prstGeom prst="rect">
            <a:avLst/>
          </a:prstGeom>
          <a:blipFill>
            <a:blip r:embed="rId4"/>
            <a:stretch>
              <a:fillRect l="-2432" t="-2083" r="-1824" b="-4514"/>
            </a:stretch>
          </a:blipFill>
          <a:ln w="12700">
            <a:solidFill>
              <a:srgbClr val="00B0F0"/>
            </a:solidFill>
          </a:ln>
        </p:spPr>
        <p:txBody>
          <a:bodyPr/>
          <a:lstStyle/>
          <a:p>
            <a:pPr>
              <a:defRPr/>
            </a:pPr>
            <a:r>
              <a:rPr lang="en-SE" dirty="0">
                <a:noFill/>
              </a:rPr>
              <a:t> </a:t>
            </a:r>
          </a:p>
        </p:txBody>
      </p:sp>
      <p:sp>
        <p:nvSpPr>
          <p:cNvPr id="25" name="TextBox 24">
            <a:extLst>
              <a:ext uri="{FF2B5EF4-FFF2-40B4-BE49-F238E27FC236}">
                <a16:creationId xmlns:a16="http://schemas.microsoft.com/office/drawing/2014/main" id="{6515881E-A141-C979-58DF-5D876DDF49A2}"/>
              </a:ext>
            </a:extLst>
          </p:cNvPr>
          <p:cNvSpPr txBox="1">
            <a:spLocks noRot="1" noChangeAspect="1" noMove="1" noResize="1" noEditPoints="1" noAdjustHandles="1" noChangeArrowheads="1" noChangeShapeType="1" noTextEdit="1"/>
          </p:cNvSpPr>
          <p:nvPr/>
        </p:nvSpPr>
        <p:spPr>
          <a:xfrm>
            <a:off x="280649" y="4851077"/>
            <a:ext cx="3288080" cy="1232902"/>
          </a:xfrm>
          <a:prstGeom prst="rect">
            <a:avLst/>
          </a:prstGeom>
          <a:blipFill>
            <a:blip r:embed="rId5"/>
            <a:stretch>
              <a:fillRect l="-1484" t="-2970" b="-2475"/>
            </a:stretch>
          </a:blipFill>
        </p:spPr>
        <p:txBody>
          <a:bodyPr/>
          <a:lstStyle/>
          <a:p>
            <a:pPr>
              <a:defRPr/>
            </a:pPr>
            <a:r>
              <a:rPr lang="en-SE">
                <a:noFill/>
              </a:rPr>
              <a:t> </a:t>
            </a:r>
          </a:p>
        </p:txBody>
      </p:sp>
      <p:sp>
        <p:nvSpPr>
          <p:cNvPr id="15371" name="TextBox 26">
            <a:extLst>
              <a:ext uri="{FF2B5EF4-FFF2-40B4-BE49-F238E27FC236}">
                <a16:creationId xmlns:a16="http://schemas.microsoft.com/office/drawing/2014/main" id="{0725152D-6CEA-85F3-E3B7-98DAD06B80AF}"/>
              </a:ext>
            </a:extLst>
          </p:cNvPr>
          <p:cNvSpPr txBox="1">
            <a:spLocks noChangeArrowheads="1"/>
          </p:cNvSpPr>
          <p:nvPr/>
        </p:nvSpPr>
        <p:spPr bwMode="auto">
          <a:xfrm>
            <a:off x="6215063" y="3760788"/>
            <a:ext cx="23002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800">
                <a:solidFill>
                  <a:srgbClr val="008000"/>
                </a:solidFill>
              </a:rPr>
              <a:t>Candidate Velocity </a:t>
            </a:r>
          </a:p>
          <a:p>
            <a:pPr>
              <a:spcBef>
                <a:spcPct val="0"/>
              </a:spcBef>
              <a:buFontTx/>
              <a:buNone/>
            </a:pPr>
            <a:r>
              <a:rPr lang="sv-SE" altLang="sv-SE" sz="1800">
                <a:solidFill>
                  <a:srgbClr val="008000"/>
                </a:solidFill>
              </a:rPr>
              <a:t>Vector</a:t>
            </a:r>
          </a:p>
        </p:txBody>
      </p:sp>
      <p:cxnSp>
        <p:nvCxnSpPr>
          <p:cNvPr id="30" name="Connector: Elbow 29">
            <a:extLst>
              <a:ext uri="{FF2B5EF4-FFF2-40B4-BE49-F238E27FC236}">
                <a16:creationId xmlns:a16="http://schemas.microsoft.com/office/drawing/2014/main" id="{9D0DEA41-08E0-E91D-6F4B-4F0A7D47E662}"/>
              </a:ext>
            </a:extLst>
          </p:cNvPr>
          <p:cNvCxnSpPr>
            <a:cxnSpLocks/>
          </p:cNvCxnSpPr>
          <p:nvPr/>
        </p:nvCxnSpPr>
        <p:spPr bwMode="auto">
          <a:xfrm flipV="1">
            <a:off x="4572000" y="2079625"/>
            <a:ext cx="1600200" cy="1119188"/>
          </a:xfrm>
          <a:prstGeom prst="bentConnector3">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3" name="Connector: Elbow 32">
            <a:extLst>
              <a:ext uri="{FF2B5EF4-FFF2-40B4-BE49-F238E27FC236}">
                <a16:creationId xmlns:a16="http://schemas.microsoft.com/office/drawing/2014/main" id="{B43D549A-DD06-E833-1600-226ADC4ED013}"/>
              </a:ext>
            </a:extLst>
          </p:cNvPr>
          <p:cNvCxnSpPr>
            <a:cxnSpLocks/>
          </p:cNvCxnSpPr>
          <p:nvPr/>
        </p:nvCxnSpPr>
        <p:spPr bwMode="auto">
          <a:xfrm>
            <a:off x="3976688" y="3760788"/>
            <a:ext cx="2195512" cy="447675"/>
          </a:xfrm>
          <a:prstGeom prst="bentConnector3">
            <a:avLst>
              <a:gd name="adj1" fmla="val 50000"/>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5" name="Connector: Elbow 34">
            <a:extLst>
              <a:ext uri="{FF2B5EF4-FFF2-40B4-BE49-F238E27FC236}">
                <a16:creationId xmlns:a16="http://schemas.microsoft.com/office/drawing/2014/main" id="{7F24F553-8974-4184-EDAF-9CFB875277BC}"/>
              </a:ext>
            </a:extLst>
          </p:cNvPr>
          <p:cNvCxnSpPr>
            <a:cxnSpLocks/>
            <a:endCxn id="25" idx="0"/>
          </p:cNvCxnSpPr>
          <p:nvPr/>
        </p:nvCxnSpPr>
        <p:spPr bwMode="auto">
          <a:xfrm rot="10800000" flipV="1">
            <a:off x="1924050" y="4208463"/>
            <a:ext cx="1516063" cy="642937"/>
          </a:xfrm>
          <a:prstGeom prst="bentConnector2">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 name="TextBox 21">
            <a:extLst>
              <a:ext uri="{FF2B5EF4-FFF2-40B4-BE49-F238E27FC236}">
                <a16:creationId xmlns:a16="http://schemas.microsoft.com/office/drawing/2014/main" id="{988CA6CD-0D7D-8749-427C-8A8EB0BD07B6}"/>
              </a:ext>
            </a:extLst>
          </p:cNvPr>
          <p:cNvSpPr txBox="1">
            <a:spLocks noChangeArrowheads="1"/>
          </p:cNvSpPr>
          <p:nvPr/>
        </p:nvSpPr>
        <p:spPr bwMode="auto">
          <a:xfrm>
            <a:off x="187337" y="1848599"/>
            <a:ext cx="2364750" cy="92333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800" dirty="0" err="1"/>
              <a:t>Search</a:t>
            </a:r>
            <a:r>
              <a:rPr lang="sv-SE" altLang="sv-SE" sz="1800" dirty="0"/>
              <a:t> </a:t>
            </a:r>
            <a:r>
              <a:rPr lang="sv-SE" altLang="sv-SE" sz="1800" dirty="0" err="1"/>
              <a:t>window</a:t>
            </a:r>
            <a:endParaRPr lang="sv-SE" altLang="sv-SE" sz="1800" dirty="0"/>
          </a:p>
          <a:p>
            <a:pPr>
              <a:spcBef>
                <a:spcPct val="0"/>
              </a:spcBef>
              <a:buFontTx/>
              <a:buNone/>
            </a:pPr>
            <a:r>
              <a:rPr lang="sv-SE" altLang="sv-SE" sz="1800" dirty="0"/>
              <a:t>relative the original </a:t>
            </a:r>
          </a:p>
          <a:p>
            <a:pPr>
              <a:spcBef>
                <a:spcPct val="0"/>
              </a:spcBef>
              <a:buFontTx/>
              <a:buNone/>
            </a:pPr>
            <a:r>
              <a:rPr lang="sv-SE" altLang="sv-SE" sz="1800" dirty="0"/>
              <a:t>Pixel </a:t>
            </a:r>
            <a:r>
              <a:rPr lang="sv-SE" altLang="sv-SE" sz="1800" dirty="0" err="1"/>
              <a:t>location</a:t>
            </a:r>
            <a:endParaRPr lang="sv-SE" altLang="sv-SE" sz="1800" dirty="0"/>
          </a:p>
        </p:txBody>
      </p:sp>
      <p:cxnSp>
        <p:nvCxnSpPr>
          <p:cNvPr id="4" name="Connector: Elbow 3">
            <a:extLst>
              <a:ext uri="{FF2B5EF4-FFF2-40B4-BE49-F238E27FC236}">
                <a16:creationId xmlns:a16="http://schemas.microsoft.com/office/drawing/2014/main" id="{B1302C5E-1F99-02BA-33C0-1261F2E98F41}"/>
              </a:ext>
            </a:extLst>
          </p:cNvPr>
          <p:cNvCxnSpPr>
            <a:endCxn id="3" idx="3"/>
          </p:cNvCxnSpPr>
          <p:nvPr/>
        </p:nvCxnSpPr>
        <p:spPr bwMode="auto">
          <a:xfrm rot="16200000" flipV="1">
            <a:off x="2328485" y="2533866"/>
            <a:ext cx="913472" cy="466268"/>
          </a:xfrm>
          <a:prstGeom prst="bentConnector2">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F33C959D-A08D-EFE1-283A-28F6B9227D4D}"/>
              </a:ext>
            </a:extLst>
          </p:cNvPr>
          <p:cNvSpPr/>
          <p:nvPr/>
        </p:nvSpPr>
        <p:spPr bwMode="auto">
          <a:xfrm>
            <a:off x="3005138" y="1681163"/>
            <a:ext cx="2824162" cy="2841625"/>
          </a:xfrm>
          <a:prstGeom prst="rect">
            <a:avLst/>
          </a:prstGeom>
          <a:pattFill prst="lgGrid">
            <a:fgClr>
              <a:schemeClr val="accent1"/>
            </a:fgClr>
            <a:bgClr>
              <a:schemeClr val="bg1"/>
            </a:bgClr>
          </a:pattFill>
          <a:ln w="28575" cap="flat" cmpd="sng" algn="ctr">
            <a:solidFill>
              <a:srgbClr val="FF0000"/>
            </a:solidFill>
            <a:prstDash val="solid"/>
            <a:round/>
            <a:headEnd type="none" w="med" len="med"/>
            <a:tailEnd type="none" w="med" len="med"/>
          </a:ln>
          <a:effectLst/>
        </p:spPr>
        <p:txBody>
          <a:bodyPr/>
          <a:lstStyle/>
          <a:p>
            <a:pPr eaLnBrk="1" hangingPunct="1">
              <a:defRPr/>
            </a:pPr>
            <a:endParaRPr lang="en-SE" dirty="0">
              <a:solidFill>
                <a:srgbClr val="00B0F0"/>
              </a:solidFill>
              <a:highlight>
                <a:srgbClr val="00FFFF"/>
              </a:highlight>
            </a:endParaRPr>
          </a:p>
        </p:txBody>
      </p:sp>
      <p:sp>
        <p:nvSpPr>
          <p:cNvPr id="17411" name="Rectangle 16">
            <a:extLst>
              <a:ext uri="{FF2B5EF4-FFF2-40B4-BE49-F238E27FC236}">
                <a16:creationId xmlns:a16="http://schemas.microsoft.com/office/drawing/2014/main" id="{5ED28968-30B9-7EE9-8CBD-FD272C832428}"/>
              </a:ext>
            </a:extLst>
          </p:cNvPr>
          <p:cNvSpPr>
            <a:spLocks noChangeArrowheads="1"/>
          </p:cNvSpPr>
          <p:nvPr/>
        </p:nvSpPr>
        <p:spPr bwMode="auto">
          <a:xfrm>
            <a:off x="3821113" y="2471738"/>
            <a:ext cx="1158875" cy="1201737"/>
          </a:xfrm>
          <a:prstGeom prst="rect">
            <a:avLst/>
          </a:prstGeom>
          <a:blipFill dpi="0" rotWithShape="1">
            <a:blip r:embed="rId3"/>
            <a:srcRect/>
            <a:tile tx="0" ty="0" sx="100000" sy="100000" flip="none" algn="tl"/>
          </a:blipFill>
          <a:ln w="28575" algn="ctr">
            <a:solidFill>
              <a:srgbClr val="00B0F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sv-SE" altLang="sv-SE" sz="1800"/>
          </a:p>
        </p:txBody>
      </p:sp>
      <p:cxnSp>
        <p:nvCxnSpPr>
          <p:cNvPr id="7" name="Straight Arrow Connector 6">
            <a:extLst>
              <a:ext uri="{FF2B5EF4-FFF2-40B4-BE49-F238E27FC236}">
                <a16:creationId xmlns:a16="http://schemas.microsoft.com/office/drawing/2014/main" id="{52B91EB3-3264-AFCE-A57C-B2760CCFD6CA}"/>
              </a:ext>
            </a:extLst>
          </p:cNvPr>
          <p:cNvCxnSpPr>
            <a:cxnSpLocks/>
          </p:cNvCxnSpPr>
          <p:nvPr/>
        </p:nvCxnSpPr>
        <p:spPr bwMode="auto">
          <a:xfrm flipH="1">
            <a:off x="3821113" y="2982913"/>
            <a:ext cx="695325" cy="819150"/>
          </a:xfrm>
          <a:prstGeom prst="straightConnector1">
            <a:avLst/>
          </a:prstGeom>
          <a:ln w="57150">
            <a:solidFill>
              <a:srgbClr val="00B050"/>
            </a:solidFill>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7413" name="Straight Arrow Connector 11">
            <a:extLst>
              <a:ext uri="{FF2B5EF4-FFF2-40B4-BE49-F238E27FC236}">
                <a16:creationId xmlns:a16="http://schemas.microsoft.com/office/drawing/2014/main" id="{F787E5E8-795D-1AAC-D20A-7497982A427E}"/>
              </a:ext>
            </a:extLst>
          </p:cNvPr>
          <p:cNvCxnSpPr>
            <a:cxnSpLocks noChangeShapeType="1"/>
          </p:cNvCxnSpPr>
          <p:nvPr/>
        </p:nvCxnSpPr>
        <p:spPr bwMode="auto">
          <a:xfrm flipV="1">
            <a:off x="4516438" y="2427288"/>
            <a:ext cx="1076325" cy="555625"/>
          </a:xfrm>
          <a:prstGeom prst="straightConnector1">
            <a:avLst/>
          </a:prstGeom>
          <a:noFill/>
          <a:ln w="57150" algn="ctr">
            <a:solidFill>
              <a:srgbClr val="00B05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414" name="TextBox 13">
            <a:extLst>
              <a:ext uri="{FF2B5EF4-FFF2-40B4-BE49-F238E27FC236}">
                <a16:creationId xmlns:a16="http://schemas.microsoft.com/office/drawing/2014/main" id="{E4A49537-B3AB-5E09-0465-F088CEC12697}"/>
              </a:ext>
            </a:extLst>
          </p:cNvPr>
          <p:cNvSpPr txBox="1">
            <a:spLocks noChangeArrowheads="1"/>
          </p:cNvSpPr>
          <p:nvPr/>
        </p:nvSpPr>
        <p:spPr bwMode="auto">
          <a:xfrm>
            <a:off x="620713" y="128588"/>
            <a:ext cx="7407275"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2400">
                <a:solidFill>
                  <a:srgbClr val="0070C0"/>
                </a:solidFill>
              </a:rPr>
              <a:t>Optical flow by Displaced Frame Difference (DFD</a:t>
            </a:r>
            <a:r>
              <a:rPr lang="sv-SE" altLang="sv-SE" sz="1800">
                <a:solidFill>
                  <a:srgbClr val="0070C0"/>
                </a:solidFill>
              </a:rPr>
              <a:t>)</a:t>
            </a:r>
          </a:p>
          <a:p>
            <a:pPr>
              <a:spcBef>
                <a:spcPct val="0"/>
              </a:spcBef>
              <a:buFontTx/>
              <a:buNone/>
            </a:pPr>
            <a:endParaRPr lang="sv-SE" altLang="sv-SE" sz="1800"/>
          </a:p>
        </p:txBody>
      </p:sp>
      <p:sp>
        <p:nvSpPr>
          <p:cNvPr id="17415" name="Rectangle 17">
            <a:extLst>
              <a:ext uri="{FF2B5EF4-FFF2-40B4-BE49-F238E27FC236}">
                <a16:creationId xmlns:a16="http://schemas.microsoft.com/office/drawing/2014/main" id="{D4D91615-D7FA-8B00-78C0-696412C351A0}"/>
              </a:ext>
            </a:extLst>
          </p:cNvPr>
          <p:cNvSpPr>
            <a:spLocks noChangeArrowheads="1"/>
          </p:cNvSpPr>
          <p:nvPr/>
        </p:nvSpPr>
        <p:spPr bwMode="auto">
          <a:xfrm>
            <a:off x="3235325" y="3154363"/>
            <a:ext cx="1060450" cy="1160462"/>
          </a:xfrm>
          <a:prstGeom prst="rect">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sv-SE" altLang="sv-SE" sz="1800"/>
          </a:p>
        </p:txBody>
      </p:sp>
      <p:sp>
        <p:nvSpPr>
          <p:cNvPr id="17416" name="TextBox 21">
            <a:extLst>
              <a:ext uri="{FF2B5EF4-FFF2-40B4-BE49-F238E27FC236}">
                <a16:creationId xmlns:a16="http://schemas.microsoft.com/office/drawing/2014/main" id="{8C0CA2D5-D7CA-022F-6417-D416CF9AA17B}"/>
              </a:ext>
            </a:extLst>
          </p:cNvPr>
          <p:cNvSpPr txBox="1">
            <a:spLocks noChangeArrowheads="1"/>
          </p:cNvSpPr>
          <p:nvPr/>
        </p:nvSpPr>
        <p:spPr bwMode="auto">
          <a:xfrm>
            <a:off x="134736" y="1879783"/>
            <a:ext cx="2441694" cy="923330"/>
          </a:xfrm>
          <a:prstGeom prst="rect">
            <a:avLst/>
          </a:prstGeom>
          <a:noFill/>
          <a:ln w="952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800" dirty="0" err="1"/>
              <a:t>Search</a:t>
            </a:r>
            <a:r>
              <a:rPr lang="sv-SE" altLang="sv-SE" sz="1800" dirty="0"/>
              <a:t> </a:t>
            </a:r>
            <a:r>
              <a:rPr lang="sv-SE" altLang="sv-SE" sz="1800" dirty="0" err="1"/>
              <a:t>window</a:t>
            </a:r>
            <a:endParaRPr lang="sv-SE" altLang="sv-SE" sz="1800" dirty="0"/>
          </a:p>
          <a:p>
            <a:pPr>
              <a:spcBef>
                <a:spcPct val="0"/>
              </a:spcBef>
              <a:buFontTx/>
              <a:buNone/>
            </a:pPr>
            <a:r>
              <a:rPr lang="sv-SE" altLang="sv-SE" sz="1800" dirty="0"/>
              <a:t>Relative the original </a:t>
            </a:r>
          </a:p>
          <a:p>
            <a:pPr>
              <a:spcBef>
                <a:spcPct val="0"/>
              </a:spcBef>
              <a:buFontTx/>
              <a:buNone/>
            </a:pPr>
            <a:r>
              <a:rPr lang="sv-SE" altLang="sv-SE" sz="1800" dirty="0"/>
              <a:t>Pixel </a:t>
            </a:r>
            <a:r>
              <a:rPr lang="sv-SE" altLang="sv-SE" sz="1800" dirty="0" err="1"/>
              <a:t>location</a:t>
            </a:r>
            <a:endParaRPr lang="sv-SE" altLang="sv-SE" sz="1800" dirty="0"/>
          </a:p>
        </p:txBody>
      </p:sp>
      <p:sp>
        <p:nvSpPr>
          <p:cNvPr id="23" name="TextBox 22">
            <a:extLst>
              <a:ext uri="{FF2B5EF4-FFF2-40B4-BE49-F238E27FC236}">
                <a16:creationId xmlns:a16="http://schemas.microsoft.com/office/drawing/2014/main" id="{6E2FC68B-4A6F-8180-FD46-0DAEF69584B4}"/>
              </a:ext>
            </a:extLst>
          </p:cNvPr>
          <p:cNvSpPr txBox="1">
            <a:spLocks noRot="1" noChangeAspect="1" noMove="1" noResize="1" noEditPoints="1" noAdjustHandles="1" noChangeArrowheads="1" noChangeShapeType="1" noTextEdit="1"/>
          </p:cNvSpPr>
          <p:nvPr/>
        </p:nvSpPr>
        <p:spPr>
          <a:xfrm>
            <a:off x="6219873" y="1681843"/>
            <a:ext cx="2005677" cy="2031325"/>
          </a:xfrm>
          <a:prstGeom prst="rect">
            <a:avLst/>
          </a:prstGeom>
          <a:blipFill>
            <a:blip r:embed="rId4"/>
            <a:stretch>
              <a:fillRect l="-2432" t="-1802"/>
            </a:stretch>
          </a:blipFill>
        </p:spPr>
        <p:txBody>
          <a:bodyPr/>
          <a:lstStyle/>
          <a:p>
            <a:pPr>
              <a:defRPr/>
            </a:pPr>
            <a:r>
              <a:rPr lang="en-SE">
                <a:noFill/>
              </a:rPr>
              <a:t> </a:t>
            </a:r>
          </a:p>
        </p:txBody>
      </p:sp>
      <p:sp>
        <p:nvSpPr>
          <p:cNvPr id="25" name="TextBox 24">
            <a:extLst>
              <a:ext uri="{FF2B5EF4-FFF2-40B4-BE49-F238E27FC236}">
                <a16:creationId xmlns:a16="http://schemas.microsoft.com/office/drawing/2014/main" id="{C8EC1A6D-FBF9-862C-A33A-835B139DF27F}"/>
              </a:ext>
            </a:extLst>
          </p:cNvPr>
          <p:cNvSpPr txBox="1">
            <a:spLocks noRot="1" noChangeAspect="1" noMove="1" noResize="1" noEditPoints="1" noAdjustHandles="1" noChangeArrowheads="1" noChangeShapeType="1" noTextEdit="1"/>
          </p:cNvSpPr>
          <p:nvPr/>
        </p:nvSpPr>
        <p:spPr>
          <a:xfrm>
            <a:off x="280649" y="4851077"/>
            <a:ext cx="3288080" cy="1477328"/>
          </a:xfrm>
          <a:prstGeom prst="rect">
            <a:avLst/>
          </a:prstGeom>
          <a:blipFill>
            <a:blip r:embed="rId5"/>
            <a:stretch>
              <a:fillRect l="-1484" t="-2479" r="-742" b="-7025"/>
            </a:stretch>
          </a:blipFill>
        </p:spPr>
        <p:txBody>
          <a:bodyPr/>
          <a:lstStyle/>
          <a:p>
            <a:pPr>
              <a:defRPr/>
            </a:pPr>
            <a:r>
              <a:rPr lang="en-SE">
                <a:noFill/>
              </a:rPr>
              <a:t> </a:t>
            </a:r>
          </a:p>
        </p:txBody>
      </p:sp>
      <p:sp>
        <p:nvSpPr>
          <p:cNvPr id="27" name="TextBox 26">
            <a:extLst>
              <a:ext uri="{FF2B5EF4-FFF2-40B4-BE49-F238E27FC236}">
                <a16:creationId xmlns:a16="http://schemas.microsoft.com/office/drawing/2014/main" id="{6BEADBEA-3D30-90B8-10BC-774D8D7F4C20}"/>
              </a:ext>
            </a:extLst>
          </p:cNvPr>
          <p:cNvSpPr txBox="1">
            <a:spLocks noRot="1" noChangeAspect="1" noMove="1" noResize="1" noEditPoints="1" noAdjustHandles="1" noChangeArrowheads="1" noChangeShapeType="1" noTextEdit="1"/>
          </p:cNvSpPr>
          <p:nvPr/>
        </p:nvSpPr>
        <p:spPr>
          <a:xfrm>
            <a:off x="6214380" y="3760472"/>
            <a:ext cx="2839239" cy="1490280"/>
          </a:xfrm>
          <a:prstGeom prst="rect">
            <a:avLst/>
          </a:prstGeom>
          <a:blipFill>
            <a:blip r:embed="rId6"/>
            <a:stretch>
              <a:fillRect l="-1717" t="-2459" r="-1288"/>
            </a:stretch>
          </a:blipFill>
        </p:spPr>
        <p:txBody>
          <a:bodyPr/>
          <a:lstStyle/>
          <a:p>
            <a:pPr>
              <a:defRPr/>
            </a:pPr>
            <a:r>
              <a:rPr lang="en-SE">
                <a:noFill/>
              </a:rPr>
              <a:t> </a:t>
            </a:r>
          </a:p>
        </p:txBody>
      </p:sp>
      <p:cxnSp>
        <p:nvCxnSpPr>
          <p:cNvPr id="30" name="Connector: Elbow 29">
            <a:extLst>
              <a:ext uri="{FF2B5EF4-FFF2-40B4-BE49-F238E27FC236}">
                <a16:creationId xmlns:a16="http://schemas.microsoft.com/office/drawing/2014/main" id="{2B39B289-3489-2A6A-10FD-037FA58FC808}"/>
              </a:ext>
            </a:extLst>
          </p:cNvPr>
          <p:cNvCxnSpPr>
            <a:cxnSpLocks/>
          </p:cNvCxnSpPr>
          <p:nvPr/>
        </p:nvCxnSpPr>
        <p:spPr bwMode="auto">
          <a:xfrm flipV="1">
            <a:off x="4686300" y="2101850"/>
            <a:ext cx="1485900" cy="1000125"/>
          </a:xfrm>
          <a:prstGeom prst="bentConnector3">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3" name="Connector: Elbow 32">
            <a:extLst>
              <a:ext uri="{FF2B5EF4-FFF2-40B4-BE49-F238E27FC236}">
                <a16:creationId xmlns:a16="http://schemas.microsoft.com/office/drawing/2014/main" id="{3D4036ED-96CA-4B72-C283-898B437CB29C}"/>
              </a:ext>
            </a:extLst>
          </p:cNvPr>
          <p:cNvCxnSpPr/>
          <p:nvPr/>
        </p:nvCxnSpPr>
        <p:spPr bwMode="auto">
          <a:xfrm>
            <a:off x="3997325" y="3805238"/>
            <a:ext cx="2174875" cy="403225"/>
          </a:xfrm>
          <a:prstGeom prst="bentConnector3">
            <a:avLst>
              <a:gd name="adj1" fmla="val 50000"/>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5" name="Connector: Elbow 34">
            <a:extLst>
              <a:ext uri="{FF2B5EF4-FFF2-40B4-BE49-F238E27FC236}">
                <a16:creationId xmlns:a16="http://schemas.microsoft.com/office/drawing/2014/main" id="{F88C7DBB-3D64-7937-C044-33B5063FBCAA}"/>
              </a:ext>
            </a:extLst>
          </p:cNvPr>
          <p:cNvCxnSpPr>
            <a:cxnSpLocks/>
          </p:cNvCxnSpPr>
          <p:nvPr/>
        </p:nvCxnSpPr>
        <p:spPr bwMode="auto">
          <a:xfrm rot="10800000" flipV="1">
            <a:off x="1924050" y="3789363"/>
            <a:ext cx="1311275" cy="1117600"/>
          </a:xfrm>
          <a:prstGeom prst="bentConnector2">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7" name="Connector: Elbow 36">
            <a:extLst>
              <a:ext uri="{FF2B5EF4-FFF2-40B4-BE49-F238E27FC236}">
                <a16:creationId xmlns:a16="http://schemas.microsoft.com/office/drawing/2014/main" id="{1F6F50C3-CB57-7771-0A2F-F01C2F89DA29}"/>
              </a:ext>
            </a:extLst>
          </p:cNvPr>
          <p:cNvCxnSpPr>
            <a:stCxn id="16" idx="1"/>
            <a:endCxn id="17416" idx="3"/>
          </p:cNvCxnSpPr>
          <p:nvPr/>
        </p:nvCxnSpPr>
        <p:spPr bwMode="auto">
          <a:xfrm rot="10800000">
            <a:off x="2576430" y="2341448"/>
            <a:ext cx="428708" cy="760528"/>
          </a:xfrm>
          <a:prstGeom prst="bentConnector3">
            <a:avLst>
              <a:gd name="adj1" fmla="val 50000"/>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95601303-2E2E-A673-FAC6-373EF73483CC}"/>
              </a:ext>
            </a:extLst>
          </p:cNvPr>
          <p:cNvSpPr/>
          <p:nvPr/>
        </p:nvSpPr>
        <p:spPr bwMode="auto">
          <a:xfrm>
            <a:off x="2988469" y="497681"/>
            <a:ext cx="2824162" cy="2841625"/>
          </a:xfrm>
          <a:prstGeom prst="rect">
            <a:avLst/>
          </a:prstGeom>
          <a:pattFill prst="lgGrid">
            <a:fgClr>
              <a:schemeClr val="accent1"/>
            </a:fgClr>
            <a:bgClr>
              <a:schemeClr val="bg1"/>
            </a:bgClr>
          </a:pattFill>
          <a:ln w="28575" cap="flat" cmpd="sng" algn="ctr">
            <a:solidFill>
              <a:srgbClr val="FF0000"/>
            </a:solidFill>
            <a:prstDash val="solid"/>
            <a:round/>
            <a:headEnd type="none" w="med" len="med"/>
            <a:tailEnd type="none" w="med" len="med"/>
          </a:ln>
          <a:effectLst/>
        </p:spPr>
        <p:txBody>
          <a:bodyPr/>
          <a:lstStyle/>
          <a:p>
            <a:pPr eaLnBrk="1" hangingPunct="1">
              <a:defRPr/>
            </a:pPr>
            <a:endParaRPr lang="en-SE" dirty="0">
              <a:solidFill>
                <a:srgbClr val="00B0F0"/>
              </a:solidFill>
              <a:highlight>
                <a:srgbClr val="00FFFF"/>
              </a:highlight>
            </a:endParaRPr>
          </a:p>
        </p:txBody>
      </p:sp>
      <p:sp>
        <p:nvSpPr>
          <p:cNvPr id="19460" name="Rectangle 16">
            <a:extLst>
              <a:ext uri="{FF2B5EF4-FFF2-40B4-BE49-F238E27FC236}">
                <a16:creationId xmlns:a16="http://schemas.microsoft.com/office/drawing/2014/main" id="{296C9191-9389-E012-865C-FB78F5D2F01C}"/>
              </a:ext>
            </a:extLst>
          </p:cNvPr>
          <p:cNvSpPr>
            <a:spLocks noChangeArrowheads="1"/>
          </p:cNvSpPr>
          <p:nvPr/>
        </p:nvSpPr>
        <p:spPr bwMode="auto">
          <a:xfrm>
            <a:off x="3821113" y="1317625"/>
            <a:ext cx="1158875" cy="1201738"/>
          </a:xfrm>
          <a:prstGeom prst="rect">
            <a:avLst/>
          </a:prstGeom>
          <a:blipFill dpi="0" rotWithShape="1">
            <a:blip r:embed="rId3"/>
            <a:srcRect/>
            <a:tile tx="0" ty="0" sx="100000" sy="100000" flip="none" algn="tl"/>
          </a:blipFill>
          <a:ln w="28575" algn="ctr">
            <a:solidFill>
              <a:srgbClr val="00B0F0"/>
            </a:solidFill>
            <a:round/>
            <a:headEnd/>
            <a:tailEnd/>
          </a:ln>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sv-SE" altLang="sv-SE" sz="1800"/>
          </a:p>
        </p:txBody>
      </p:sp>
      <p:cxnSp>
        <p:nvCxnSpPr>
          <p:cNvPr id="7" name="Straight Arrow Connector 6">
            <a:extLst>
              <a:ext uri="{FF2B5EF4-FFF2-40B4-BE49-F238E27FC236}">
                <a16:creationId xmlns:a16="http://schemas.microsoft.com/office/drawing/2014/main" id="{BAC69C70-6A4A-0D90-4E2D-F943C64BBE01}"/>
              </a:ext>
            </a:extLst>
          </p:cNvPr>
          <p:cNvCxnSpPr>
            <a:cxnSpLocks/>
          </p:cNvCxnSpPr>
          <p:nvPr/>
        </p:nvCxnSpPr>
        <p:spPr bwMode="auto">
          <a:xfrm flipH="1">
            <a:off x="3821113" y="1828800"/>
            <a:ext cx="695325" cy="819150"/>
          </a:xfrm>
          <a:prstGeom prst="straightConnector1">
            <a:avLst/>
          </a:prstGeom>
          <a:ln w="57150">
            <a:solidFill>
              <a:srgbClr val="00B050"/>
            </a:solidFill>
            <a:headEnd type="none" w="med" len="med"/>
            <a:tailEnd type="triangle"/>
          </a:ln>
        </p:spPr>
        <p:style>
          <a:lnRef idx="1">
            <a:schemeClr val="dk1"/>
          </a:lnRef>
          <a:fillRef idx="0">
            <a:schemeClr val="dk1"/>
          </a:fillRef>
          <a:effectRef idx="0">
            <a:schemeClr val="dk1"/>
          </a:effectRef>
          <a:fontRef idx="minor">
            <a:schemeClr val="tx1"/>
          </a:fontRef>
        </p:style>
      </p:cxnSp>
      <p:cxnSp>
        <p:nvCxnSpPr>
          <p:cNvPr id="19462" name="Straight Arrow Connector 11">
            <a:extLst>
              <a:ext uri="{FF2B5EF4-FFF2-40B4-BE49-F238E27FC236}">
                <a16:creationId xmlns:a16="http://schemas.microsoft.com/office/drawing/2014/main" id="{C9766182-D5B0-6BFD-021D-B1834390C5F7}"/>
              </a:ext>
            </a:extLst>
          </p:cNvPr>
          <p:cNvCxnSpPr>
            <a:cxnSpLocks noChangeShapeType="1"/>
          </p:cNvCxnSpPr>
          <p:nvPr/>
        </p:nvCxnSpPr>
        <p:spPr bwMode="auto">
          <a:xfrm flipV="1">
            <a:off x="4516438" y="1273175"/>
            <a:ext cx="1076325" cy="555625"/>
          </a:xfrm>
          <a:prstGeom prst="straightConnector1">
            <a:avLst/>
          </a:prstGeom>
          <a:noFill/>
          <a:ln w="57150" algn="ctr">
            <a:solidFill>
              <a:srgbClr val="00B050"/>
            </a:solidFill>
            <a:prstDash val="dash"/>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9463" name="TextBox 13">
            <a:extLst>
              <a:ext uri="{FF2B5EF4-FFF2-40B4-BE49-F238E27FC236}">
                <a16:creationId xmlns:a16="http://schemas.microsoft.com/office/drawing/2014/main" id="{B93EA34C-2C57-A270-D855-8AB74F5A60FC}"/>
              </a:ext>
            </a:extLst>
          </p:cNvPr>
          <p:cNvSpPr txBox="1">
            <a:spLocks noChangeArrowheads="1"/>
          </p:cNvSpPr>
          <p:nvPr/>
        </p:nvSpPr>
        <p:spPr bwMode="auto">
          <a:xfrm>
            <a:off x="620713" y="73025"/>
            <a:ext cx="819943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2400" dirty="0" err="1">
                <a:solidFill>
                  <a:srgbClr val="0070C0"/>
                </a:solidFill>
              </a:rPr>
              <a:t>Optical</a:t>
            </a:r>
            <a:r>
              <a:rPr lang="sv-SE" altLang="sv-SE" sz="2400" dirty="0">
                <a:solidFill>
                  <a:srgbClr val="0070C0"/>
                </a:solidFill>
              </a:rPr>
              <a:t> </a:t>
            </a:r>
            <a:r>
              <a:rPr lang="sv-SE" altLang="sv-SE" sz="2400" dirty="0" err="1">
                <a:solidFill>
                  <a:srgbClr val="0070C0"/>
                </a:solidFill>
              </a:rPr>
              <a:t>flow</a:t>
            </a:r>
            <a:r>
              <a:rPr lang="sv-SE" altLang="sv-SE" sz="2400" dirty="0">
                <a:solidFill>
                  <a:srgbClr val="0070C0"/>
                </a:solidFill>
              </a:rPr>
              <a:t> by </a:t>
            </a:r>
            <a:r>
              <a:rPr lang="sv-SE" altLang="sv-SE" sz="2400" dirty="0" err="1">
                <a:solidFill>
                  <a:srgbClr val="0070C0"/>
                </a:solidFill>
              </a:rPr>
              <a:t>Displaced</a:t>
            </a:r>
            <a:r>
              <a:rPr lang="sv-SE" altLang="sv-SE" sz="2400" dirty="0">
                <a:solidFill>
                  <a:srgbClr val="0070C0"/>
                </a:solidFill>
              </a:rPr>
              <a:t> </a:t>
            </a:r>
            <a:r>
              <a:rPr lang="sv-SE" altLang="sv-SE" sz="2400" dirty="0" err="1">
                <a:solidFill>
                  <a:srgbClr val="0070C0"/>
                </a:solidFill>
              </a:rPr>
              <a:t>Frame</a:t>
            </a:r>
            <a:r>
              <a:rPr lang="sv-SE" altLang="sv-SE" sz="2400" dirty="0">
                <a:solidFill>
                  <a:srgbClr val="0070C0"/>
                </a:solidFill>
              </a:rPr>
              <a:t> </a:t>
            </a:r>
            <a:r>
              <a:rPr lang="sv-SE" altLang="sv-SE" sz="2400" dirty="0" err="1">
                <a:solidFill>
                  <a:srgbClr val="0070C0"/>
                </a:solidFill>
              </a:rPr>
              <a:t>Difference</a:t>
            </a:r>
            <a:r>
              <a:rPr lang="sv-SE" altLang="sv-SE" sz="2400" dirty="0">
                <a:solidFill>
                  <a:srgbClr val="0070C0"/>
                </a:solidFill>
              </a:rPr>
              <a:t> (DFD</a:t>
            </a:r>
            <a:r>
              <a:rPr lang="sv-SE" altLang="sv-SE" sz="1800" dirty="0">
                <a:solidFill>
                  <a:srgbClr val="0070C0"/>
                </a:solidFill>
              </a:rPr>
              <a:t>)</a:t>
            </a:r>
          </a:p>
          <a:p>
            <a:pPr>
              <a:spcBef>
                <a:spcPct val="0"/>
              </a:spcBef>
              <a:buFontTx/>
              <a:buNone/>
            </a:pPr>
            <a:endParaRPr lang="sv-SE" altLang="sv-SE" sz="1800" dirty="0"/>
          </a:p>
        </p:txBody>
      </p:sp>
      <p:sp>
        <p:nvSpPr>
          <p:cNvPr id="19464" name="Rectangle 17">
            <a:extLst>
              <a:ext uri="{FF2B5EF4-FFF2-40B4-BE49-F238E27FC236}">
                <a16:creationId xmlns:a16="http://schemas.microsoft.com/office/drawing/2014/main" id="{5B1962E1-6F39-2D92-08B1-88AFE557CE18}"/>
              </a:ext>
            </a:extLst>
          </p:cNvPr>
          <p:cNvSpPr>
            <a:spLocks noChangeArrowheads="1"/>
          </p:cNvSpPr>
          <p:nvPr/>
        </p:nvSpPr>
        <p:spPr bwMode="auto">
          <a:xfrm>
            <a:off x="3235325" y="2000250"/>
            <a:ext cx="1060450" cy="1160463"/>
          </a:xfrm>
          <a:prstGeom prst="rect">
            <a:avLst/>
          </a:prstGeom>
          <a:noFill/>
          <a:ln w="9525" algn="ctr">
            <a:solidFill>
              <a:srgbClr val="FF0000"/>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sv-SE" altLang="sv-SE" sz="1800"/>
          </a:p>
        </p:txBody>
      </p:sp>
      <p:sp>
        <p:nvSpPr>
          <p:cNvPr id="19465" name="TextBox 21">
            <a:extLst>
              <a:ext uri="{FF2B5EF4-FFF2-40B4-BE49-F238E27FC236}">
                <a16:creationId xmlns:a16="http://schemas.microsoft.com/office/drawing/2014/main" id="{2067FB9C-0352-F1DC-C341-B9B6C60B907F}"/>
              </a:ext>
            </a:extLst>
          </p:cNvPr>
          <p:cNvSpPr txBox="1">
            <a:spLocks noChangeArrowheads="1"/>
          </p:cNvSpPr>
          <p:nvPr/>
        </p:nvSpPr>
        <p:spPr bwMode="auto">
          <a:xfrm>
            <a:off x="157451" y="543357"/>
            <a:ext cx="2364750" cy="92333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800" dirty="0" err="1"/>
              <a:t>Search</a:t>
            </a:r>
            <a:r>
              <a:rPr lang="sv-SE" altLang="sv-SE" sz="1800" dirty="0"/>
              <a:t> </a:t>
            </a:r>
            <a:r>
              <a:rPr lang="sv-SE" altLang="sv-SE" sz="1800" dirty="0" err="1"/>
              <a:t>window</a:t>
            </a:r>
            <a:endParaRPr lang="sv-SE" altLang="sv-SE" sz="1800" dirty="0"/>
          </a:p>
          <a:p>
            <a:pPr>
              <a:spcBef>
                <a:spcPct val="0"/>
              </a:spcBef>
              <a:buFontTx/>
              <a:buNone/>
            </a:pPr>
            <a:r>
              <a:rPr lang="sv-SE" altLang="sv-SE" sz="1800" dirty="0"/>
              <a:t>relative the original </a:t>
            </a:r>
          </a:p>
          <a:p>
            <a:pPr>
              <a:spcBef>
                <a:spcPct val="0"/>
              </a:spcBef>
              <a:buFontTx/>
              <a:buNone/>
            </a:pPr>
            <a:r>
              <a:rPr lang="sv-SE" altLang="sv-SE" sz="1800" dirty="0"/>
              <a:t>p</a:t>
            </a:r>
            <a:r>
              <a:rPr lang="sv-SE" altLang="sv-SE" sz="1800"/>
              <a:t>ixel </a:t>
            </a:r>
            <a:r>
              <a:rPr lang="sv-SE" altLang="sv-SE" sz="1800" dirty="0" err="1"/>
              <a:t>location</a:t>
            </a:r>
            <a:endParaRPr lang="sv-SE" altLang="sv-SE" sz="1800" dirty="0"/>
          </a:p>
        </p:txBody>
      </p:sp>
      <p:cxnSp>
        <p:nvCxnSpPr>
          <p:cNvPr id="30" name="Connector: Elbow 29">
            <a:extLst>
              <a:ext uri="{FF2B5EF4-FFF2-40B4-BE49-F238E27FC236}">
                <a16:creationId xmlns:a16="http://schemas.microsoft.com/office/drawing/2014/main" id="{E97A7224-7DDF-5CF3-49C9-B5480392A9EA}"/>
              </a:ext>
            </a:extLst>
          </p:cNvPr>
          <p:cNvCxnSpPr>
            <a:cxnSpLocks/>
          </p:cNvCxnSpPr>
          <p:nvPr/>
        </p:nvCxnSpPr>
        <p:spPr bwMode="auto">
          <a:xfrm flipV="1">
            <a:off x="4686300" y="949325"/>
            <a:ext cx="1485900" cy="998538"/>
          </a:xfrm>
          <a:prstGeom prst="bentConnector3">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3" name="Connector: Elbow 32">
            <a:extLst>
              <a:ext uri="{FF2B5EF4-FFF2-40B4-BE49-F238E27FC236}">
                <a16:creationId xmlns:a16="http://schemas.microsoft.com/office/drawing/2014/main" id="{18ADE97A-7EE0-81E6-EB83-726A8F2322F6}"/>
              </a:ext>
            </a:extLst>
          </p:cNvPr>
          <p:cNvCxnSpPr/>
          <p:nvPr/>
        </p:nvCxnSpPr>
        <p:spPr bwMode="auto">
          <a:xfrm>
            <a:off x="3997325" y="2651125"/>
            <a:ext cx="2174875" cy="403225"/>
          </a:xfrm>
          <a:prstGeom prst="bentConnector3">
            <a:avLst>
              <a:gd name="adj1" fmla="val 50000"/>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5" name="Connector: Elbow 34">
            <a:extLst>
              <a:ext uri="{FF2B5EF4-FFF2-40B4-BE49-F238E27FC236}">
                <a16:creationId xmlns:a16="http://schemas.microsoft.com/office/drawing/2014/main" id="{379679BD-B240-0797-7D38-3CBE00513B45}"/>
              </a:ext>
            </a:extLst>
          </p:cNvPr>
          <p:cNvCxnSpPr>
            <a:cxnSpLocks/>
          </p:cNvCxnSpPr>
          <p:nvPr/>
        </p:nvCxnSpPr>
        <p:spPr bwMode="auto">
          <a:xfrm rot="10800000">
            <a:off x="2328863" y="2206625"/>
            <a:ext cx="906462" cy="428625"/>
          </a:xfrm>
          <a:prstGeom prst="bentConnector3">
            <a:avLst>
              <a:gd name="adj1" fmla="val 50000"/>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cxnSp>
        <p:nvCxnSpPr>
          <p:cNvPr id="37" name="Connector: Elbow 36">
            <a:extLst>
              <a:ext uri="{FF2B5EF4-FFF2-40B4-BE49-F238E27FC236}">
                <a16:creationId xmlns:a16="http://schemas.microsoft.com/office/drawing/2014/main" id="{C240C9E0-4DBC-78BF-05AD-FFA9F51D2236}"/>
              </a:ext>
            </a:extLst>
          </p:cNvPr>
          <p:cNvCxnSpPr>
            <a:stCxn id="16" idx="1"/>
            <a:endCxn id="19465" idx="3"/>
          </p:cNvCxnSpPr>
          <p:nvPr/>
        </p:nvCxnSpPr>
        <p:spPr bwMode="auto">
          <a:xfrm rot="10800000">
            <a:off x="2522201" y="1005022"/>
            <a:ext cx="466268" cy="913472"/>
          </a:xfrm>
          <a:prstGeom prst="bentConnector3">
            <a:avLst>
              <a:gd name="adj1" fmla="val 50000"/>
            </a:avLst>
          </a:prstGeom>
          <a:ln w="9525" cap="flat" cmpd="sng" algn="ctr">
            <a:solidFill>
              <a:schemeClr val="accent2"/>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2" name="TextBox 1">
            <a:extLst>
              <a:ext uri="{FF2B5EF4-FFF2-40B4-BE49-F238E27FC236}">
                <a16:creationId xmlns:a16="http://schemas.microsoft.com/office/drawing/2014/main" id="{15BC2A16-70DC-1BDD-13B6-BAF3ED1456C2}"/>
              </a:ext>
            </a:extLst>
          </p:cNvPr>
          <p:cNvSpPr txBox="1">
            <a:spLocks noRot="1" noChangeAspect="1" noMove="1" noResize="1" noEditPoints="1" noAdjustHandles="1" noChangeArrowheads="1" noChangeShapeType="1" noTextEdit="1"/>
          </p:cNvSpPr>
          <p:nvPr/>
        </p:nvSpPr>
        <p:spPr>
          <a:xfrm>
            <a:off x="586483" y="3427739"/>
            <a:ext cx="8199730" cy="3178819"/>
          </a:xfrm>
          <a:prstGeom prst="rect">
            <a:avLst/>
          </a:prstGeom>
          <a:blipFill>
            <a:blip r:embed="rId4"/>
            <a:stretch>
              <a:fillRect l="-595" t="-383" r="-1338"/>
            </a:stretch>
          </a:blipFill>
        </p:spPr>
        <p:txBody>
          <a:bodyPr/>
          <a:lstStyle/>
          <a:p>
            <a:pPr>
              <a:defRPr/>
            </a:pPr>
            <a:r>
              <a:rPr lang="en-SE" dirty="0">
                <a:noFill/>
              </a:rPr>
              <a:t> </a:t>
            </a:r>
          </a:p>
        </p:txBody>
      </p:sp>
      <p:sp>
        <p:nvSpPr>
          <p:cNvPr id="19471" name="TextBox 2">
            <a:extLst>
              <a:ext uri="{FF2B5EF4-FFF2-40B4-BE49-F238E27FC236}">
                <a16:creationId xmlns:a16="http://schemas.microsoft.com/office/drawing/2014/main" id="{80AEDAD8-56B2-6FF2-2D35-B2387D5E5CA5}"/>
              </a:ext>
            </a:extLst>
          </p:cNvPr>
          <p:cNvSpPr txBox="1">
            <a:spLocks noChangeArrowheads="1"/>
          </p:cNvSpPr>
          <p:nvPr/>
        </p:nvSpPr>
        <p:spPr bwMode="auto">
          <a:xfrm>
            <a:off x="4114800" y="2820988"/>
            <a:ext cx="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endParaRPr lang="sv-SE" altLang="en-US" sz="1800"/>
          </a:p>
        </p:txBody>
      </p:sp>
      <mc:AlternateContent xmlns:mc="http://schemas.openxmlformats.org/markup-compatibility/2006">
        <mc:Choice xmlns:a14="http://schemas.microsoft.com/office/drawing/2010/main" Requires="a14">
          <p:sp>
            <p:nvSpPr>
              <p:cNvPr id="4" name="TextBox 3">
                <a:extLst>
                  <a:ext uri="{FF2B5EF4-FFF2-40B4-BE49-F238E27FC236}">
                    <a16:creationId xmlns:a16="http://schemas.microsoft.com/office/drawing/2014/main" id="{33DFED6D-7293-1823-64E6-98D835CA825D}"/>
                  </a:ext>
                </a:extLst>
              </p:cNvPr>
              <p:cNvSpPr txBox="1"/>
              <p:nvPr/>
            </p:nvSpPr>
            <p:spPr>
              <a:xfrm>
                <a:off x="25635" y="1590824"/>
                <a:ext cx="2321332" cy="1213281"/>
              </a:xfrm>
              <a:prstGeom prst="rect">
                <a:avLst/>
              </a:prstGeom>
              <a:noFill/>
              <a:ln w="12700">
                <a:solidFill>
                  <a:srgbClr val="FF0000"/>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dirty="0"/>
                  <a:t>The </a:t>
                </a:r>
                <a:r>
                  <a:rPr lang="sv-SE" dirty="0" err="1"/>
                  <a:t>displaced</a:t>
                </a:r>
                <a:r>
                  <a:rPr lang="sv-SE" dirty="0"/>
                  <a:t> </a:t>
                </a:r>
                <a:r>
                  <a:rPr lang="sv-SE" dirty="0" err="1"/>
                  <a:t>pattern</a:t>
                </a:r>
                <a:r>
                  <a:rPr lang="sv-SE" dirty="0"/>
                  <a:t> In the </a:t>
                </a:r>
                <a:r>
                  <a:rPr lang="sv-SE" dirty="0" err="1"/>
                  <a:t>next</a:t>
                </a:r>
                <a:r>
                  <a:rPr lang="sv-SE" dirty="0"/>
                  <a:t> </a:t>
                </a:r>
                <a:r>
                  <a:rPr lang="sv-SE" dirty="0" err="1"/>
                  <a:t>frame</a:t>
                </a:r>
                <a:r>
                  <a:rPr lang="sv-SE" dirty="0"/>
                  <a:t> is </a:t>
                </a:r>
                <a:r>
                  <a:rPr lang="sv-SE" dirty="0" err="1"/>
                  <a:t>called</a:t>
                </a:r>
                <a14:m>
                  <m:oMath xmlns:m="http://schemas.openxmlformats.org/officeDocument/2006/math">
                    <m:r>
                      <a:rPr lang="sv-SE" b="1" i="0" dirty="0" smtClean="0">
                        <a:latin typeface="Cambria Math" panose="02040503050406030204" pitchFamily="18" charset="0"/>
                      </a:rPr>
                      <m:t>  </m:t>
                    </m:r>
                    <m:acc>
                      <m:accPr>
                        <m:chr m:val="̃"/>
                        <m:ctrlPr>
                          <a:rPr lang="sv-SE" i="1" dirty="0" smtClean="0">
                            <a:latin typeface="Cambria Math" panose="02040503050406030204" pitchFamily="18" charset="0"/>
                          </a:rPr>
                        </m:ctrlPr>
                      </m:accPr>
                      <m:e>
                        <m:r>
                          <a:rPr lang="sv-SE" b="1" i="1" dirty="0" smtClean="0">
                            <a:latin typeface="Cambria Math" panose="02040503050406030204" pitchFamily="18" charset="0"/>
                          </a:rPr>
                          <m:t>𝒇</m:t>
                        </m:r>
                      </m:e>
                    </m:acc>
                  </m:oMath>
                </a14:m>
                <a:endParaRPr lang="sv-SE" dirty="0"/>
              </a:p>
              <a:p>
                <a:endParaRPr lang="sv-SE" dirty="0"/>
              </a:p>
            </p:txBody>
          </p:sp>
        </mc:Choice>
        <mc:Fallback>
          <p:sp>
            <p:nvSpPr>
              <p:cNvPr id="4" name="TextBox 3">
                <a:extLst>
                  <a:ext uri="{FF2B5EF4-FFF2-40B4-BE49-F238E27FC236}">
                    <a16:creationId xmlns:a16="http://schemas.microsoft.com/office/drawing/2014/main" id="{33DFED6D-7293-1823-64E6-98D835CA825D}"/>
                  </a:ext>
                </a:extLst>
              </p:cNvPr>
              <p:cNvSpPr txBox="1">
                <a:spLocks noRot="1" noChangeAspect="1" noMove="1" noResize="1" noEditPoints="1" noAdjustHandles="1" noChangeArrowheads="1" noChangeShapeType="1" noTextEdit="1"/>
              </p:cNvSpPr>
              <p:nvPr/>
            </p:nvSpPr>
            <p:spPr>
              <a:xfrm>
                <a:off x="25635" y="1590824"/>
                <a:ext cx="2321332" cy="1213281"/>
              </a:xfrm>
              <a:prstGeom prst="rect">
                <a:avLst/>
              </a:prstGeom>
              <a:blipFill>
                <a:blip r:embed="rId5"/>
                <a:stretch>
                  <a:fillRect l="-1828" t="-2488"/>
                </a:stretch>
              </a:blipFill>
              <a:ln w="12700">
                <a:solidFill>
                  <a:srgbClr val="FF0000"/>
                </a:solidFill>
              </a:ln>
            </p:spPr>
            <p:txBody>
              <a:bodyPr/>
              <a:lstStyle/>
              <a:p>
                <a:r>
                  <a:rPr lang="sv-SE">
                    <a:noFill/>
                  </a:rPr>
                  <a:t> </a:t>
                </a:r>
              </a:p>
            </p:txBody>
          </p:sp>
        </mc:Fallback>
      </mc:AlternateContent>
      <mc:AlternateContent xmlns:mc="http://schemas.openxmlformats.org/markup-compatibility/2006">
        <mc:Choice xmlns:a14="http://schemas.microsoft.com/office/drawing/2010/main" Requires="a14">
          <p:sp>
            <p:nvSpPr>
              <p:cNvPr id="6" name="TextBox 5">
                <a:extLst>
                  <a:ext uri="{FF2B5EF4-FFF2-40B4-BE49-F238E27FC236}">
                    <a16:creationId xmlns:a16="http://schemas.microsoft.com/office/drawing/2014/main" id="{33DFED6D-7293-1823-64E6-98D835CA825D}"/>
                  </a:ext>
                </a:extLst>
              </p:cNvPr>
              <p:cNvSpPr txBox="1"/>
              <p:nvPr/>
            </p:nvSpPr>
            <p:spPr>
              <a:xfrm>
                <a:off x="6201955" y="626159"/>
                <a:ext cx="2321332" cy="646331"/>
              </a:xfrm>
              <a:prstGeom prst="rect">
                <a:avLst/>
              </a:prstGeom>
              <a:noFill/>
              <a:ln w="12700">
                <a:solidFill>
                  <a:srgbClr val="00B0F0"/>
                </a:solidFill>
              </a:ln>
            </p:spPr>
            <p:style>
              <a:lnRef idx="2">
                <a:schemeClr val="dk1"/>
              </a:lnRef>
              <a:fillRef idx="1">
                <a:schemeClr val="lt1"/>
              </a:fillRef>
              <a:effectRef idx="0">
                <a:schemeClr val="dk1"/>
              </a:effectRef>
              <a:fontRef idx="minor">
                <a:schemeClr val="dk1"/>
              </a:fontRef>
            </p:style>
            <p:txBody>
              <a:bodyPr wrap="square" rtlCol="0">
                <a:spAutoFit/>
              </a:bodyPr>
              <a:lstStyle/>
              <a:p>
                <a:r>
                  <a:rPr lang="sv-SE" dirty="0"/>
                  <a:t>The </a:t>
                </a:r>
                <a:r>
                  <a:rPr lang="sv-SE" dirty="0" err="1"/>
                  <a:t>pattern</a:t>
                </a:r>
                <a:r>
                  <a:rPr lang="sv-SE" dirty="0"/>
                  <a:t> (in the </a:t>
                </a:r>
                <a:r>
                  <a:rPr lang="sv-SE" dirty="0" err="1"/>
                  <a:t>current</a:t>
                </a:r>
                <a:r>
                  <a:rPr lang="sv-SE" dirty="0"/>
                  <a:t> </a:t>
                </a:r>
                <a:r>
                  <a:rPr lang="sv-SE" dirty="0" err="1"/>
                  <a:t>frame</a:t>
                </a:r>
                <a:r>
                  <a:rPr lang="sv-SE" dirty="0"/>
                  <a:t>) is </a:t>
                </a:r>
                <a14:m>
                  <m:oMath xmlns:m="http://schemas.openxmlformats.org/officeDocument/2006/math">
                    <m:r>
                      <a:rPr lang="sv-SE" i="1" dirty="0">
                        <a:latin typeface="Cambria Math" panose="02040503050406030204" pitchFamily="18" charset="0"/>
                      </a:rPr>
                      <m:t>𝒇</m:t>
                    </m:r>
                  </m:oMath>
                </a14:m>
                <a:endParaRPr lang="sv-SE" dirty="0"/>
              </a:p>
            </p:txBody>
          </p:sp>
        </mc:Choice>
        <mc:Fallback>
          <p:sp>
            <p:nvSpPr>
              <p:cNvPr id="6" name="TextBox 5">
                <a:extLst>
                  <a:ext uri="{FF2B5EF4-FFF2-40B4-BE49-F238E27FC236}">
                    <a16:creationId xmlns:a16="http://schemas.microsoft.com/office/drawing/2014/main" id="{33DFED6D-7293-1823-64E6-98D835CA825D}"/>
                  </a:ext>
                </a:extLst>
              </p:cNvPr>
              <p:cNvSpPr txBox="1">
                <a:spLocks noRot="1" noChangeAspect="1" noMove="1" noResize="1" noEditPoints="1" noAdjustHandles="1" noChangeArrowheads="1" noChangeShapeType="1" noTextEdit="1"/>
              </p:cNvSpPr>
              <p:nvPr/>
            </p:nvSpPr>
            <p:spPr>
              <a:xfrm>
                <a:off x="6201955" y="626159"/>
                <a:ext cx="2321332" cy="646331"/>
              </a:xfrm>
              <a:prstGeom prst="rect">
                <a:avLst/>
              </a:prstGeom>
              <a:blipFill>
                <a:blip r:embed="rId6"/>
                <a:stretch>
                  <a:fillRect l="-1828" t="-4630" b="-12963"/>
                </a:stretch>
              </a:blipFill>
              <a:ln w="12700">
                <a:solidFill>
                  <a:srgbClr val="00B0F0"/>
                </a:solidFill>
              </a:ln>
            </p:spPr>
            <p:txBody>
              <a:bodyPr/>
              <a:lstStyle/>
              <a:p>
                <a:r>
                  <a:rPr lang="sv-SE">
                    <a:noFill/>
                  </a:rPr>
                  <a:t> </a:t>
                </a:r>
              </a:p>
            </p:txBody>
          </p:sp>
        </mc:Fallback>
      </mc:AlternateContent>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Content Placeholder 5" descr="A diagram of a computer program&#10;&#10;Description automatically generated">
            <a:extLst>
              <a:ext uri="{FF2B5EF4-FFF2-40B4-BE49-F238E27FC236}">
                <a16:creationId xmlns:a16="http://schemas.microsoft.com/office/drawing/2014/main" id="{15FA7337-6047-21AA-3A4D-153DF71D1989}"/>
              </a:ext>
            </a:extLst>
          </p:cNvPr>
          <p:cNvPicPr>
            <a:picLocks noGrp="1" noChangeAspect="1" noChangeArrowheads="1"/>
          </p:cNvPicPr>
          <p:nvPr>
            <p:ph/>
          </p:nvPr>
        </p:nvPicPr>
        <p:blipFill>
          <a:blip r:embed="rId2">
            <a:extLst>
              <a:ext uri="{28A0092B-C50C-407E-A947-70E740481C1C}">
                <a14:useLocalDpi xmlns:a14="http://schemas.microsoft.com/office/drawing/2010/main" val="0"/>
              </a:ext>
            </a:extLst>
          </a:blip>
          <a:srcRect/>
          <a:stretch>
            <a:fillRect/>
          </a:stretch>
        </p:blipFill>
        <p:spPr>
          <a:xfrm>
            <a:off x="457200" y="1776413"/>
            <a:ext cx="8229600" cy="3030537"/>
          </a:xfrm>
        </p:spPr>
      </p:pic>
      <p:sp>
        <p:nvSpPr>
          <p:cNvPr id="21507" name="TextBox 2">
            <a:extLst>
              <a:ext uri="{FF2B5EF4-FFF2-40B4-BE49-F238E27FC236}">
                <a16:creationId xmlns:a16="http://schemas.microsoft.com/office/drawing/2014/main" id="{CC520A3B-36B4-B7A2-322B-F4E49B15D51A}"/>
              </a:ext>
            </a:extLst>
          </p:cNvPr>
          <p:cNvSpPr txBox="1">
            <a:spLocks noChangeArrowheads="1"/>
          </p:cNvSpPr>
          <p:nvPr/>
        </p:nvSpPr>
        <p:spPr bwMode="auto">
          <a:xfrm>
            <a:off x="549275" y="5081588"/>
            <a:ext cx="8332788"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200"/>
              <a:t>Image origin: https://medium.com/@ckekula/understanding-cache-memory-df5c4003d99f</a:t>
            </a:r>
          </a:p>
        </p:txBody>
      </p:sp>
      <p:sp>
        <p:nvSpPr>
          <p:cNvPr id="21508" name="TextBox 3">
            <a:extLst>
              <a:ext uri="{FF2B5EF4-FFF2-40B4-BE49-F238E27FC236}">
                <a16:creationId xmlns:a16="http://schemas.microsoft.com/office/drawing/2014/main" id="{A6D5E8D0-2CA1-A665-819C-A3FC37971DFC}"/>
              </a:ext>
            </a:extLst>
          </p:cNvPr>
          <p:cNvSpPr txBox="1">
            <a:spLocks noChangeArrowheads="1"/>
          </p:cNvSpPr>
          <p:nvPr/>
        </p:nvSpPr>
        <p:spPr bwMode="auto">
          <a:xfrm>
            <a:off x="457200" y="966788"/>
            <a:ext cx="68834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800"/>
              <a:t>Access hierarchy of CPUs to Random Access Memory (RAM )</a:t>
            </a:r>
          </a:p>
          <a:p>
            <a:pPr>
              <a:spcBef>
                <a:spcPct val="0"/>
              </a:spcBef>
              <a:buFontTx/>
              <a:buNone/>
            </a:pPr>
            <a:r>
              <a:rPr lang="sv-SE" altLang="sv-SE" sz="1800"/>
              <a:t>using hieararchy of cache types (L1,L2, and L3).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ontent Placeholder 2">
            <a:extLst>
              <a:ext uri="{FF2B5EF4-FFF2-40B4-BE49-F238E27FC236}">
                <a16:creationId xmlns:a16="http://schemas.microsoft.com/office/drawing/2014/main" id="{095DDBE8-3316-63A7-124E-2A9F514E9C35}"/>
              </a:ext>
            </a:extLst>
          </p:cNvPr>
          <p:cNvGraphicFramePr>
            <a:graphicFrameLocks noGrp="1"/>
          </p:cNvGraphicFramePr>
          <p:nvPr>
            <p:ph/>
          </p:nvPr>
        </p:nvGraphicFramePr>
        <p:xfrm>
          <a:off x="247650" y="403225"/>
          <a:ext cx="8896352" cy="5030788"/>
        </p:xfrm>
        <a:graphic>
          <a:graphicData uri="http://schemas.openxmlformats.org/drawingml/2006/table">
            <a:tbl>
              <a:tblPr/>
              <a:tblGrid>
                <a:gridCol w="1112044">
                  <a:extLst>
                    <a:ext uri="{9D8B030D-6E8A-4147-A177-3AD203B41FA5}">
                      <a16:colId xmlns:a16="http://schemas.microsoft.com/office/drawing/2014/main" val="20000"/>
                    </a:ext>
                  </a:extLst>
                </a:gridCol>
                <a:gridCol w="1112044">
                  <a:extLst>
                    <a:ext uri="{9D8B030D-6E8A-4147-A177-3AD203B41FA5}">
                      <a16:colId xmlns:a16="http://schemas.microsoft.com/office/drawing/2014/main" val="20001"/>
                    </a:ext>
                  </a:extLst>
                </a:gridCol>
                <a:gridCol w="1112044">
                  <a:extLst>
                    <a:ext uri="{9D8B030D-6E8A-4147-A177-3AD203B41FA5}">
                      <a16:colId xmlns:a16="http://schemas.microsoft.com/office/drawing/2014/main" val="20002"/>
                    </a:ext>
                  </a:extLst>
                </a:gridCol>
                <a:gridCol w="1112044">
                  <a:extLst>
                    <a:ext uri="{9D8B030D-6E8A-4147-A177-3AD203B41FA5}">
                      <a16:colId xmlns:a16="http://schemas.microsoft.com/office/drawing/2014/main" val="20003"/>
                    </a:ext>
                  </a:extLst>
                </a:gridCol>
                <a:gridCol w="1112044">
                  <a:extLst>
                    <a:ext uri="{9D8B030D-6E8A-4147-A177-3AD203B41FA5}">
                      <a16:colId xmlns:a16="http://schemas.microsoft.com/office/drawing/2014/main" val="20004"/>
                    </a:ext>
                  </a:extLst>
                </a:gridCol>
                <a:gridCol w="1112044">
                  <a:extLst>
                    <a:ext uri="{9D8B030D-6E8A-4147-A177-3AD203B41FA5}">
                      <a16:colId xmlns:a16="http://schemas.microsoft.com/office/drawing/2014/main" val="20005"/>
                    </a:ext>
                  </a:extLst>
                </a:gridCol>
                <a:gridCol w="1112044">
                  <a:extLst>
                    <a:ext uri="{9D8B030D-6E8A-4147-A177-3AD203B41FA5}">
                      <a16:colId xmlns:a16="http://schemas.microsoft.com/office/drawing/2014/main" val="20006"/>
                    </a:ext>
                  </a:extLst>
                </a:gridCol>
                <a:gridCol w="1112044">
                  <a:extLst>
                    <a:ext uri="{9D8B030D-6E8A-4147-A177-3AD203B41FA5}">
                      <a16:colId xmlns:a16="http://schemas.microsoft.com/office/drawing/2014/main" val="20007"/>
                    </a:ext>
                  </a:extLst>
                </a:gridCol>
              </a:tblGrid>
              <a:tr h="1016477">
                <a:tc>
                  <a:txBody>
                    <a:bodyPr/>
                    <a:lstStyle/>
                    <a:p>
                      <a:pPr latinLnBrk="1"/>
                      <a:r>
                        <a:rPr lang="sv-SE" sz="1600" dirty="0" err="1">
                          <a:effectLst/>
                        </a:rPr>
                        <a:t>Machine</a:t>
                      </a:r>
                      <a:r>
                        <a:rPr lang="sv-SE" sz="1600" dirty="0">
                          <a:effectLst/>
                        </a:rPr>
                        <a:t> </a:t>
                      </a:r>
                      <a:r>
                        <a:rPr lang="sv-SE" sz="1600" dirty="0" err="1">
                          <a:effectLst/>
                        </a:rPr>
                        <a:t>Type</a:t>
                      </a:r>
                      <a:endParaRPr lang="sv-SE" sz="1600" dirty="0">
                        <a:effectLst/>
                      </a:endParaRPr>
                    </a:p>
                  </a:txBody>
                  <a:tcPr marL="47628" marR="47628" marT="9523" marB="9523" anchor="ctr">
                    <a:lnL w="9525" cap="flat" cmpd="sng" algn="ctr">
                      <a:solidFill>
                        <a:srgbClr val="2068A9"/>
                      </a:solidFill>
                      <a:prstDash val="solid"/>
                      <a:round/>
                      <a:headEnd type="none" w="med" len="med"/>
                      <a:tailEnd type="none" w="med" len="med"/>
                    </a:lnL>
                    <a:lnR w="9525" cap="flat" cmpd="sng" algn="ctr">
                      <a:solidFill>
                        <a:srgbClr val="A069A9"/>
                      </a:solidFill>
                      <a:prstDash val="solid"/>
                      <a:round/>
                      <a:headEnd type="none" w="med" len="med"/>
                      <a:tailEnd type="none" w="med" len="med"/>
                    </a:lnR>
                    <a:lnT w="9525" cap="flat" cmpd="sng" algn="ctr">
                      <a:solidFill>
                        <a:srgbClr val="2065A9"/>
                      </a:solidFill>
                      <a:prstDash val="solid"/>
                      <a:round/>
                      <a:headEnd type="none" w="med" len="med"/>
                      <a:tailEnd type="none" w="med" len="med"/>
                    </a:lnT>
                    <a:lnB w="9525" cap="flat" cmpd="sng" algn="ctr">
                      <a:solidFill>
                        <a:srgbClr val="2068A9"/>
                      </a:solidFill>
                      <a:prstDash val="solid"/>
                      <a:round/>
                      <a:headEnd type="none" w="med" len="med"/>
                      <a:tailEnd type="none" w="med" len="med"/>
                    </a:lnB>
                    <a:solidFill>
                      <a:srgbClr val="FAFAFA"/>
                    </a:solidFill>
                  </a:tcPr>
                </a:tc>
                <a:tc>
                  <a:txBody>
                    <a:bodyPr/>
                    <a:lstStyle/>
                    <a:p>
                      <a:pPr latinLnBrk="1"/>
                      <a:r>
                        <a:rPr lang="sv-SE" sz="1600">
                          <a:effectLst/>
                        </a:rPr>
                        <a:t>L1 Cache Size</a:t>
                      </a:r>
                    </a:p>
                  </a:txBody>
                  <a:tcPr marL="47628" marR="47628" marT="9523" marB="9523" anchor="ctr">
                    <a:lnL w="9525" cap="flat" cmpd="sng" algn="ctr">
                      <a:solidFill>
                        <a:srgbClr val="A069A9"/>
                      </a:solidFill>
                      <a:prstDash val="solid"/>
                      <a:round/>
                      <a:headEnd type="none" w="med" len="med"/>
                      <a:tailEnd type="none" w="med" len="med"/>
                    </a:lnL>
                    <a:lnR w="9525" cap="flat" cmpd="sng" algn="ctr">
                      <a:solidFill>
                        <a:srgbClr val="4063A9"/>
                      </a:solidFill>
                      <a:prstDash val="solid"/>
                      <a:round/>
                      <a:headEnd type="none" w="med" len="med"/>
                      <a:tailEnd type="none" w="med" len="med"/>
                    </a:lnR>
                    <a:lnT w="9525" cap="flat" cmpd="sng" algn="ctr">
                      <a:solidFill>
                        <a:srgbClr val="8065A9"/>
                      </a:solidFill>
                      <a:prstDash val="solid"/>
                      <a:round/>
                      <a:headEnd type="none" w="med" len="med"/>
                      <a:tailEnd type="none" w="med" len="med"/>
                    </a:lnT>
                    <a:lnB w="9525" cap="flat" cmpd="sng" algn="ctr">
                      <a:solidFill>
                        <a:srgbClr val="4063A9"/>
                      </a:solidFill>
                      <a:prstDash val="solid"/>
                      <a:round/>
                      <a:headEnd type="none" w="med" len="med"/>
                      <a:tailEnd type="none" w="med" len="med"/>
                    </a:lnB>
                    <a:solidFill>
                      <a:srgbClr val="FAFAFA"/>
                    </a:solidFill>
                  </a:tcPr>
                </a:tc>
                <a:tc>
                  <a:txBody>
                    <a:bodyPr/>
                    <a:lstStyle/>
                    <a:p>
                      <a:pPr latinLnBrk="1"/>
                      <a:r>
                        <a:rPr lang="sv-SE" sz="1600">
                          <a:effectLst/>
                        </a:rPr>
                        <a:t>L1 Cache Cycles</a:t>
                      </a:r>
                    </a:p>
                  </a:txBody>
                  <a:tcPr marL="47628" marR="47628" marT="9523" marB="9523" anchor="ctr">
                    <a:lnL w="9525" cap="flat" cmpd="sng" algn="ctr">
                      <a:solidFill>
                        <a:srgbClr val="4063A9"/>
                      </a:solidFill>
                      <a:prstDash val="solid"/>
                      <a:round/>
                      <a:headEnd type="none" w="med" len="med"/>
                      <a:tailEnd type="none" w="med" len="med"/>
                    </a:lnL>
                    <a:lnR w="9525" cap="flat" cmpd="sng" algn="ctr">
                      <a:solidFill>
                        <a:srgbClr val="8065A9"/>
                      </a:solidFill>
                      <a:prstDash val="solid"/>
                      <a:round/>
                      <a:headEnd type="none" w="med" len="med"/>
                      <a:tailEnd type="none" w="med" len="med"/>
                    </a:lnR>
                    <a:lnT w="9525" cap="flat" cmpd="sng" algn="ctr">
                      <a:solidFill>
                        <a:srgbClr val="E05CA9"/>
                      </a:solidFill>
                      <a:prstDash val="solid"/>
                      <a:round/>
                      <a:headEnd type="none" w="med" len="med"/>
                      <a:tailEnd type="none" w="med" len="med"/>
                    </a:lnT>
                    <a:lnB w="9525" cap="flat" cmpd="sng" algn="ctr">
                      <a:solidFill>
                        <a:srgbClr val="0061A9"/>
                      </a:solidFill>
                      <a:prstDash val="solid"/>
                      <a:round/>
                      <a:headEnd type="none" w="med" len="med"/>
                      <a:tailEnd type="none" w="med" len="med"/>
                    </a:lnB>
                    <a:solidFill>
                      <a:srgbClr val="FAFAFA"/>
                    </a:solidFill>
                  </a:tcPr>
                </a:tc>
                <a:tc>
                  <a:txBody>
                    <a:bodyPr/>
                    <a:lstStyle/>
                    <a:p>
                      <a:pPr latinLnBrk="1"/>
                      <a:r>
                        <a:rPr lang="sv-SE" sz="1600">
                          <a:effectLst/>
                        </a:rPr>
                        <a:t>L2 Cache Size</a:t>
                      </a:r>
                    </a:p>
                  </a:txBody>
                  <a:tcPr marL="47628" marR="47628" marT="9523" marB="9523" anchor="ctr">
                    <a:lnL w="9525" cap="flat" cmpd="sng" algn="ctr">
                      <a:solidFill>
                        <a:srgbClr val="8065A9"/>
                      </a:solidFill>
                      <a:prstDash val="solid"/>
                      <a:round/>
                      <a:headEnd type="none" w="med" len="med"/>
                      <a:tailEnd type="none" w="med" len="med"/>
                    </a:lnL>
                    <a:lnR w="9525" cap="flat" cmpd="sng" algn="ctr">
                      <a:solidFill>
                        <a:srgbClr val="4069A9"/>
                      </a:solidFill>
                      <a:prstDash val="solid"/>
                      <a:round/>
                      <a:headEnd type="none" w="med" len="med"/>
                      <a:tailEnd type="none" w="med" len="med"/>
                    </a:lnR>
                    <a:lnT w="9525" cap="flat" cmpd="sng" algn="ctr">
                      <a:solidFill>
                        <a:srgbClr val="C05BA9"/>
                      </a:solidFill>
                      <a:prstDash val="solid"/>
                      <a:round/>
                      <a:headEnd type="none" w="med" len="med"/>
                      <a:tailEnd type="none" w="med" len="med"/>
                    </a:lnT>
                    <a:lnB w="9525" cap="flat" cmpd="sng" algn="ctr">
                      <a:solidFill>
                        <a:srgbClr val="0064A9"/>
                      </a:solidFill>
                      <a:prstDash val="solid"/>
                      <a:round/>
                      <a:headEnd type="none" w="med" len="med"/>
                      <a:tailEnd type="none" w="med" len="med"/>
                    </a:lnB>
                    <a:solidFill>
                      <a:srgbClr val="FAFAFA"/>
                    </a:solidFill>
                  </a:tcPr>
                </a:tc>
                <a:tc>
                  <a:txBody>
                    <a:bodyPr/>
                    <a:lstStyle/>
                    <a:p>
                      <a:pPr latinLnBrk="1"/>
                      <a:r>
                        <a:rPr lang="sv-SE" sz="1600">
                          <a:effectLst/>
                        </a:rPr>
                        <a:t>L2 Cache Cycles</a:t>
                      </a:r>
                    </a:p>
                  </a:txBody>
                  <a:tcPr marL="47628" marR="47628" marT="9523" marB="9523" anchor="ctr">
                    <a:lnL w="9525" cap="flat" cmpd="sng" algn="ctr">
                      <a:solidFill>
                        <a:srgbClr val="4069A9"/>
                      </a:solidFill>
                      <a:prstDash val="solid"/>
                      <a:round/>
                      <a:headEnd type="none" w="med" len="med"/>
                      <a:tailEnd type="none" w="med" len="med"/>
                    </a:lnL>
                    <a:lnR w="9525" cap="flat" cmpd="sng" algn="ctr">
                      <a:solidFill>
                        <a:srgbClr val="2065A9"/>
                      </a:solidFill>
                      <a:prstDash val="solid"/>
                      <a:round/>
                      <a:headEnd type="none" w="med" len="med"/>
                      <a:tailEnd type="none" w="med" len="med"/>
                    </a:lnR>
                    <a:lnT w="9525" cap="flat" cmpd="sng" algn="ctr">
                      <a:solidFill>
                        <a:srgbClr val="2068A9"/>
                      </a:solidFill>
                      <a:prstDash val="solid"/>
                      <a:round/>
                      <a:headEnd type="none" w="med" len="med"/>
                      <a:tailEnd type="none" w="med" len="med"/>
                    </a:lnT>
                    <a:lnB w="9525" cap="flat" cmpd="sng" algn="ctr">
                      <a:solidFill>
                        <a:srgbClr val="4069A9"/>
                      </a:solidFill>
                      <a:prstDash val="solid"/>
                      <a:round/>
                      <a:headEnd type="none" w="med" len="med"/>
                      <a:tailEnd type="none" w="med" len="med"/>
                    </a:lnB>
                    <a:solidFill>
                      <a:srgbClr val="FAFAFA"/>
                    </a:solidFill>
                  </a:tcPr>
                </a:tc>
                <a:tc>
                  <a:txBody>
                    <a:bodyPr/>
                    <a:lstStyle/>
                    <a:p>
                      <a:pPr latinLnBrk="1"/>
                      <a:r>
                        <a:rPr lang="sv-SE" sz="1600">
                          <a:effectLst/>
                        </a:rPr>
                        <a:t>L3 Cache Size</a:t>
                      </a:r>
                    </a:p>
                  </a:txBody>
                  <a:tcPr marL="47628" marR="47628" marT="9523" marB="9523" anchor="ctr">
                    <a:lnL w="9525" cap="flat" cmpd="sng" algn="ctr">
                      <a:solidFill>
                        <a:srgbClr val="2065A9"/>
                      </a:solidFill>
                      <a:prstDash val="solid"/>
                      <a:round/>
                      <a:headEnd type="none" w="med" len="med"/>
                      <a:tailEnd type="none" w="med" len="med"/>
                    </a:lnL>
                    <a:lnR w="9525" cap="flat" cmpd="sng" algn="ctr">
                      <a:solidFill>
                        <a:srgbClr val="8068A9"/>
                      </a:solidFill>
                      <a:prstDash val="solid"/>
                      <a:round/>
                      <a:headEnd type="none" w="med" len="med"/>
                      <a:tailEnd type="none" w="med" len="med"/>
                    </a:lnR>
                    <a:lnT w="9525" cap="flat" cmpd="sng" algn="ctr">
                      <a:solidFill>
                        <a:srgbClr val="E059A9"/>
                      </a:solidFill>
                      <a:prstDash val="solid"/>
                      <a:round/>
                      <a:headEnd type="none" w="med" len="med"/>
                      <a:tailEnd type="none" w="med" len="med"/>
                    </a:lnT>
                    <a:lnB w="9525" cap="flat" cmpd="sng" algn="ctr">
                      <a:solidFill>
                        <a:srgbClr val="A066A9"/>
                      </a:solidFill>
                      <a:prstDash val="solid"/>
                      <a:round/>
                      <a:headEnd type="none" w="med" len="med"/>
                      <a:tailEnd type="none" w="med" len="med"/>
                    </a:lnB>
                    <a:solidFill>
                      <a:srgbClr val="FAFAFA"/>
                    </a:solidFill>
                  </a:tcPr>
                </a:tc>
                <a:tc>
                  <a:txBody>
                    <a:bodyPr/>
                    <a:lstStyle/>
                    <a:p>
                      <a:pPr latinLnBrk="1"/>
                      <a:r>
                        <a:rPr lang="sv-SE" sz="1600">
                          <a:effectLst/>
                        </a:rPr>
                        <a:t>L3 Cache Cycles</a:t>
                      </a:r>
                    </a:p>
                  </a:txBody>
                  <a:tcPr marL="47628" marR="47628" marT="9523" marB="9523" anchor="ctr">
                    <a:lnL w="9525" cap="flat" cmpd="sng" algn="ctr">
                      <a:solidFill>
                        <a:srgbClr val="8068A9"/>
                      </a:solidFill>
                      <a:prstDash val="solid"/>
                      <a:round/>
                      <a:headEnd type="none" w="med" len="med"/>
                      <a:tailEnd type="none" w="med" len="med"/>
                    </a:lnL>
                    <a:lnR w="9525" cap="flat" cmpd="sng" algn="ctr">
                      <a:solidFill>
                        <a:srgbClr val="2059A9"/>
                      </a:solidFill>
                      <a:prstDash val="solid"/>
                      <a:round/>
                      <a:headEnd type="none" w="med" len="med"/>
                      <a:tailEnd type="none" w="med" len="med"/>
                    </a:lnR>
                    <a:lnT w="9525" cap="flat" cmpd="sng" algn="ctr">
                      <a:solidFill>
                        <a:srgbClr val="4069A9"/>
                      </a:solidFill>
                      <a:prstDash val="solid"/>
                      <a:round/>
                      <a:headEnd type="none" w="med" len="med"/>
                      <a:tailEnd type="none" w="med" len="med"/>
                    </a:lnT>
                    <a:lnB w="9525" cap="flat" cmpd="sng" algn="ctr">
                      <a:solidFill>
                        <a:srgbClr val="C06AA9"/>
                      </a:solidFill>
                      <a:prstDash val="solid"/>
                      <a:round/>
                      <a:headEnd type="none" w="med" len="med"/>
                      <a:tailEnd type="none" w="med" len="med"/>
                    </a:lnB>
                    <a:solidFill>
                      <a:srgbClr val="FAFAFA"/>
                    </a:solidFill>
                  </a:tcPr>
                </a:tc>
                <a:tc>
                  <a:txBody>
                    <a:bodyPr/>
                    <a:lstStyle/>
                    <a:p>
                      <a:pPr latinLnBrk="1"/>
                      <a:r>
                        <a:rPr lang="sv-SE" sz="1600">
                          <a:effectLst/>
                        </a:rPr>
                        <a:t>Cores and Clock Speeds</a:t>
                      </a:r>
                    </a:p>
                  </a:txBody>
                  <a:tcPr marL="47628" marR="47628" marT="9523" marB="9523" anchor="ctr">
                    <a:lnL w="9525" cap="flat" cmpd="sng" algn="ctr">
                      <a:solidFill>
                        <a:srgbClr val="2059A9"/>
                      </a:solidFill>
                      <a:prstDash val="solid"/>
                      <a:round/>
                      <a:headEnd type="none" w="med" len="med"/>
                      <a:tailEnd type="none" w="med" len="med"/>
                    </a:lnL>
                    <a:lnR w="9525" cap="flat" cmpd="sng" algn="ctr">
                      <a:solidFill>
                        <a:srgbClr val="6070A9"/>
                      </a:solidFill>
                      <a:prstDash val="solid"/>
                      <a:round/>
                      <a:headEnd type="none" w="med" len="med"/>
                      <a:tailEnd type="none" w="med" len="med"/>
                    </a:lnR>
                    <a:lnT w="9525" cap="flat" cmpd="sng" algn="ctr">
                      <a:solidFill>
                        <a:srgbClr val="0061A9"/>
                      </a:solidFill>
                      <a:prstDash val="solid"/>
                      <a:round/>
                      <a:headEnd type="none" w="med" len="med"/>
                      <a:tailEnd type="none" w="med" len="med"/>
                    </a:lnT>
                    <a:lnB w="9525" cap="flat" cmpd="sng" algn="ctr">
                      <a:solidFill>
                        <a:srgbClr val="206EA9"/>
                      </a:solidFill>
                      <a:prstDash val="solid"/>
                      <a:round/>
                      <a:headEnd type="none" w="med" len="med"/>
                      <a:tailEnd type="none" w="med" len="med"/>
                    </a:lnB>
                    <a:solidFill>
                      <a:srgbClr val="FAFAFA"/>
                    </a:solidFill>
                  </a:tcPr>
                </a:tc>
                <a:extLst>
                  <a:ext uri="{0D108BD9-81ED-4DB2-BD59-A6C34878D82A}">
                    <a16:rowId xmlns:a16="http://schemas.microsoft.com/office/drawing/2014/main" val="10000"/>
                  </a:ext>
                </a:extLst>
              </a:tr>
              <a:tr h="1676929">
                <a:tc>
                  <a:txBody>
                    <a:bodyPr/>
                    <a:lstStyle/>
                    <a:p>
                      <a:pPr latinLnBrk="1"/>
                      <a:r>
                        <a:rPr lang="sv-SE" sz="1600" b="1">
                          <a:effectLst/>
                        </a:rPr>
                        <a:t>Dell Latitude Laptop</a:t>
                      </a:r>
                      <a:r>
                        <a:rPr lang="sv-SE" sz="1600">
                          <a:effectLst/>
                        </a:rPr>
                        <a:t> (Intel Core i7-11850H)</a:t>
                      </a:r>
                    </a:p>
                  </a:txBody>
                  <a:tcPr marL="47628" marR="47628" marT="9523" marB="9523" anchor="ctr">
                    <a:lnL w="9525" cap="flat" cmpd="sng" algn="ctr">
                      <a:solidFill>
                        <a:srgbClr val="E059A9"/>
                      </a:solidFill>
                      <a:prstDash val="solid"/>
                      <a:round/>
                      <a:headEnd type="none" w="med" len="med"/>
                      <a:tailEnd type="none" w="med" len="med"/>
                    </a:lnL>
                    <a:lnR w="9525" cap="flat" cmpd="sng" algn="ctr">
                      <a:solidFill>
                        <a:srgbClr val="206EA9"/>
                      </a:solidFill>
                      <a:prstDash val="solid"/>
                      <a:round/>
                      <a:headEnd type="none" w="med" len="med"/>
                      <a:tailEnd type="none" w="med" len="med"/>
                    </a:lnR>
                    <a:lnT w="9525" cap="flat" cmpd="sng" algn="ctr">
                      <a:solidFill>
                        <a:srgbClr val="2068A9"/>
                      </a:solidFill>
                      <a:prstDash val="solid"/>
                      <a:round/>
                      <a:headEnd type="none" w="med" len="med"/>
                      <a:tailEnd type="none" w="med" len="med"/>
                    </a:lnT>
                    <a:lnB w="9525" cap="flat" cmpd="sng" algn="ctr">
                      <a:solidFill>
                        <a:srgbClr val="6061A9"/>
                      </a:solidFill>
                      <a:prstDash val="solid"/>
                      <a:round/>
                      <a:headEnd type="none" w="med" len="med"/>
                      <a:tailEnd type="none" w="med" len="med"/>
                    </a:lnB>
                    <a:solidFill>
                      <a:srgbClr val="FAFAFA"/>
                    </a:solidFill>
                  </a:tcPr>
                </a:tc>
                <a:tc>
                  <a:txBody>
                    <a:bodyPr/>
                    <a:lstStyle/>
                    <a:p>
                      <a:pPr latinLnBrk="1"/>
                      <a:r>
                        <a:rPr lang="sv-SE" sz="1600" dirty="0">
                          <a:effectLst/>
                        </a:rPr>
                        <a:t>64KB per </a:t>
                      </a:r>
                      <a:r>
                        <a:rPr lang="sv-SE" sz="1600" dirty="0" err="1">
                          <a:effectLst/>
                        </a:rPr>
                        <a:t>core</a:t>
                      </a:r>
                      <a:endParaRPr lang="sv-SE" sz="1600" dirty="0">
                        <a:effectLst/>
                      </a:endParaRPr>
                    </a:p>
                  </a:txBody>
                  <a:tcPr marL="47628" marR="47628" marT="9523" marB="9523" anchor="ctr">
                    <a:lnL w="9525" cap="flat" cmpd="sng" algn="ctr">
                      <a:solidFill>
                        <a:srgbClr val="206EA9"/>
                      </a:solidFill>
                      <a:prstDash val="solid"/>
                      <a:round/>
                      <a:headEnd type="none" w="med" len="med"/>
                      <a:tailEnd type="none" w="med" len="med"/>
                    </a:lnL>
                    <a:lnR w="9525" cap="flat" cmpd="sng" algn="ctr">
                      <a:solidFill>
                        <a:srgbClr val="E05FA9"/>
                      </a:solidFill>
                      <a:prstDash val="solid"/>
                      <a:round/>
                      <a:headEnd type="none" w="med" len="med"/>
                      <a:tailEnd type="none" w="med" len="med"/>
                    </a:lnR>
                    <a:lnT w="9525" cap="flat" cmpd="sng" algn="ctr">
                      <a:solidFill>
                        <a:srgbClr val="4063A9"/>
                      </a:solidFill>
                      <a:prstDash val="solid"/>
                      <a:round/>
                      <a:headEnd type="none" w="med" len="med"/>
                      <a:tailEnd type="none" w="med" len="med"/>
                    </a:lnT>
                    <a:lnB w="9525" cap="flat" cmpd="sng" algn="ctr">
                      <a:solidFill>
                        <a:srgbClr val="2059A9"/>
                      </a:solidFill>
                      <a:prstDash val="solid"/>
                      <a:round/>
                      <a:headEnd type="none" w="med" len="med"/>
                      <a:tailEnd type="none" w="med" len="med"/>
                    </a:lnB>
                    <a:solidFill>
                      <a:srgbClr val="FAFAFA"/>
                    </a:solidFill>
                  </a:tcPr>
                </a:tc>
                <a:tc>
                  <a:txBody>
                    <a:bodyPr/>
                    <a:lstStyle/>
                    <a:p>
                      <a:pPr latinLnBrk="1"/>
                      <a:r>
                        <a:rPr lang="sv-SE" sz="1600">
                          <a:effectLst/>
                        </a:rPr>
                        <a:t>1-2 cycles</a:t>
                      </a:r>
                    </a:p>
                  </a:txBody>
                  <a:tcPr marL="47628" marR="47628" marT="9523" marB="9523" anchor="ctr">
                    <a:lnL w="9525" cap="flat" cmpd="sng" algn="ctr">
                      <a:solidFill>
                        <a:srgbClr val="E05FA9"/>
                      </a:solidFill>
                      <a:prstDash val="solid"/>
                      <a:round/>
                      <a:headEnd type="none" w="med" len="med"/>
                      <a:tailEnd type="none" w="med" len="med"/>
                    </a:lnL>
                    <a:lnR w="9525" cap="flat" cmpd="sng" algn="ctr">
                      <a:solidFill>
                        <a:srgbClr val="0061A9"/>
                      </a:solidFill>
                      <a:prstDash val="solid"/>
                      <a:round/>
                      <a:headEnd type="none" w="med" len="med"/>
                      <a:tailEnd type="none" w="med" len="med"/>
                    </a:lnR>
                    <a:lnT w="9525" cap="flat" cmpd="sng" algn="ctr">
                      <a:solidFill>
                        <a:srgbClr val="0061A9"/>
                      </a:solidFill>
                      <a:prstDash val="solid"/>
                      <a:round/>
                      <a:headEnd type="none" w="med" len="med"/>
                      <a:tailEnd type="none" w="med" len="med"/>
                    </a:lnT>
                    <a:lnB w="9525" cap="flat" cmpd="sng" algn="ctr">
                      <a:solidFill>
                        <a:srgbClr val="805FA9"/>
                      </a:solidFill>
                      <a:prstDash val="solid"/>
                      <a:round/>
                      <a:headEnd type="none" w="med" len="med"/>
                      <a:tailEnd type="none" w="med" len="med"/>
                    </a:lnB>
                    <a:solidFill>
                      <a:srgbClr val="FAFAFA"/>
                    </a:solidFill>
                  </a:tcPr>
                </a:tc>
                <a:tc>
                  <a:txBody>
                    <a:bodyPr/>
                    <a:lstStyle/>
                    <a:p>
                      <a:pPr latinLnBrk="1"/>
                      <a:r>
                        <a:rPr lang="sv-SE" sz="1600">
                          <a:effectLst/>
                        </a:rPr>
                        <a:t>512KB per core</a:t>
                      </a:r>
                    </a:p>
                  </a:txBody>
                  <a:tcPr marL="47628" marR="47628" marT="9523" marB="9523" anchor="ctr">
                    <a:lnL w="9525" cap="flat" cmpd="sng" algn="ctr">
                      <a:solidFill>
                        <a:srgbClr val="0061A9"/>
                      </a:solidFill>
                      <a:prstDash val="solid"/>
                      <a:round/>
                      <a:headEnd type="none" w="med" len="med"/>
                      <a:tailEnd type="none" w="med" len="med"/>
                    </a:lnL>
                    <a:lnR w="9525" cap="flat" cmpd="sng" algn="ctr">
                      <a:solidFill>
                        <a:srgbClr val="C070A9"/>
                      </a:solidFill>
                      <a:prstDash val="solid"/>
                      <a:round/>
                      <a:headEnd type="none" w="med" len="med"/>
                      <a:tailEnd type="none" w="med" len="med"/>
                    </a:lnR>
                    <a:lnT w="9525" cap="flat" cmpd="sng" algn="ctr">
                      <a:solidFill>
                        <a:srgbClr val="0064A9"/>
                      </a:solidFill>
                      <a:prstDash val="solid"/>
                      <a:round/>
                      <a:headEnd type="none" w="med" len="med"/>
                      <a:tailEnd type="none" w="med" len="med"/>
                    </a:lnT>
                    <a:lnB w="9525" cap="flat" cmpd="sng" algn="ctr">
                      <a:solidFill>
                        <a:srgbClr val="C05EA9"/>
                      </a:solidFill>
                      <a:prstDash val="solid"/>
                      <a:round/>
                      <a:headEnd type="none" w="med" len="med"/>
                      <a:tailEnd type="none" w="med" len="med"/>
                    </a:lnB>
                    <a:solidFill>
                      <a:srgbClr val="FAFAFA"/>
                    </a:solidFill>
                  </a:tcPr>
                </a:tc>
                <a:tc>
                  <a:txBody>
                    <a:bodyPr/>
                    <a:lstStyle/>
                    <a:p>
                      <a:pPr latinLnBrk="1"/>
                      <a:r>
                        <a:rPr lang="sv-SE" sz="1600">
                          <a:effectLst/>
                        </a:rPr>
                        <a:t>3-10 cycles</a:t>
                      </a:r>
                    </a:p>
                  </a:txBody>
                  <a:tcPr marL="47628" marR="47628" marT="9523" marB="9523" anchor="ctr">
                    <a:lnL w="9525" cap="flat" cmpd="sng" algn="ctr">
                      <a:solidFill>
                        <a:srgbClr val="C070A9"/>
                      </a:solidFill>
                      <a:prstDash val="solid"/>
                      <a:round/>
                      <a:headEnd type="none" w="med" len="med"/>
                      <a:tailEnd type="none" w="med" len="med"/>
                    </a:lnL>
                    <a:lnR w="9525" cap="flat" cmpd="sng" algn="ctr">
                      <a:solidFill>
                        <a:srgbClr val="006AA9"/>
                      </a:solidFill>
                      <a:prstDash val="solid"/>
                      <a:round/>
                      <a:headEnd type="none" w="med" len="med"/>
                      <a:tailEnd type="none" w="med" len="med"/>
                    </a:lnR>
                    <a:lnT w="9525" cap="flat" cmpd="sng" algn="ctr">
                      <a:solidFill>
                        <a:srgbClr val="4069A9"/>
                      </a:solidFill>
                      <a:prstDash val="solid"/>
                      <a:round/>
                      <a:headEnd type="none" w="med" len="med"/>
                      <a:tailEnd type="none" w="med" len="med"/>
                    </a:lnT>
                    <a:lnB w="9525" cap="flat" cmpd="sng" algn="ctr">
                      <a:solidFill>
                        <a:srgbClr val="0061A9"/>
                      </a:solidFill>
                      <a:prstDash val="solid"/>
                      <a:round/>
                      <a:headEnd type="none" w="med" len="med"/>
                      <a:tailEnd type="none" w="med" len="med"/>
                    </a:lnB>
                    <a:solidFill>
                      <a:srgbClr val="FAFAFA"/>
                    </a:solidFill>
                  </a:tcPr>
                </a:tc>
                <a:tc>
                  <a:txBody>
                    <a:bodyPr/>
                    <a:lstStyle/>
                    <a:p>
                      <a:pPr latinLnBrk="1"/>
                      <a:r>
                        <a:rPr lang="sv-SE" sz="1600">
                          <a:effectLst/>
                        </a:rPr>
                        <a:t>24MB shared</a:t>
                      </a:r>
                    </a:p>
                  </a:txBody>
                  <a:tcPr marL="47628" marR="47628" marT="9523" marB="9523" anchor="ctr">
                    <a:lnL w="9525" cap="flat" cmpd="sng" algn="ctr">
                      <a:solidFill>
                        <a:srgbClr val="006AA9"/>
                      </a:solidFill>
                      <a:prstDash val="solid"/>
                      <a:round/>
                      <a:headEnd type="none" w="med" len="med"/>
                      <a:tailEnd type="none" w="med" len="med"/>
                    </a:lnL>
                    <a:lnR w="9525" cap="flat" cmpd="sng" algn="ctr">
                      <a:solidFill>
                        <a:srgbClr val="206EA9"/>
                      </a:solidFill>
                      <a:prstDash val="solid"/>
                      <a:round/>
                      <a:headEnd type="none" w="med" len="med"/>
                      <a:tailEnd type="none" w="med" len="med"/>
                    </a:lnR>
                    <a:lnT w="9525" cap="flat" cmpd="sng" algn="ctr">
                      <a:solidFill>
                        <a:srgbClr val="A066A9"/>
                      </a:solidFill>
                      <a:prstDash val="solid"/>
                      <a:round/>
                      <a:headEnd type="none" w="med" len="med"/>
                      <a:tailEnd type="none" w="med" len="med"/>
                    </a:lnT>
                    <a:lnB w="9525" cap="flat" cmpd="sng" algn="ctr">
                      <a:solidFill>
                        <a:srgbClr val="6070A9"/>
                      </a:solidFill>
                      <a:prstDash val="solid"/>
                      <a:round/>
                      <a:headEnd type="none" w="med" len="med"/>
                      <a:tailEnd type="none" w="med" len="med"/>
                    </a:lnB>
                    <a:solidFill>
                      <a:srgbClr val="FAFAFA"/>
                    </a:solidFill>
                  </a:tcPr>
                </a:tc>
                <a:tc>
                  <a:txBody>
                    <a:bodyPr/>
                    <a:lstStyle/>
                    <a:p>
                      <a:pPr latinLnBrk="1"/>
                      <a:r>
                        <a:rPr lang="sv-SE" sz="1600">
                          <a:effectLst/>
                        </a:rPr>
                        <a:t>10-30 cycles</a:t>
                      </a:r>
                    </a:p>
                  </a:txBody>
                  <a:tcPr marL="47628" marR="47628" marT="9523" marB="9523" anchor="ctr">
                    <a:lnL w="9525" cap="flat" cmpd="sng" algn="ctr">
                      <a:solidFill>
                        <a:srgbClr val="206EA9"/>
                      </a:solidFill>
                      <a:prstDash val="solid"/>
                      <a:round/>
                      <a:headEnd type="none" w="med" len="med"/>
                      <a:tailEnd type="none" w="med" len="med"/>
                    </a:lnL>
                    <a:lnR w="9525" cap="flat" cmpd="sng" algn="ctr">
                      <a:solidFill>
                        <a:srgbClr val="C05EA9"/>
                      </a:solidFill>
                      <a:prstDash val="solid"/>
                      <a:round/>
                      <a:headEnd type="none" w="med" len="med"/>
                      <a:tailEnd type="none" w="med" len="med"/>
                    </a:lnR>
                    <a:lnT w="9525" cap="flat" cmpd="sng" algn="ctr">
                      <a:solidFill>
                        <a:srgbClr val="C06AA9"/>
                      </a:solidFill>
                      <a:prstDash val="solid"/>
                      <a:round/>
                      <a:headEnd type="none" w="med" len="med"/>
                      <a:tailEnd type="none" w="med" len="med"/>
                    </a:lnT>
                    <a:lnB w="9525" cap="flat" cmpd="sng" algn="ctr">
                      <a:solidFill>
                        <a:srgbClr val="005EA9"/>
                      </a:solidFill>
                      <a:prstDash val="solid"/>
                      <a:round/>
                      <a:headEnd type="none" w="med" len="med"/>
                      <a:tailEnd type="none" w="med" len="med"/>
                    </a:lnB>
                    <a:solidFill>
                      <a:srgbClr val="FAFAFA"/>
                    </a:solidFill>
                  </a:tcPr>
                </a:tc>
                <a:tc>
                  <a:txBody>
                    <a:bodyPr/>
                    <a:lstStyle/>
                    <a:p>
                      <a:pPr latinLnBrk="1"/>
                      <a:r>
                        <a:rPr lang="en-US" sz="1600">
                          <a:effectLst/>
                        </a:rPr>
                        <a:t>8 cores (up to 4.8 GHz)</a:t>
                      </a:r>
                    </a:p>
                  </a:txBody>
                  <a:tcPr marL="47628" marR="47628" marT="9523" marB="9523" anchor="ctr">
                    <a:lnL w="9525" cap="flat" cmpd="sng" algn="ctr">
                      <a:solidFill>
                        <a:srgbClr val="C05EA9"/>
                      </a:solidFill>
                      <a:prstDash val="solid"/>
                      <a:round/>
                      <a:headEnd type="none" w="med" len="med"/>
                      <a:tailEnd type="none" w="med" len="med"/>
                    </a:lnL>
                    <a:lnR w="9525" cap="flat" cmpd="sng" algn="ctr">
                      <a:solidFill>
                        <a:srgbClr val="805FA9"/>
                      </a:solidFill>
                      <a:prstDash val="solid"/>
                      <a:round/>
                      <a:headEnd type="none" w="med" len="med"/>
                      <a:tailEnd type="none" w="med" len="med"/>
                    </a:lnR>
                    <a:lnT w="9525" cap="flat" cmpd="sng" algn="ctr">
                      <a:solidFill>
                        <a:srgbClr val="206EA9"/>
                      </a:solidFill>
                      <a:prstDash val="solid"/>
                      <a:round/>
                      <a:headEnd type="none" w="med" len="med"/>
                      <a:tailEnd type="none" w="med" len="med"/>
                    </a:lnT>
                    <a:lnB w="9525" cap="flat" cmpd="sng" algn="ctr">
                      <a:solidFill>
                        <a:srgbClr val="C070A9"/>
                      </a:solidFill>
                      <a:prstDash val="solid"/>
                      <a:round/>
                      <a:headEnd type="none" w="med" len="med"/>
                      <a:tailEnd type="none" w="med" len="med"/>
                    </a:lnB>
                    <a:solidFill>
                      <a:srgbClr val="FAFAFA"/>
                    </a:solidFill>
                  </a:tcPr>
                </a:tc>
                <a:extLst>
                  <a:ext uri="{0D108BD9-81ED-4DB2-BD59-A6C34878D82A}">
                    <a16:rowId xmlns:a16="http://schemas.microsoft.com/office/drawing/2014/main" val="10001"/>
                  </a:ext>
                </a:extLst>
              </a:tr>
              <a:tr h="2337382">
                <a:tc>
                  <a:txBody>
                    <a:bodyPr/>
                    <a:lstStyle/>
                    <a:p>
                      <a:pPr latinLnBrk="1"/>
                      <a:r>
                        <a:rPr lang="sv-SE" sz="1600" b="1" dirty="0">
                          <a:effectLst/>
                        </a:rPr>
                        <a:t>Mobile </a:t>
                      </a:r>
                      <a:r>
                        <a:rPr lang="sv-SE" sz="1600" b="1" dirty="0" err="1">
                          <a:effectLst/>
                        </a:rPr>
                        <a:t>Phone</a:t>
                      </a:r>
                      <a:r>
                        <a:rPr lang="sv-SE" sz="1600" dirty="0">
                          <a:effectLst/>
                        </a:rPr>
                        <a:t> (</a:t>
                      </a:r>
                      <a:r>
                        <a:rPr lang="sv-SE" sz="1600" dirty="0" err="1">
                          <a:effectLst/>
                        </a:rPr>
                        <a:t>Qualcomm</a:t>
                      </a:r>
                      <a:r>
                        <a:rPr lang="sv-SE" sz="1600" dirty="0">
                          <a:effectLst/>
                        </a:rPr>
                        <a:t> </a:t>
                      </a:r>
                      <a:r>
                        <a:rPr lang="sv-SE" sz="1600" dirty="0" err="1">
                          <a:effectLst/>
                        </a:rPr>
                        <a:t>Snapdragon</a:t>
                      </a:r>
                      <a:r>
                        <a:rPr lang="sv-SE" sz="1600" dirty="0">
                          <a:effectLst/>
                        </a:rPr>
                        <a:t> 8 Gen 2)</a:t>
                      </a:r>
                    </a:p>
                  </a:txBody>
                  <a:tcPr marL="47628" marR="47628" marT="9523" marB="9523" anchor="ctr">
                    <a:lnL w="9525" cap="flat" cmpd="sng" algn="ctr">
                      <a:solidFill>
                        <a:srgbClr val="A066A9"/>
                      </a:solidFill>
                      <a:prstDash val="solid"/>
                      <a:round/>
                      <a:headEnd type="none" w="med" len="med"/>
                      <a:tailEnd type="none" w="med" len="med"/>
                    </a:lnL>
                    <a:lnR w="9525" cap="flat" cmpd="sng" algn="ctr">
                      <a:solidFill>
                        <a:srgbClr val="4063A9"/>
                      </a:solidFill>
                      <a:prstDash val="solid"/>
                      <a:round/>
                      <a:headEnd type="none" w="med" len="med"/>
                      <a:tailEnd type="none" w="med" len="med"/>
                    </a:lnR>
                    <a:lnT w="9525" cap="flat" cmpd="sng" algn="ctr">
                      <a:solidFill>
                        <a:srgbClr val="6061A9"/>
                      </a:solidFill>
                      <a:prstDash val="solid"/>
                      <a:round/>
                      <a:headEnd type="none" w="med" len="med"/>
                      <a:tailEnd type="none" w="med" len="med"/>
                    </a:lnT>
                    <a:lnB w="9525" cap="flat" cmpd="sng" algn="ctr">
                      <a:solidFill>
                        <a:srgbClr val="005EA9"/>
                      </a:solidFill>
                      <a:prstDash val="solid"/>
                      <a:round/>
                      <a:headEnd type="none" w="med" len="med"/>
                      <a:tailEnd type="none" w="med" len="med"/>
                    </a:lnB>
                    <a:solidFill>
                      <a:srgbClr val="FAFAFA"/>
                    </a:solidFill>
                  </a:tcPr>
                </a:tc>
                <a:tc>
                  <a:txBody>
                    <a:bodyPr/>
                    <a:lstStyle/>
                    <a:p>
                      <a:pPr latinLnBrk="1"/>
                      <a:r>
                        <a:rPr lang="sv-SE" sz="1600">
                          <a:effectLst/>
                        </a:rPr>
                        <a:t>64KB per core</a:t>
                      </a:r>
                    </a:p>
                  </a:txBody>
                  <a:tcPr marL="47628" marR="47628" marT="9523" marB="9523" anchor="ctr">
                    <a:lnL w="9525" cap="flat" cmpd="sng" algn="ctr">
                      <a:solidFill>
                        <a:srgbClr val="4063A9"/>
                      </a:solidFill>
                      <a:prstDash val="solid"/>
                      <a:round/>
                      <a:headEnd type="none" w="med" len="med"/>
                      <a:tailEnd type="none" w="med" len="med"/>
                    </a:lnL>
                    <a:lnR w="9525" cap="flat" cmpd="sng" algn="ctr">
                      <a:solidFill>
                        <a:srgbClr val="4063A9"/>
                      </a:solidFill>
                      <a:prstDash val="solid"/>
                      <a:round/>
                      <a:headEnd type="none" w="med" len="med"/>
                      <a:tailEnd type="none" w="med" len="med"/>
                    </a:lnR>
                    <a:lnT w="9525" cap="flat" cmpd="sng" algn="ctr">
                      <a:solidFill>
                        <a:srgbClr val="2059A9"/>
                      </a:solidFill>
                      <a:prstDash val="solid"/>
                      <a:round/>
                      <a:headEnd type="none" w="med" len="med"/>
                      <a:tailEnd type="none" w="med" len="med"/>
                    </a:lnT>
                    <a:lnB w="9525" cap="flat" cmpd="sng" algn="ctr">
                      <a:solidFill>
                        <a:srgbClr val="4069A9"/>
                      </a:solidFill>
                      <a:prstDash val="solid"/>
                      <a:round/>
                      <a:headEnd type="none" w="med" len="med"/>
                      <a:tailEnd type="none" w="med" len="med"/>
                    </a:lnB>
                    <a:solidFill>
                      <a:srgbClr val="FAFAFA"/>
                    </a:solidFill>
                  </a:tcPr>
                </a:tc>
                <a:tc>
                  <a:txBody>
                    <a:bodyPr/>
                    <a:lstStyle/>
                    <a:p>
                      <a:pPr latinLnBrk="1"/>
                      <a:r>
                        <a:rPr lang="sv-SE" sz="1600">
                          <a:effectLst/>
                        </a:rPr>
                        <a:t>1-2 cycles</a:t>
                      </a:r>
                    </a:p>
                  </a:txBody>
                  <a:tcPr marL="47628" marR="47628" marT="9523" marB="9523" anchor="ctr">
                    <a:lnL w="9525" cap="flat" cmpd="sng" algn="ctr">
                      <a:solidFill>
                        <a:srgbClr val="4063A9"/>
                      </a:solidFill>
                      <a:prstDash val="solid"/>
                      <a:round/>
                      <a:headEnd type="none" w="med" len="med"/>
                      <a:tailEnd type="none" w="med" len="med"/>
                    </a:lnL>
                    <a:lnR w="9525" cap="flat" cmpd="sng" algn="ctr">
                      <a:solidFill>
                        <a:srgbClr val="206EA9"/>
                      </a:solidFill>
                      <a:prstDash val="solid"/>
                      <a:round/>
                      <a:headEnd type="none" w="med" len="med"/>
                      <a:tailEnd type="none" w="med" len="med"/>
                    </a:lnR>
                    <a:lnT w="9525" cap="flat" cmpd="sng" algn="ctr">
                      <a:solidFill>
                        <a:srgbClr val="805FA9"/>
                      </a:solidFill>
                      <a:prstDash val="solid"/>
                      <a:round/>
                      <a:headEnd type="none" w="med" len="med"/>
                      <a:tailEnd type="none" w="med" len="med"/>
                    </a:lnT>
                    <a:lnB w="9525" cap="flat" cmpd="sng" algn="ctr">
                      <a:solidFill>
                        <a:srgbClr val="0061A9"/>
                      </a:solidFill>
                      <a:prstDash val="solid"/>
                      <a:round/>
                      <a:headEnd type="none" w="med" len="med"/>
                      <a:tailEnd type="none" w="med" len="med"/>
                    </a:lnB>
                    <a:solidFill>
                      <a:srgbClr val="FAFAFA"/>
                    </a:solidFill>
                  </a:tcPr>
                </a:tc>
                <a:tc>
                  <a:txBody>
                    <a:bodyPr/>
                    <a:lstStyle/>
                    <a:p>
                      <a:pPr latinLnBrk="1"/>
                      <a:r>
                        <a:rPr lang="sv-SE" sz="1600">
                          <a:effectLst/>
                        </a:rPr>
                        <a:t>512KB per core</a:t>
                      </a:r>
                    </a:p>
                  </a:txBody>
                  <a:tcPr marL="47628" marR="47628" marT="9523" marB="9523" anchor="ctr">
                    <a:lnL w="9525" cap="flat" cmpd="sng" algn="ctr">
                      <a:solidFill>
                        <a:srgbClr val="206EA9"/>
                      </a:solidFill>
                      <a:prstDash val="solid"/>
                      <a:round/>
                      <a:headEnd type="none" w="med" len="med"/>
                      <a:tailEnd type="none" w="med" len="med"/>
                    </a:lnL>
                    <a:lnR w="9525" cap="flat" cmpd="sng" algn="ctr">
                      <a:solidFill>
                        <a:srgbClr val="A05DA9"/>
                      </a:solidFill>
                      <a:prstDash val="solid"/>
                      <a:round/>
                      <a:headEnd type="none" w="med" len="med"/>
                      <a:tailEnd type="none" w="med" len="med"/>
                    </a:lnR>
                    <a:lnT w="9525" cap="flat" cmpd="sng" algn="ctr">
                      <a:solidFill>
                        <a:srgbClr val="C05EA9"/>
                      </a:solidFill>
                      <a:prstDash val="solid"/>
                      <a:round/>
                      <a:headEnd type="none" w="med" len="med"/>
                      <a:tailEnd type="none" w="med" len="med"/>
                    </a:lnT>
                    <a:lnB w="9525" cap="flat" cmpd="sng" algn="ctr">
                      <a:solidFill>
                        <a:srgbClr val="2065A9"/>
                      </a:solidFill>
                      <a:prstDash val="solid"/>
                      <a:round/>
                      <a:headEnd type="none" w="med" len="med"/>
                      <a:tailEnd type="none" w="med" len="med"/>
                    </a:lnB>
                    <a:solidFill>
                      <a:srgbClr val="FAFAFA"/>
                    </a:solidFill>
                  </a:tcPr>
                </a:tc>
                <a:tc>
                  <a:txBody>
                    <a:bodyPr/>
                    <a:lstStyle/>
                    <a:p>
                      <a:pPr latinLnBrk="1"/>
                      <a:r>
                        <a:rPr lang="sv-SE" sz="1600">
                          <a:effectLst/>
                        </a:rPr>
                        <a:t>3-10 cycles</a:t>
                      </a:r>
                    </a:p>
                  </a:txBody>
                  <a:tcPr marL="47628" marR="47628" marT="9523" marB="9523" anchor="ctr">
                    <a:lnL w="9525" cap="flat" cmpd="sng" algn="ctr">
                      <a:solidFill>
                        <a:srgbClr val="A05DA9"/>
                      </a:solidFill>
                      <a:prstDash val="solid"/>
                      <a:round/>
                      <a:headEnd type="none" w="med" len="med"/>
                      <a:tailEnd type="none" w="med" len="med"/>
                    </a:lnL>
                    <a:lnR w="9525" cap="flat" cmpd="sng" algn="ctr">
                      <a:solidFill>
                        <a:srgbClr val="C070A9"/>
                      </a:solidFill>
                      <a:prstDash val="solid"/>
                      <a:round/>
                      <a:headEnd type="none" w="med" len="med"/>
                      <a:tailEnd type="none" w="med" len="med"/>
                    </a:lnR>
                    <a:lnT w="9525" cap="flat" cmpd="sng" algn="ctr">
                      <a:solidFill>
                        <a:srgbClr val="0061A9"/>
                      </a:solidFill>
                      <a:prstDash val="solid"/>
                      <a:round/>
                      <a:headEnd type="none" w="med" len="med"/>
                      <a:tailEnd type="none" w="med" len="med"/>
                    </a:lnT>
                    <a:lnB w="9525" cap="flat" cmpd="sng" algn="ctr">
                      <a:solidFill>
                        <a:srgbClr val="8059A9"/>
                      </a:solidFill>
                      <a:prstDash val="solid"/>
                      <a:round/>
                      <a:headEnd type="none" w="med" len="med"/>
                      <a:tailEnd type="none" w="med" len="med"/>
                    </a:lnB>
                    <a:solidFill>
                      <a:srgbClr val="FAFAFA"/>
                    </a:solidFill>
                  </a:tcPr>
                </a:tc>
                <a:tc>
                  <a:txBody>
                    <a:bodyPr/>
                    <a:lstStyle/>
                    <a:p>
                      <a:pPr latinLnBrk="1"/>
                      <a:r>
                        <a:rPr lang="sv-SE" sz="1600">
                          <a:effectLst/>
                        </a:rPr>
                        <a:t>8MB shared</a:t>
                      </a:r>
                    </a:p>
                  </a:txBody>
                  <a:tcPr marL="47628" marR="47628" marT="9523" marB="9523" anchor="ctr">
                    <a:lnL w="9525" cap="flat" cmpd="sng" algn="ctr">
                      <a:solidFill>
                        <a:srgbClr val="C070A9"/>
                      </a:solidFill>
                      <a:prstDash val="solid"/>
                      <a:round/>
                      <a:headEnd type="none" w="med" len="med"/>
                      <a:tailEnd type="none" w="med" len="med"/>
                    </a:lnL>
                    <a:lnR w="9525" cap="flat" cmpd="sng" algn="ctr">
                      <a:solidFill>
                        <a:srgbClr val="4063A9"/>
                      </a:solidFill>
                      <a:prstDash val="solid"/>
                      <a:round/>
                      <a:headEnd type="none" w="med" len="med"/>
                      <a:tailEnd type="none" w="med" len="med"/>
                    </a:lnR>
                    <a:lnT w="9525" cap="flat" cmpd="sng" algn="ctr">
                      <a:solidFill>
                        <a:srgbClr val="6070A9"/>
                      </a:solidFill>
                      <a:prstDash val="solid"/>
                      <a:round/>
                      <a:headEnd type="none" w="med" len="med"/>
                      <a:tailEnd type="none" w="med" len="med"/>
                    </a:lnT>
                    <a:lnB w="9525" cap="flat" cmpd="sng" algn="ctr">
                      <a:solidFill>
                        <a:srgbClr val="605EA9"/>
                      </a:solidFill>
                      <a:prstDash val="solid"/>
                      <a:round/>
                      <a:headEnd type="none" w="med" len="med"/>
                      <a:tailEnd type="none" w="med" len="med"/>
                    </a:lnB>
                    <a:solidFill>
                      <a:srgbClr val="FAFAFA"/>
                    </a:solidFill>
                  </a:tcPr>
                </a:tc>
                <a:tc>
                  <a:txBody>
                    <a:bodyPr/>
                    <a:lstStyle/>
                    <a:p>
                      <a:pPr latinLnBrk="1"/>
                      <a:r>
                        <a:rPr lang="sv-SE" sz="1600">
                          <a:effectLst/>
                        </a:rPr>
                        <a:t>10-30 cycles</a:t>
                      </a:r>
                    </a:p>
                  </a:txBody>
                  <a:tcPr marL="47628" marR="47628" marT="9523" marB="9523" anchor="ctr">
                    <a:lnL w="9525" cap="flat" cmpd="sng" algn="ctr">
                      <a:solidFill>
                        <a:srgbClr val="4063A9"/>
                      </a:solidFill>
                      <a:prstDash val="solid"/>
                      <a:round/>
                      <a:headEnd type="none" w="med" len="med"/>
                      <a:tailEnd type="none" w="med" len="med"/>
                    </a:lnL>
                    <a:lnR w="9525" cap="flat" cmpd="sng" algn="ctr">
                      <a:solidFill>
                        <a:srgbClr val="4060A9"/>
                      </a:solidFill>
                      <a:prstDash val="solid"/>
                      <a:round/>
                      <a:headEnd type="none" w="med" len="med"/>
                      <a:tailEnd type="none" w="med" len="med"/>
                    </a:lnR>
                    <a:lnT w="9525" cap="flat" cmpd="sng" algn="ctr">
                      <a:solidFill>
                        <a:srgbClr val="005EA9"/>
                      </a:solidFill>
                      <a:prstDash val="solid"/>
                      <a:round/>
                      <a:headEnd type="none" w="med" len="med"/>
                      <a:tailEnd type="none" w="med" len="med"/>
                    </a:lnT>
                    <a:lnB w="9525" cap="flat" cmpd="sng" algn="ctr">
                      <a:solidFill>
                        <a:srgbClr val="805CA9"/>
                      </a:solidFill>
                      <a:prstDash val="solid"/>
                      <a:round/>
                      <a:headEnd type="none" w="med" len="med"/>
                      <a:tailEnd type="none" w="med" len="med"/>
                    </a:lnB>
                    <a:solidFill>
                      <a:srgbClr val="FAFAFA"/>
                    </a:solidFill>
                  </a:tcPr>
                </a:tc>
                <a:tc>
                  <a:txBody>
                    <a:bodyPr/>
                    <a:lstStyle/>
                    <a:p>
                      <a:pPr latinLnBrk="1"/>
                      <a:r>
                        <a:rPr lang="sv-SE" sz="1600" dirty="0">
                          <a:effectLst/>
                        </a:rPr>
                        <a:t>8 </a:t>
                      </a:r>
                      <a:r>
                        <a:rPr lang="sv-SE" sz="1600" dirty="0" err="1">
                          <a:effectLst/>
                        </a:rPr>
                        <a:t>cores</a:t>
                      </a:r>
                      <a:r>
                        <a:rPr lang="sv-SE" sz="1600" dirty="0">
                          <a:effectLst/>
                        </a:rPr>
                        <a:t> (1x 3.2 GHz, 2x 2.8 GHz, 2x 2.8 GHz, 3x 2.0 GHz)</a:t>
                      </a:r>
                    </a:p>
                  </a:txBody>
                  <a:tcPr marL="47628" marR="47628" marT="9523" marB="9523" anchor="ctr">
                    <a:lnL w="9525" cap="flat" cmpd="sng" algn="ctr">
                      <a:solidFill>
                        <a:srgbClr val="4060A9"/>
                      </a:solidFill>
                      <a:prstDash val="solid"/>
                      <a:round/>
                      <a:headEnd type="none" w="med" len="med"/>
                      <a:tailEnd type="none" w="med" len="med"/>
                    </a:lnL>
                    <a:lnR w="9525" cap="flat" cmpd="sng" algn="ctr">
                      <a:solidFill>
                        <a:srgbClr val="805FA9"/>
                      </a:solidFill>
                      <a:prstDash val="solid"/>
                      <a:round/>
                      <a:headEnd type="none" w="med" len="med"/>
                      <a:tailEnd type="none" w="med" len="med"/>
                    </a:lnR>
                    <a:lnT w="9525" cap="flat" cmpd="sng" algn="ctr">
                      <a:solidFill>
                        <a:srgbClr val="C070A9"/>
                      </a:solidFill>
                      <a:prstDash val="solid"/>
                      <a:round/>
                      <a:headEnd type="none" w="med" len="med"/>
                      <a:tailEnd type="none" w="med" len="med"/>
                    </a:lnT>
                    <a:lnB w="9525" cap="flat" cmpd="sng" algn="ctr">
                      <a:solidFill>
                        <a:srgbClr val="6070A9"/>
                      </a:solidFill>
                      <a:prstDash val="solid"/>
                      <a:round/>
                      <a:headEnd type="none" w="med" len="med"/>
                      <a:tailEnd type="none" w="med" len="med"/>
                    </a:lnB>
                    <a:solidFill>
                      <a:srgbClr val="FAFAFA"/>
                    </a:solidFill>
                  </a:tcPr>
                </a:tc>
                <a:extLst>
                  <a:ext uri="{0D108BD9-81ED-4DB2-BD59-A6C34878D82A}">
                    <a16:rowId xmlns:a16="http://schemas.microsoft.com/office/drawing/2014/main" val="10002"/>
                  </a:ext>
                </a:extLst>
              </a:tr>
            </a:tbl>
          </a:graphicData>
        </a:graphic>
      </p:graphicFrame>
      <p:sp>
        <p:nvSpPr>
          <p:cNvPr id="22613" name="TextBox 6">
            <a:extLst>
              <a:ext uri="{FF2B5EF4-FFF2-40B4-BE49-F238E27FC236}">
                <a16:creationId xmlns:a16="http://schemas.microsoft.com/office/drawing/2014/main" id="{D0239B5D-0C80-E0A4-6DE3-DB847B3E6E1E}"/>
              </a:ext>
            </a:extLst>
          </p:cNvPr>
          <p:cNvSpPr txBox="1">
            <a:spLocks noChangeArrowheads="1"/>
          </p:cNvSpPr>
          <p:nvPr/>
        </p:nvSpPr>
        <p:spPr bwMode="auto">
          <a:xfrm>
            <a:off x="904875" y="5632450"/>
            <a:ext cx="762158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800"/>
              <a:t>Conclusion: It may pay off well if pixel values (data) to be accessed </a:t>
            </a:r>
          </a:p>
          <a:p>
            <a:pPr>
              <a:spcBef>
                <a:spcPct val="0"/>
              </a:spcBef>
              <a:buFontTx/>
              <a:buNone/>
            </a:pPr>
            <a:r>
              <a:rPr lang="sv-SE" altLang="sv-SE" sz="1800"/>
              <a:t>are stored close to each other in the memory. </a:t>
            </a:r>
          </a:p>
          <a:p>
            <a:pPr>
              <a:spcBef>
                <a:spcPct val="0"/>
              </a:spcBef>
              <a:buFontTx/>
              <a:buNone/>
            </a:pPr>
            <a:endParaRPr lang="sv-SE" altLang="sv-SE" sz="18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a:extLst>
              <a:ext uri="{FF2B5EF4-FFF2-40B4-BE49-F238E27FC236}">
                <a16:creationId xmlns:a16="http://schemas.microsoft.com/office/drawing/2014/main" id="{BBAB2236-FB9F-8CE7-C75D-C36A20127150}"/>
              </a:ext>
            </a:extLst>
          </p:cNvPr>
          <p:cNvSpPr>
            <a:spLocks noGrp="1" noChangeArrowheads="1"/>
          </p:cNvSpPr>
          <p:nvPr>
            <p:ph type="body" sz="half" idx="1"/>
          </p:nvPr>
        </p:nvSpPr>
        <p:spPr>
          <a:xfrm>
            <a:off x="587829" y="1439120"/>
            <a:ext cx="7487392" cy="4525962"/>
          </a:xfrm>
        </p:spPr>
        <p:txBody>
          <a:bodyPr/>
          <a:lstStyle/>
          <a:p>
            <a:pPr eaLnBrk="1" hangingPunct="1">
              <a:lnSpc>
                <a:spcPct val="90000"/>
              </a:lnSpc>
              <a:defRPr/>
            </a:pPr>
            <a:r>
              <a:rPr lang="en-US" altLang="sv-SE" sz="2400" dirty="0"/>
              <a:t>Video Compression, e.g. MPEG-4</a:t>
            </a:r>
          </a:p>
          <a:p>
            <a:pPr eaLnBrk="1" hangingPunct="1">
              <a:lnSpc>
                <a:spcPct val="90000"/>
              </a:lnSpc>
              <a:defRPr/>
            </a:pPr>
            <a:r>
              <a:rPr lang="en-US" altLang="sv-SE" sz="2400" dirty="0"/>
              <a:t>Optical mouse</a:t>
            </a:r>
          </a:p>
          <a:p>
            <a:pPr eaLnBrk="1" hangingPunct="1">
              <a:lnSpc>
                <a:spcPct val="90000"/>
              </a:lnSpc>
              <a:defRPr/>
            </a:pPr>
            <a:r>
              <a:rPr lang="en-US" altLang="sv-SE" sz="2400" dirty="0"/>
              <a:t>Image stitching/mosaicking</a:t>
            </a:r>
          </a:p>
          <a:p>
            <a:pPr eaLnBrk="1" hangingPunct="1">
              <a:lnSpc>
                <a:spcPct val="90000"/>
              </a:lnSpc>
              <a:defRPr/>
            </a:pPr>
            <a:r>
              <a:rPr lang="en-US" altLang="sv-SE" sz="2400" dirty="0"/>
              <a:t>Object detection &amp; tracking</a:t>
            </a:r>
          </a:p>
          <a:p>
            <a:pPr eaLnBrk="1" hangingPunct="1">
              <a:lnSpc>
                <a:spcPct val="90000"/>
              </a:lnSpc>
              <a:defRPr/>
            </a:pPr>
            <a:r>
              <a:rPr lang="en-US" altLang="sv-SE" sz="2400" dirty="0"/>
              <a:t>Controlling air vehicles, such as drones</a:t>
            </a:r>
          </a:p>
          <a:p>
            <a:pPr eaLnBrk="1" hangingPunct="1">
              <a:lnSpc>
                <a:spcPct val="90000"/>
              </a:lnSpc>
              <a:defRPr/>
            </a:pPr>
            <a:r>
              <a:rPr lang="en-US" altLang="sv-SE" sz="2400" dirty="0"/>
              <a:t>Robot navigation and visual odometry</a:t>
            </a:r>
          </a:p>
          <a:p>
            <a:pPr eaLnBrk="1" hangingPunct="1">
              <a:lnSpc>
                <a:spcPct val="90000"/>
              </a:lnSpc>
              <a:defRPr/>
            </a:pPr>
            <a:r>
              <a:rPr lang="en-US" altLang="sv-SE" sz="2400" dirty="0"/>
              <a:t>Object velocity measurements</a:t>
            </a:r>
          </a:p>
          <a:p>
            <a:pPr eaLnBrk="1" hangingPunct="1">
              <a:lnSpc>
                <a:spcPct val="90000"/>
              </a:lnSpc>
              <a:defRPr/>
            </a:pPr>
            <a:r>
              <a:rPr lang="en-US" altLang="sv-SE" sz="2400" dirty="0"/>
              <a:t>Medical &amp; biometric image processing, e.g. heart and lip-motion</a:t>
            </a:r>
          </a:p>
          <a:p>
            <a:pPr marL="0" indent="0" eaLnBrk="1" hangingPunct="1">
              <a:lnSpc>
                <a:spcPct val="90000"/>
              </a:lnSpc>
              <a:buFontTx/>
              <a:buNone/>
              <a:defRPr/>
            </a:pPr>
            <a:r>
              <a:rPr lang="en-US" altLang="sv-SE" sz="2400" dirty="0"/>
              <a:t> …</a:t>
            </a:r>
          </a:p>
          <a:p>
            <a:pPr marL="0" indent="0" eaLnBrk="1" hangingPunct="1">
              <a:lnSpc>
                <a:spcPct val="90000"/>
              </a:lnSpc>
              <a:buFontTx/>
              <a:buNone/>
              <a:defRPr/>
            </a:pPr>
            <a:endParaRPr lang="en-US" altLang="sv-SE" sz="2400" dirty="0"/>
          </a:p>
          <a:p>
            <a:pPr marL="0" indent="0" eaLnBrk="1" hangingPunct="1">
              <a:lnSpc>
                <a:spcPct val="90000"/>
              </a:lnSpc>
              <a:buFontTx/>
              <a:buNone/>
              <a:defRPr/>
            </a:pPr>
            <a:r>
              <a:rPr lang="en-US" altLang="sv-SE" sz="2400" dirty="0">
                <a:highlight>
                  <a:srgbClr val="00FF00"/>
                </a:highlight>
              </a:rPr>
              <a:t>It is fundamentally important because it is used in numerous applications.</a:t>
            </a:r>
          </a:p>
        </p:txBody>
      </p:sp>
      <p:sp>
        <p:nvSpPr>
          <p:cNvPr id="5123" name="Line 6">
            <a:extLst>
              <a:ext uri="{FF2B5EF4-FFF2-40B4-BE49-F238E27FC236}">
                <a16:creationId xmlns:a16="http://schemas.microsoft.com/office/drawing/2014/main" id="{8444C0F2-234F-947F-6D8F-F1CE72ED6751}"/>
              </a:ext>
            </a:extLst>
          </p:cNvPr>
          <p:cNvSpPr>
            <a:spLocks noChangeShapeType="1"/>
          </p:cNvSpPr>
          <p:nvPr/>
        </p:nvSpPr>
        <p:spPr bwMode="auto">
          <a:xfrm>
            <a:off x="0" y="0"/>
            <a:ext cx="914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5124" name="Group 7">
            <a:extLst>
              <a:ext uri="{FF2B5EF4-FFF2-40B4-BE49-F238E27FC236}">
                <a16:creationId xmlns:a16="http://schemas.microsoft.com/office/drawing/2014/main" id="{12AD3719-C4CB-8682-A89F-83A22276C7B4}"/>
              </a:ext>
            </a:extLst>
          </p:cNvPr>
          <p:cNvGrpSpPr>
            <a:grpSpLocks/>
          </p:cNvGrpSpPr>
          <p:nvPr/>
        </p:nvGrpSpPr>
        <p:grpSpPr bwMode="auto">
          <a:xfrm>
            <a:off x="0" y="6586538"/>
            <a:ext cx="9144000" cy="282575"/>
            <a:chOff x="0" y="4142"/>
            <a:chExt cx="5760" cy="178"/>
          </a:xfrm>
        </p:grpSpPr>
        <p:sp>
          <p:nvSpPr>
            <p:cNvPr id="5126" name="Text Box 8">
              <a:extLst>
                <a:ext uri="{FF2B5EF4-FFF2-40B4-BE49-F238E27FC236}">
                  <a16:creationId xmlns:a16="http://schemas.microsoft.com/office/drawing/2014/main" id="{0B380560-85E5-CA94-F1F6-B6ABCA38D932}"/>
                </a:ext>
              </a:extLst>
            </p:cNvPr>
            <p:cNvSpPr txBox="1">
              <a:spLocks noChangeArrowheads="1"/>
            </p:cNvSpPr>
            <p:nvPr/>
          </p:nvSpPr>
          <p:spPr bwMode="auto">
            <a:xfrm>
              <a:off x="0" y="4147"/>
              <a:ext cx="5760" cy="173"/>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sv-SE" altLang="sv-SE" sz="1200">
                  <a:solidFill>
                    <a:schemeClr val="bg1"/>
                  </a:solidFill>
                </a:rPr>
                <a:t>Page </a:t>
              </a:r>
              <a:fld id="{704A4399-C4A7-49D3-ADC2-2B5D30E51A57}" type="slidenum">
                <a:rPr lang="sv-SE" altLang="sv-SE" sz="1200">
                  <a:solidFill>
                    <a:schemeClr val="bg1"/>
                  </a:solidFill>
                </a:rPr>
                <a:pPr eaLnBrk="1" hangingPunct="1">
                  <a:spcBef>
                    <a:spcPct val="50000"/>
                  </a:spcBef>
                  <a:buFontTx/>
                  <a:buNone/>
                </a:pPr>
                <a:t>2</a:t>
              </a:fld>
              <a:r>
                <a:rPr lang="sv-SE" altLang="sv-SE" sz="1200">
                  <a:solidFill>
                    <a:schemeClr val="bg1"/>
                  </a:solidFill>
                </a:rPr>
                <a:t> 							                                       2008-09-16</a:t>
              </a:r>
            </a:p>
          </p:txBody>
        </p:sp>
        <p:sp>
          <p:nvSpPr>
            <p:cNvPr id="5127" name="Line 9">
              <a:extLst>
                <a:ext uri="{FF2B5EF4-FFF2-40B4-BE49-F238E27FC236}">
                  <a16:creationId xmlns:a16="http://schemas.microsoft.com/office/drawing/2014/main" id="{6E4D9332-77D8-5B2C-2318-3914399A8CC8}"/>
                </a:ext>
              </a:extLst>
            </p:cNvPr>
            <p:cNvSpPr>
              <a:spLocks noChangeShapeType="1"/>
            </p:cNvSpPr>
            <p:nvPr/>
          </p:nvSpPr>
          <p:spPr bwMode="auto">
            <a:xfrm>
              <a:off x="0" y="4142"/>
              <a:ext cx="5760" cy="0"/>
            </a:xfrm>
            <a:prstGeom prst="line">
              <a:avLst/>
            </a:prstGeom>
            <a:noFill/>
            <a:ln w="952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sp>
        <p:nvSpPr>
          <p:cNvPr id="5125" name="Rectangle 11">
            <a:extLst>
              <a:ext uri="{FF2B5EF4-FFF2-40B4-BE49-F238E27FC236}">
                <a16:creationId xmlns:a16="http://schemas.microsoft.com/office/drawing/2014/main" id="{FB0AD351-E984-22A0-440D-09C02D9301A9}"/>
              </a:ext>
            </a:extLst>
          </p:cNvPr>
          <p:cNvSpPr>
            <a:spLocks noGrp="1" noChangeArrowheads="1"/>
          </p:cNvSpPr>
          <p:nvPr>
            <p:ph type="title"/>
          </p:nvPr>
        </p:nvSpPr>
        <p:spPr>
          <a:xfrm>
            <a:off x="-790575" y="0"/>
            <a:ext cx="8229600" cy="1143000"/>
          </a:xfrm>
          <a:effectLst>
            <a:outerShdw dist="52363" dir="20757825" algn="ctr" rotWithShape="0">
              <a:schemeClr val="bg1">
                <a:alpha val="50000"/>
              </a:schemeClr>
            </a:outerShdw>
          </a:effectLst>
        </p:spPr>
        <p:txBody>
          <a:bodyPr/>
          <a:lstStyle/>
          <a:p>
            <a:pPr eaLnBrk="1" hangingPunct="1"/>
            <a:br>
              <a:rPr lang="sv-SE" altLang="sv-SE"/>
            </a:br>
            <a:r>
              <a:rPr lang="sv-SE" altLang="sv-SE"/>
              <a:t>Motion field analysis</a:t>
            </a:r>
            <a:endParaRPr lang="en-US" altLang="sv-SE"/>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2BD43A06-3F14-54BC-2AA5-C807CA2605D8}"/>
              </a:ext>
            </a:extLst>
          </p:cNvPr>
          <p:cNvSpPr>
            <a:spLocks noGrp="1" noChangeArrowheads="1"/>
          </p:cNvSpPr>
          <p:nvPr>
            <p:ph type="title"/>
          </p:nvPr>
        </p:nvSpPr>
        <p:spPr/>
        <p:txBody>
          <a:bodyPr/>
          <a:lstStyle/>
          <a:p>
            <a:r>
              <a:rPr lang="sv-SE" altLang="en-US"/>
              <a:t>Motion Field and Optic Flow</a:t>
            </a:r>
            <a:endParaRPr lang="en-US" altLang="en-US"/>
          </a:p>
        </p:txBody>
      </p:sp>
      <p:sp>
        <p:nvSpPr>
          <p:cNvPr id="7171" name="Text Placeholder 2">
            <a:extLst>
              <a:ext uri="{FF2B5EF4-FFF2-40B4-BE49-F238E27FC236}">
                <a16:creationId xmlns:a16="http://schemas.microsoft.com/office/drawing/2014/main" id="{B7FDA2D8-C093-8752-BB01-C9DFB6B30C62}"/>
              </a:ext>
            </a:extLst>
          </p:cNvPr>
          <p:cNvSpPr>
            <a:spLocks noGrp="1" noChangeArrowheads="1"/>
          </p:cNvSpPr>
          <p:nvPr>
            <p:ph type="body" sz="half" idx="1"/>
          </p:nvPr>
        </p:nvSpPr>
        <p:spPr>
          <a:xfrm>
            <a:off x="457200" y="1614488"/>
            <a:ext cx="3949700" cy="4525962"/>
          </a:xfrm>
        </p:spPr>
        <p:txBody>
          <a:bodyPr/>
          <a:lstStyle/>
          <a:p>
            <a:pPr marL="0" indent="0">
              <a:buFontTx/>
              <a:buNone/>
            </a:pPr>
            <a:r>
              <a:rPr lang="sv-SE" altLang="en-US" sz="2800"/>
              <a:t>Sphere experiment</a:t>
            </a:r>
            <a:endParaRPr lang="en-US" altLang="en-US" sz="2800"/>
          </a:p>
          <a:p>
            <a:pPr marL="0" indent="0">
              <a:buFontTx/>
              <a:buNone/>
            </a:pPr>
            <a:r>
              <a:rPr lang="en-US" altLang="en-US" sz="2000"/>
              <a:t> Sphere is attached to blue rod </a:t>
            </a:r>
            <a:endParaRPr lang="sv-SE" altLang="en-US" sz="2000"/>
          </a:p>
        </p:txBody>
      </p:sp>
      <p:pic>
        <p:nvPicPr>
          <p:cNvPr id="7172" name="Picture 12" descr="Chart, bubble chart&#10;&#10;Description automatically generated">
            <a:extLst>
              <a:ext uri="{FF2B5EF4-FFF2-40B4-BE49-F238E27FC236}">
                <a16:creationId xmlns:a16="http://schemas.microsoft.com/office/drawing/2014/main" id="{38563958-2C63-6591-B2C9-90506E0DD7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6773" t="16969" r="24219" b="8340"/>
          <a:stretch>
            <a:fillRect/>
          </a:stretch>
        </p:blipFill>
        <p:spPr bwMode="auto">
          <a:xfrm>
            <a:off x="1100138" y="3152775"/>
            <a:ext cx="2663825" cy="298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Placeholder 2">
            <a:extLst>
              <a:ext uri="{FF2B5EF4-FFF2-40B4-BE49-F238E27FC236}">
                <a16:creationId xmlns:a16="http://schemas.microsoft.com/office/drawing/2014/main" id="{9A5DA2B5-2B04-6EF1-6E87-817F6B718A1D}"/>
              </a:ext>
            </a:extLst>
          </p:cNvPr>
          <p:cNvSpPr txBox="1">
            <a:spLocks/>
          </p:cNvSpPr>
          <p:nvPr/>
        </p:nvSpPr>
        <p:spPr bwMode="auto">
          <a:xfrm>
            <a:off x="4737100" y="1255713"/>
            <a:ext cx="4344988" cy="4884737"/>
          </a:xfrm>
          <a:prstGeom prst="rect">
            <a:avLst/>
          </a:prstGeom>
          <a:noFill/>
          <a:ln>
            <a:noFill/>
          </a:ln>
          <a:effec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FontTx/>
              <a:buNone/>
              <a:defRPr/>
            </a:pPr>
            <a:endParaRPr lang="en-US" sz="2000" b="0" kern="0" dirty="0"/>
          </a:p>
          <a:p>
            <a:pPr marL="0" indent="0">
              <a:buFontTx/>
              <a:buNone/>
              <a:defRPr/>
            </a:pPr>
            <a:r>
              <a:rPr lang="en-US" sz="2000" b="0" kern="0" dirty="0"/>
              <a:t>1. We rotate the rod. No motion is </a:t>
            </a:r>
            <a:r>
              <a:rPr lang="en-US" sz="2000" b="0" kern="0" dirty="0" err="1"/>
              <a:t>observable.Light</a:t>
            </a:r>
            <a:r>
              <a:rPr lang="en-US" sz="2000" b="0" kern="0" dirty="0"/>
              <a:t> source (yellow) is fixed.</a:t>
            </a:r>
          </a:p>
          <a:p>
            <a:pPr marL="0" indent="0">
              <a:buFontTx/>
              <a:buNone/>
              <a:defRPr/>
            </a:pPr>
            <a:r>
              <a:rPr lang="en-US" sz="2000" b="0" kern="0" dirty="0"/>
              <a:t> </a:t>
            </a:r>
            <a:endParaRPr lang="sv-SE" sz="2000" b="0" kern="0" dirty="0"/>
          </a:p>
        </p:txBody>
      </p:sp>
      <p:pic>
        <p:nvPicPr>
          <p:cNvPr id="7174" name="Picture 5" descr="Chart, bubble chart&#10;&#10;Description automatically generated">
            <a:extLst>
              <a:ext uri="{FF2B5EF4-FFF2-40B4-BE49-F238E27FC236}">
                <a16:creationId xmlns:a16="http://schemas.microsoft.com/office/drawing/2014/main" id="{A91F7C7F-FA66-032D-E065-2AF96FF9512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3795" t="812" r="19437" b="10133"/>
          <a:stretch>
            <a:fillRect/>
          </a:stretch>
        </p:blipFill>
        <p:spPr bwMode="auto">
          <a:xfrm>
            <a:off x="5016500" y="2578100"/>
            <a:ext cx="3027363" cy="3562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a:extLst>
              <a:ext uri="{FF2B5EF4-FFF2-40B4-BE49-F238E27FC236}">
                <a16:creationId xmlns:a16="http://schemas.microsoft.com/office/drawing/2014/main" id="{5B6E4EB1-6440-46E8-2D58-05ECD7F63B02}"/>
              </a:ext>
            </a:extLst>
          </p:cNvPr>
          <p:cNvSpPr>
            <a:spLocks noGrp="1" noChangeArrowheads="1"/>
          </p:cNvSpPr>
          <p:nvPr>
            <p:ph type="title"/>
          </p:nvPr>
        </p:nvSpPr>
        <p:spPr/>
        <p:txBody>
          <a:bodyPr/>
          <a:lstStyle/>
          <a:p>
            <a:r>
              <a:rPr lang="sv-SE" altLang="en-US"/>
              <a:t>Sphere experiment</a:t>
            </a:r>
            <a:endParaRPr lang="en-US" altLang="en-US"/>
          </a:p>
        </p:txBody>
      </p:sp>
      <p:sp>
        <p:nvSpPr>
          <p:cNvPr id="8195" name="Text Placeholder 2">
            <a:extLst>
              <a:ext uri="{FF2B5EF4-FFF2-40B4-BE49-F238E27FC236}">
                <a16:creationId xmlns:a16="http://schemas.microsoft.com/office/drawing/2014/main" id="{1D35C0CC-5D1F-3D5B-56A3-9310C3DFF9CA}"/>
              </a:ext>
            </a:extLst>
          </p:cNvPr>
          <p:cNvSpPr>
            <a:spLocks noGrp="1" noChangeArrowheads="1"/>
          </p:cNvSpPr>
          <p:nvPr>
            <p:ph type="body" sz="half" idx="1"/>
          </p:nvPr>
        </p:nvSpPr>
        <p:spPr>
          <a:xfrm>
            <a:off x="457200" y="869950"/>
            <a:ext cx="3949700" cy="5118100"/>
          </a:xfrm>
        </p:spPr>
        <p:txBody>
          <a:bodyPr/>
          <a:lstStyle/>
          <a:p>
            <a:pPr marL="0" indent="0">
              <a:buFontTx/>
              <a:buNone/>
            </a:pPr>
            <a:endParaRPr lang="en-US" altLang="en-US" sz="2800"/>
          </a:p>
          <a:p>
            <a:pPr marL="0" indent="0">
              <a:buFontTx/>
              <a:buNone/>
            </a:pPr>
            <a:r>
              <a:rPr lang="en-US" altLang="en-US" sz="2000"/>
              <a:t>2. We rotate the light source. The sphere is still.  Motion is observable because specular reflection moves. </a:t>
            </a:r>
            <a:endParaRPr lang="sv-SE" altLang="en-US" sz="2000"/>
          </a:p>
        </p:txBody>
      </p:sp>
      <p:sp>
        <p:nvSpPr>
          <p:cNvPr id="5" name="Text Placeholder 2">
            <a:extLst>
              <a:ext uri="{FF2B5EF4-FFF2-40B4-BE49-F238E27FC236}">
                <a16:creationId xmlns:a16="http://schemas.microsoft.com/office/drawing/2014/main" id="{98447732-6C67-A75C-F26B-112A626FC31B}"/>
              </a:ext>
            </a:extLst>
          </p:cNvPr>
          <p:cNvSpPr txBox="1">
            <a:spLocks/>
          </p:cNvSpPr>
          <p:nvPr/>
        </p:nvSpPr>
        <p:spPr bwMode="auto">
          <a:xfrm>
            <a:off x="4754563" y="1089025"/>
            <a:ext cx="4344987" cy="4962525"/>
          </a:xfrm>
          <a:prstGeom prst="rect">
            <a:avLst/>
          </a:prstGeom>
          <a:noFill/>
          <a:ln>
            <a:noFill/>
          </a:ln>
          <a:effec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FontTx/>
              <a:buNone/>
              <a:defRPr/>
            </a:pPr>
            <a:r>
              <a:rPr lang="en-US" sz="2000" b="0" kern="0" dirty="0"/>
              <a:t>Conclusions</a:t>
            </a:r>
          </a:p>
          <a:p>
            <a:pPr marL="0" indent="0">
              <a:buFontTx/>
              <a:buNone/>
              <a:defRPr/>
            </a:pPr>
            <a:r>
              <a:rPr lang="en-US" sz="2000" b="0" kern="0" dirty="0"/>
              <a:t>When there is no pattern (only constant color) on the moving object</a:t>
            </a:r>
          </a:p>
          <a:p>
            <a:pPr marL="457200" indent="-457200">
              <a:buFontTx/>
              <a:buAutoNum type="arabicPeriod"/>
              <a:defRPr/>
            </a:pPr>
            <a:r>
              <a:rPr lang="en-US" sz="2000" b="0" kern="0" dirty="0"/>
              <a:t>We  may not observe motion when the object moves.</a:t>
            </a:r>
          </a:p>
          <a:p>
            <a:pPr marL="457200" indent="-457200">
              <a:buFontTx/>
              <a:buAutoNum type="arabicPeriod"/>
              <a:defRPr/>
            </a:pPr>
            <a:r>
              <a:rPr lang="en-US" sz="2000" b="0" kern="0" dirty="0"/>
              <a:t>We may observe motion even if the object does not move at all.</a:t>
            </a:r>
          </a:p>
          <a:p>
            <a:pPr marL="457200" indent="-457200">
              <a:buFontTx/>
              <a:buAutoNum type="arabicPeriod"/>
              <a:defRPr/>
            </a:pPr>
            <a:r>
              <a:rPr lang="en-US" sz="2000" b="0" kern="0" dirty="0"/>
              <a:t>The pattern on the moving object is crucial for observability of the motion.</a:t>
            </a:r>
          </a:p>
          <a:p>
            <a:pPr marL="457200" indent="-457200">
              <a:buFontTx/>
              <a:buAutoNum type="arabicPeriod"/>
              <a:defRPr/>
            </a:pPr>
            <a:endParaRPr lang="en-US" sz="2000" b="0" kern="0" dirty="0"/>
          </a:p>
          <a:p>
            <a:pPr marL="0" indent="0">
              <a:buFontTx/>
              <a:buNone/>
              <a:defRPr/>
            </a:pPr>
            <a:r>
              <a:rPr lang="en-US" sz="2000" b="0" kern="0" dirty="0"/>
              <a:t> </a:t>
            </a:r>
            <a:endParaRPr lang="sv-SE" sz="2000" b="0" kern="0" dirty="0"/>
          </a:p>
        </p:txBody>
      </p:sp>
      <p:pic>
        <p:nvPicPr>
          <p:cNvPr id="8197" name="Picture 6" descr="Chart, bubble chart&#10;&#10;Description automatically generated">
            <a:extLst>
              <a:ext uri="{FF2B5EF4-FFF2-40B4-BE49-F238E27FC236}">
                <a16:creationId xmlns:a16="http://schemas.microsoft.com/office/drawing/2014/main" id="{F42C517B-8E16-348F-7B30-3C323DA4CA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2118" r="18399"/>
          <a:stretch>
            <a:fillRect/>
          </a:stretch>
        </p:blipFill>
        <p:spPr bwMode="auto">
          <a:xfrm>
            <a:off x="804863" y="2695575"/>
            <a:ext cx="3173412"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6A0F51A2-F121-F925-612A-C556228F15A9}"/>
              </a:ext>
            </a:extLst>
          </p:cNvPr>
          <p:cNvSpPr>
            <a:spLocks noGrp="1" noChangeArrowheads="1"/>
          </p:cNvSpPr>
          <p:nvPr>
            <p:ph type="title"/>
          </p:nvPr>
        </p:nvSpPr>
        <p:spPr/>
        <p:txBody>
          <a:bodyPr/>
          <a:lstStyle/>
          <a:p>
            <a:r>
              <a:rPr lang="sv-SE" altLang="en-US"/>
              <a:t>Sphere experiment</a:t>
            </a:r>
            <a:endParaRPr lang="en-US" altLang="en-US"/>
          </a:p>
        </p:txBody>
      </p:sp>
      <p:sp>
        <p:nvSpPr>
          <p:cNvPr id="9219" name="Text Placeholder 2">
            <a:extLst>
              <a:ext uri="{FF2B5EF4-FFF2-40B4-BE49-F238E27FC236}">
                <a16:creationId xmlns:a16="http://schemas.microsoft.com/office/drawing/2014/main" id="{7C3EB842-E9F7-3CB2-20D9-73847203B53C}"/>
              </a:ext>
            </a:extLst>
          </p:cNvPr>
          <p:cNvSpPr>
            <a:spLocks noGrp="1" noChangeArrowheads="1"/>
          </p:cNvSpPr>
          <p:nvPr>
            <p:ph type="body" sz="half" idx="1"/>
          </p:nvPr>
        </p:nvSpPr>
        <p:spPr>
          <a:xfrm>
            <a:off x="457200" y="869950"/>
            <a:ext cx="3949700" cy="5118100"/>
          </a:xfrm>
        </p:spPr>
        <p:txBody>
          <a:bodyPr/>
          <a:lstStyle/>
          <a:p>
            <a:pPr marL="0" indent="0">
              <a:buFontTx/>
              <a:buNone/>
            </a:pPr>
            <a:endParaRPr lang="en-US" altLang="en-US" sz="2800"/>
          </a:p>
          <a:p>
            <a:pPr marL="0" indent="0">
              <a:buFontTx/>
              <a:buNone/>
            </a:pPr>
            <a:r>
              <a:rPr lang="en-US" altLang="en-US" sz="2000"/>
              <a:t>What pattern should we draw/paint on the sphere for maximal observability when rotating it with the rod?</a:t>
            </a:r>
          </a:p>
        </p:txBody>
      </p:sp>
      <p:pic>
        <p:nvPicPr>
          <p:cNvPr id="9220" name="Picture 10" descr="Chart, radar chart, bubble chart&#10;&#10;Description automatically generated">
            <a:extLst>
              <a:ext uri="{FF2B5EF4-FFF2-40B4-BE49-F238E27FC236}">
                <a16:creationId xmlns:a16="http://schemas.microsoft.com/office/drawing/2014/main" id="{BDD29098-A7AF-966D-1F4F-BEF2C41167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25949" r="23560"/>
          <a:stretch>
            <a:fillRect/>
          </a:stretch>
        </p:blipFill>
        <p:spPr bwMode="auto">
          <a:xfrm>
            <a:off x="685800" y="2857500"/>
            <a:ext cx="2693988"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 name="Text Placeholder 2">
            <a:extLst>
              <a:ext uri="{FF2B5EF4-FFF2-40B4-BE49-F238E27FC236}">
                <a16:creationId xmlns:a16="http://schemas.microsoft.com/office/drawing/2014/main" id="{68CD2AD6-58CA-B424-577C-05CA2384ED1D}"/>
              </a:ext>
            </a:extLst>
          </p:cNvPr>
          <p:cNvSpPr txBox="1">
            <a:spLocks/>
          </p:cNvSpPr>
          <p:nvPr/>
        </p:nvSpPr>
        <p:spPr bwMode="auto">
          <a:xfrm>
            <a:off x="4737100" y="846138"/>
            <a:ext cx="3949700" cy="5116512"/>
          </a:xfrm>
          <a:prstGeom prst="rect">
            <a:avLst/>
          </a:prstGeom>
          <a:noFill/>
          <a:ln>
            <a:noFill/>
          </a:ln>
          <a:effec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FontTx/>
              <a:buNone/>
              <a:defRPr/>
            </a:pPr>
            <a:endParaRPr lang="en-US" sz="2800" b="0" kern="0" dirty="0"/>
          </a:p>
          <a:p>
            <a:pPr marL="0" indent="0">
              <a:buFontTx/>
              <a:buNone/>
              <a:defRPr/>
            </a:pPr>
            <a:r>
              <a:rPr lang="en-US" sz="2000" b="0" kern="0" dirty="0"/>
              <a:t>What pattern should we draw/paint on the sphere for minimal observability when rotating it with the rod?</a:t>
            </a:r>
          </a:p>
        </p:txBody>
      </p:sp>
      <p:pic>
        <p:nvPicPr>
          <p:cNvPr id="9222" name="Picture 19" descr="Chart&#10;&#10;Description automatically generated">
            <a:extLst>
              <a:ext uri="{FF2B5EF4-FFF2-40B4-BE49-F238E27FC236}">
                <a16:creationId xmlns:a16="http://schemas.microsoft.com/office/drawing/2014/main" id="{67AA96B6-21DC-2E3A-3585-25C308B7D81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25949" r="23560"/>
          <a:stretch>
            <a:fillRect/>
          </a:stretch>
        </p:blipFill>
        <p:spPr bwMode="auto">
          <a:xfrm>
            <a:off x="5260975" y="2882900"/>
            <a:ext cx="2693988"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35D745D2-3826-D1F3-38E2-8888BF00ED12}"/>
              </a:ext>
            </a:extLst>
          </p:cNvPr>
          <p:cNvSpPr>
            <a:spLocks noGrp="1" noChangeArrowheads="1"/>
          </p:cNvSpPr>
          <p:nvPr>
            <p:ph type="title"/>
          </p:nvPr>
        </p:nvSpPr>
        <p:spPr/>
        <p:txBody>
          <a:bodyPr/>
          <a:lstStyle/>
          <a:p>
            <a:r>
              <a:rPr lang="sv-SE" altLang="en-US"/>
              <a:t>Aperture problem</a:t>
            </a:r>
            <a:endParaRPr lang="en-US" altLang="en-US"/>
          </a:p>
        </p:txBody>
      </p:sp>
      <p:sp>
        <p:nvSpPr>
          <p:cNvPr id="3" name="Text Placeholder 2">
            <a:extLst>
              <a:ext uri="{FF2B5EF4-FFF2-40B4-BE49-F238E27FC236}">
                <a16:creationId xmlns:a16="http://schemas.microsoft.com/office/drawing/2014/main" id="{965BCD6A-FF5E-D9A3-B381-3E087E83DA52}"/>
              </a:ext>
            </a:extLst>
          </p:cNvPr>
          <p:cNvSpPr>
            <a:spLocks noGrp="1"/>
          </p:cNvSpPr>
          <p:nvPr>
            <p:ph type="body" sz="half" idx="1"/>
          </p:nvPr>
        </p:nvSpPr>
        <p:spPr>
          <a:xfrm>
            <a:off x="457200" y="1600200"/>
            <a:ext cx="8334462" cy="4525963"/>
          </a:xfrm>
        </p:spPr>
        <p:txBody>
          <a:bodyPr/>
          <a:lstStyle/>
          <a:p>
            <a:pPr>
              <a:defRPr/>
            </a:pPr>
            <a:r>
              <a:rPr lang="sv-SE" dirty="0"/>
              <a:t>When there is only </a:t>
            </a:r>
            <a:r>
              <a:rPr lang="sv-SE" dirty="0" err="1"/>
              <a:t>one</a:t>
            </a:r>
            <a:r>
              <a:rPr lang="sv-SE" dirty="0"/>
              <a:t> </a:t>
            </a:r>
            <a:r>
              <a:rPr lang="sv-SE" dirty="0" err="1"/>
              <a:t>direction</a:t>
            </a:r>
            <a:r>
              <a:rPr lang="sv-SE" dirty="0"/>
              <a:t> in the </a:t>
            </a:r>
            <a:r>
              <a:rPr lang="sv-SE" dirty="0" err="1"/>
              <a:t>pattern</a:t>
            </a:r>
            <a:r>
              <a:rPr lang="sv-SE" dirty="0"/>
              <a:t> </a:t>
            </a:r>
            <a:r>
              <a:rPr lang="sv-SE" dirty="0" err="1"/>
              <a:t>of</a:t>
            </a:r>
            <a:r>
              <a:rPr lang="sv-SE" dirty="0"/>
              <a:t> the </a:t>
            </a:r>
            <a:r>
              <a:rPr lang="sv-SE" dirty="0" err="1"/>
              <a:t>moving</a:t>
            </a:r>
            <a:r>
              <a:rPr lang="sv-SE" dirty="0"/>
              <a:t> </a:t>
            </a:r>
            <a:r>
              <a:rPr lang="sv-SE" dirty="0" err="1"/>
              <a:t>patch</a:t>
            </a:r>
            <a:r>
              <a:rPr lang="sv-SE" dirty="0"/>
              <a:t>…</a:t>
            </a:r>
            <a:r>
              <a:rPr lang="sv-SE" dirty="0" err="1"/>
              <a:t>we</a:t>
            </a:r>
            <a:r>
              <a:rPr lang="sv-SE" dirty="0"/>
              <a:t> </a:t>
            </a:r>
            <a:r>
              <a:rPr lang="sv-SE" dirty="0" err="1"/>
              <a:t>always</a:t>
            </a:r>
            <a:r>
              <a:rPr lang="sv-SE" dirty="0"/>
              <a:t> </a:t>
            </a:r>
            <a:r>
              <a:rPr lang="sv-SE" dirty="0" err="1"/>
              <a:t>have</a:t>
            </a:r>
            <a:r>
              <a:rPr lang="sv-SE" dirty="0"/>
              <a:t> the </a:t>
            </a:r>
            <a:r>
              <a:rPr lang="sv-SE" dirty="0" err="1"/>
              <a:t>aperture</a:t>
            </a:r>
            <a:r>
              <a:rPr lang="sv-SE" dirty="0"/>
              <a:t> problem. The problem is the risk </a:t>
            </a:r>
            <a:r>
              <a:rPr lang="sv-SE" dirty="0" err="1"/>
              <a:t>of</a:t>
            </a:r>
            <a:r>
              <a:rPr lang="sv-SE" dirty="0"/>
              <a:t> not </a:t>
            </a:r>
            <a:r>
              <a:rPr lang="sv-SE" dirty="0" err="1"/>
              <a:t>observing</a:t>
            </a:r>
            <a:r>
              <a:rPr lang="sv-SE" dirty="0"/>
              <a:t> the motion </a:t>
            </a:r>
            <a:r>
              <a:rPr lang="sv-SE" dirty="0" err="1"/>
              <a:t>along</a:t>
            </a:r>
            <a:r>
              <a:rPr lang="sv-SE" dirty="0"/>
              <a:t> the </a:t>
            </a:r>
            <a:r>
              <a:rPr lang="sv-SE" dirty="0" err="1"/>
              <a:t>direction</a:t>
            </a:r>
            <a:r>
              <a:rPr lang="sv-SE" dirty="0"/>
              <a:t> (</a:t>
            </a:r>
            <a:r>
              <a:rPr lang="sv-SE" dirty="0" err="1"/>
              <a:t>of</a:t>
            </a:r>
            <a:r>
              <a:rPr lang="sv-SE" dirty="0"/>
              <a:t> the </a:t>
            </a:r>
            <a:r>
              <a:rPr lang="sv-SE" dirty="0" err="1"/>
              <a:t>pattern</a:t>
            </a:r>
            <a:r>
              <a:rPr lang="sv-SE" dirty="0"/>
              <a:t>). </a:t>
            </a:r>
            <a:r>
              <a:rPr lang="sv-SE" dirty="0">
                <a:highlight>
                  <a:srgbClr val="FFFF00"/>
                </a:highlight>
              </a:rPr>
              <a:t>All </a:t>
            </a:r>
            <a:r>
              <a:rPr lang="sv-SE" dirty="0" err="1">
                <a:highlight>
                  <a:srgbClr val="FFFF00"/>
                </a:highlight>
              </a:rPr>
              <a:t>linearly</a:t>
            </a:r>
            <a:r>
              <a:rPr lang="sv-SE" dirty="0">
                <a:highlight>
                  <a:srgbClr val="FFFF00"/>
                </a:highlight>
              </a:rPr>
              <a:t> </a:t>
            </a:r>
            <a:r>
              <a:rPr lang="sv-SE" dirty="0" err="1">
                <a:highlight>
                  <a:srgbClr val="FFFF00"/>
                </a:highlight>
              </a:rPr>
              <a:t>symmetric</a:t>
            </a:r>
            <a:r>
              <a:rPr lang="sv-SE" dirty="0">
                <a:highlight>
                  <a:srgbClr val="FFFF00"/>
                </a:highlight>
              </a:rPr>
              <a:t> </a:t>
            </a:r>
            <a:r>
              <a:rPr lang="sv-SE" dirty="0" err="1">
                <a:highlight>
                  <a:srgbClr val="FFFF00"/>
                </a:highlight>
              </a:rPr>
              <a:t>patterns</a:t>
            </a:r>
            <a:r>
              <a:rPr lang="sv-SE" dirty="0">
                <a:highlight>
                  <a:srgbClr val="FFFF00"/>
                </a:highlight>
              </a:rPr>
              <a:t> </a:t>
            </a:r>
            <a:r>
              <a:rPr lang="sv-SE" dirty="0" err="1">
                <a:highlight>
                  <a:srgbClr val="FFFF00"/>
                </a:highlight>
              </a:rPr>
              <a:t>will</a:t>
            </a:r>
            <a:r>
              <a:rPr lang="sv-SE" dirty="0">
                <a:highlight>
                  <a:srgbClr val="FFFF00"/>
                </a:highlight>
              </a:rPr>
              <a:t> cause </a:t>
            </a:r>
            <a:r>
              <a:rPr lang="sv-SE" dirty="0" err="1">
                <a:highlight>
                  <a:srgbClr val="FFFF00"/>
                </a:highlight>
              </a:rPr>
              <a:t>aperture</a:t>
            </a:r>
            <a:r>
              <a:rPr lang="sv-SE" dirty="0">
                <a:highlight>
                  <a:srgbClr val="FFFF00"/>
                </a:highlight>
              </a:rPr>
              <a:t> problem and vice versa.</a:t>
            </a:r>
          </a:p>
          <a:p>
            <a:pPr>
              <a:defRPr/>
            </a:pPr>
            <a:r>
              <a:rPr lang="sv-SE" dirty="0"/>
              <a:t>If </a:t>
            </a:r>
            <a:r>
              <a:rPr lang="sv-SE" dirty="0" err="1"/>
              <a:t>we</a:t>
            </a:r>
            <a:r>
              <a:rPr lang="sv-SE" dirty="0"/>
              <a:t> </a:t>
            </a:r>
            <a:r>
              <a:rPr lang="sv-SE" dirty="0" err="1"/>
              <a:t>have</a:t>
            </a:r>
            <a:r>
              <a:rPr lang="sv-SE" dirty="0"/>
              <a:t> two </a:t>
            </a:r>
            <a:r>
              <a:rPr lang="sv-SE" dirty="0" err="1"/>
              <a:t>distinct</a:t>
            </a:r>
            <a:r>
              <a:rPr lang="sv-SE" dirty="0"/>
              <a:t> </a:t>
            </a:r>
            <a:r>
              <a:rPr lang="sv-SE" dirty="0" err="1"/>
              <a:t>directions</a:t>
            </a:r>
            <a:r>
              <a:rPr lang="sv-SE" dirty="0"/>
              <a:t> (</a:t>
            </a:r>
            <a:r>
              <a:rPr lang="sv-SE" dirty="0" err="1"/>
              <a:t>preferably</a:t>
            </a:r>
            <a:r>
              <a:rPr lang="sv-SE" dirty="0"/>
              <a:t> </a:t>
            </a:r>
            <a:r>
              <a:rPr lang="sv-SE" dirty="0" err="1"/>
              <a:t>orthoghonal</a:t>
            </a:r>
            <a:r>
              <a:rPr lang="sv-SE" dirty="0"/>
              <a:t>) </a:t>
            </a:r>
            <a:r>
              <a:rPr lang="sv-SE" dirty="0" err="1"/>
              <a:t>we</a:t>
            </a:r>
            <a:r>
              <a:rPr lang="sv-SE" dirty="0"/>
              <a:t> </a:t>
            </a:r>
            <a:r>
              <a:rPr lang="sv-SE" dirty="0" err="1"/>
              <a:t>will</a:t>
            </a:r>
            <a:r>
              <a:rPr lang="sv-SE" dirty="0"/>
              <a:t> not </a:t>
            </a:r>
            <a:r>
              <a:rPr lang="sv-SE" dirty="0" err="1"/>
              <a:t>have</a:t>
            </a:r>
            <a:r>
              <a:rPr lang="sv-SE" dirty="0"/>
              <a:t> </a:t>
            </a:r>
            <a:r>
              <a:rPr lang="sv-SE" dirty="0" err="1"/>
              <a:t>aperture</a:t>
            </a:r>
            <a:r>
              <a:rPr lang="sv-SE" dirty="0"/>
              <a:t> problem.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A30F8743-B2EC-FC34-63BA-2B4F1D6C733B}"/>
              </a:ext>
            </a:extLst>
          </p:cNvPr>
          <p:cNvSpPr>
            <a:spLocks noGrp="1" noChangeArrowheads="1"/>
          </p:cNvSpPr>
          <p:nvPr>
            <p:ph type="title"/>
          </p:nvPr>
        </p:nvSpPr>
        <p:spPr/>
        <p:txBody>
          <a:bodyPr/>
          <a:lstStyle/>
          <a:p>
            <a:r>
              <a:rPr lang="sv-SE" altLang="en-US"/>
              <a:t>Sphere experiment</a:t>
            </a:r>
            <a:endParaRPr lang="en-US" altLang="en-US"/>
          </a:p>
        </p:txBody>
      </p:sp>
      <p:sp>
        <p:nvSpPr>
          <p:cNvPr id="11267" name="Text Placeholder 2">
            <a:extLst>
              <a:ext uri="{FF2B5EF4-FFF2-40B4-BE49-F238E27FC236}">
                <a16:creationId xmlns:a16="http://schemas.microsoft.com/office/drawing/2014/main" id="{0206DEA8-7498-59D0-80C4-456E98AE4152}"/>
              </a:ext>
            </a:extLst>
          </p:cNvPr>
          <p:cNvSpPr>
            <a:spLocks noGrp="1" noChangeArrowheads="1"/>
          </p:cNvSpPr>
          <p:nvPr>
            <p:ph type="body" sz="half" idx="1"/>
          </p:nvPr>
        </p:nvSpPr>
        <p:spPr>
          <a:xfrm>
            <a:off x="457200" y="869950"/>
            <a:ext cx="3949700" cy="5118100"/>
          </a:xfrm>
        </p:spPr>
        <p:txBody>
          <a:bodyPr/>
          <a:lstStyle/>
          <a:p>
            <a:pPr marL="0" indent="0">
              <a:buFontTx/>
              <a:buNone/>
            </a:pPr>
            <a:endParaRPr lang="en-US" altLang="en-US" sz="2800" dirty="0"/>
          </a:p>
          <a:p>
            <a:pPr marL="0" indent="0">
              <a:buFontTx/>
              <a:buNone/>
            </a:pPr>
            <a:r>
              <a:rPr lang="en-US" altLang="en-US" sz="2000" b="1" dirty="0"/>
              <a:t>Conclusion</a:t>
            </a:r>
            <a:r>
              <a:rPr lang="en-US" altLang="en-US" sz="2000" dirty="0"/>
              <a:t>: If we keep changing the rotation axis, neither meridians nor latitude lines </a:t>
            </a:r>
            <a:r>
              <a:rPr lang="en-GB" altLang="en-US" sz="2000" dirty="0"/>
              <a:t>may </a:t>
            </a:r>
            <a:r>
              <a:rPr lang="en-US" altLang="en-US" sz="2000" dirty="0"/>
              <a:t>be sufficient</a:t>
            </a:r>
          </a:p>
          <a:p>
            <a:pPr marL="0" indent="0">
              <a:buFontTx/>
              <a:buNone/>
            </a:pPr>
            <a:r>
              <a:rPr lang="en-US" altLang="en-US" sz="2000" dirty="0"/>
              <a:t>to observe the motion. </a:t>
            </a:r>
          </a:p>
        </p:txBody>
      </p:sp>
      <p:sp>
        <p:nvSpPr>
          <p:cNvPr id="16" name="Text Placeholder 2">
            <a:extLst>
              <a:ext uri="{FF2B5EF4-FFF2-40B4-BE49-F238E27FC236}">
                <a16:creationId xmlns:a16="http://schemas.microsoft.com/office/drawing/2014/main" id="{75752A01-9EC5-4770-98BC-3BD0AA246D57}"/>
              </a:ext>
            </a:extLst>
          </p:cNvPr>
          <p:cNvSpPr txBox="1">
            <a:spLocks/>
          </p:cNvSpPr>
          <p:nvPr/>
        </p:nvSpPr>
        <p:spPr bwMode="auto">
          <a:xfrm>
            <a:off x="4737100" y="846138"/>
            <a:ext cx="3949700" cy="5116512"/>
          </a:xfrm>
          <a:prstGeom prst="rect">
            <a:avLst/>
          </a:prstGeom>
          <a:noFill/>
          <a:ln>
            <a:noFill/>
          </a:ln>
          <a:effectLst/>
        </p:spPr>
        <p:txBody>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a:lstStyle>
          <a:p>
            <a:pPr marL="0" indent="0">
              <a:buFontTx/>
              <a:buNone/>
              <a:defRPr/>
            </a:pPr>
            <a:endParaRPr lang="en-US" sz="2800" b="0" kern="0" dirty="0"/>
          </a:p>
          <a:p>
            <a:pPr marL="0" indent="0">
              <a:buFontTx/>
              <a:buNone/>
              <a:defRPr/>
            </a:pPr>
            <a:r>
              <a:rPr lang="en-US" sz="2000" b="0" kern="0" dirty="0"/>
              <a:t>What pattern should we draw/paint on the sphere to always guarantee observability when rotating it along any axis?</a:t>
            </a:r>
          </a:p>
        </p:txBody>
      </p:sp>
      <p:pic>
        <p:nvPicPr>
          <p:cNvPr id="11269" name="Picture 4" descr="Chart, bubble chart&#10;&#10;Description automatically generated">
            <a:extLst>
              <a:ext uri="{FF2B5EF4-FFF2-40B4-BE49-F238E27FC236}">
                <a16:creationId xmlns:a16="http://schemas.microsoft.com/office/drawing/2014/main" id="{5F23CB07-B3D7-C10A-9D12-EC98CF8A47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44950" y="2998788"/>
            <a:ext cx="53340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70" name="Picture 6" descr="Chart, bubble chart&#10;&#10;Description automatically generated">
            <a:extLst>
              <a:ext uri="{FF2B5EF4-FFF2-40B4-BE49-F238E27FC236}">
                <a16:creationId xmlns:a16="http://schemas.microsoft.com/office/drawing/2014/main" id="{2D150079-F51A-D648-758D-9E857F9182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0175" y="2998788"/>
            <a:ext cx="533400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4634" name="Picture 10" descr="motion_line">
            <a:extLst>
              <a:ext uri="{FF2B5EF4-FFF2-40B4-BE49-F238E27FC236}">
                <a16:creationId xmlns:a16="http://schemas.microsoft.com/office/drawing/2014/main" id="{8757EAD8-B684-07A0-FAA4-2A715790184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64088" y="1719263"/>
            <a:ext cx="3803650" cy="2230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4635" name="Picture 11" descr="motion_point">
            <a:extLst>
              <a:ext uri="{FF2B5EF4-FFF2-40B4-BE49-F238E27FC236}">
                <a16:creationId xmlns:a16="http://schemas.microsoft.com/office/drawing/2014/main" id="{FAB66F70-9F44-7E3A-83F5-CFF109BB763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7838" y="1716088"/>
            <a:ext cx="3806825" cy="2225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4636" name="Text Box 12">
            <a:extLst>
              <a:ext uri="{FF2B5EF4-FFF2-40B4-BE49-F238E27FC236}">
                <a16:creationId xmlns:a16="http://schemas.microsoft.com/office/drawing/2014/main" id="{F8F46285-5CF9-7C47-15F8-3414FFFEA528}"/>
              </a:ext>
            </a:extLst>
          </p:cNvPr>
          <p:cNvSpPr txBox="1">
            <a:spLocks noChangeArrowheads="1"/>
          </p:cNvSpPr>
          <p:nvPr/>
        </p:nvSpPr>
        <p:spPr bwMode="auto">
          <a:xfrm>
            <a:off x="6110288" y="842963"/>
            <a:ext cx="28638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tabLst>
                <a:tab pos="365125" algn="l"/>
              </a:tabLst>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tabLst>
                <a:tab pos="365125" algn="l"/>
              </a:tabLst>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tabLst>
                <a:tab pos="365125" algn="l"/>
              </a:tabLst>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tabLst>
                <a:tab pos="365125" algn="l"/>
              </a:tabLst>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tabLst>
                <a:tab pos="365125"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 typeface="Wingdings" panose="05000000000000000000" pitchFamily="2" charset="2"/>
              <a:buNone/>
            </a:pPr>
            <a:r>
              <a:rPr lang="en-US" altLang="sv-SE" sz="1800">
                <a:solidFill>
                  <a:srgbClr val="0033CC"/>
                </a:solidFill>
                <a:latin typeface="Verdana" panose="020B0604030504040204" pitchFamily="34" charset="0"/>
              </a:rPr>
              <a:t>Line motion (Lasagne)</a:t>
            </a:r>
          </a:p>
        </p:txBody>
      </p:sp>
      <p:sp>
        <p:nvSpPr>
          <p:cNvPr id="154637" name="Text Box 13">
            <a:extLst>
              <a:ext uri="{FF2B5EF4-FFF2-40B4-BE49-F238E27FC236}">
                <a16:creationId xmlns:a16="http://schemas.microsoft.com/office/drawing/2014/main" id="{4F2FECB6-6F91-A540-DB32-E7C4F7F12E55}"/>
              </a:ext>
            </a:extLst>
          </p:cNvPr>
          <p:cNvSpPr txBox="1">
            <a:spLocks noChangeArrowheads="1"/>
          </p:cNvSpPr>
          <p:nvPr/>
        </p:nvSpPr>
        <p:spPr bwMode="auto">
          <a:xfrm>
            <a:off x="971550" y="838200"/>
            <a:ext cx="32702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tabLst>
                <a:tab pos="365125" algn="l"/>
              </a:tabLst>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tabLst>
                <a:tab pos="365125" algn="l"/>
              </a:tabLst>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tabLst>
                <a:tab pos="365125" algn="l"/>
              </a:tabLst>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tabLst>
                <a:tab pos="365125" algn="l"/>
              </a:tabLst>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tabLst>
                <a:tab pos="365125" algn="l"/>
              </a:tabLst>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tabLst>
                <a:tab pos="365125" algn="l"/>
              </a:tabLst>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 typeface="Wingdings" panose="05000000000000000000" pitchFamily="2" charset="2"/>
              <a:buNone/>
            </a:pPr>
            <a:r>
              <a:rPr lang="en-US" altLang="sv-SE" sz="1800">
                <a:solidFill>
                  <a:srgbClr val="0033CC"/>
                </a:solidFill>
                <a:latin typeface="Verdana" panose="020B0604030504040204" pitchFamily="34" charset="0"/>
              </a:rPr>
              <a:t>Point motion (Spaghetti)</a:t>
            </a:r>
          </a:p>
        </p:txBody>
      </p:sp>
      <p:grpSp>
        <p:nvGrpSpPr>
          <p:cNvPr id="154638" name="Group 14">
            <a:extLst>
              <a:ext uri="{FF2B5EF4-FFF2-40B4-BE49-F238E27FC236}">
                <a16:creationId xmlns:a16="http://schemas.microsoft.com/office/drawing/2014/main" id="{6857CF3E-5975-8E90-703C-20EF4B352CCE}"/>
              </a:ext>
            </a:extLst>
          </p:cNvPr>
          <p:cNvGrpSpPr>
            <a:grpSpLocks/>
          </p:cNvGrpSpPr>
          <p:nvPr/>
        </p:nvGrpSpPr>
        <p:grpSpPr bwMode="auto">
          <a:xfrm>
            <a:off x="3419475" y="4127500"/>
            <a:ext cx="755650" cy="795338"/>
            <a:chOff x="113" y="2999"/>
            <a:chExt cx="476" cy="501"/>
          </a:xfrm>
        </p:grpSpPr>
        <p:sp>
          <p:nvSpPr>
            <p:cNvPr id="12305" name="Line 15">
              <a:extLst>
                <a:ext uri="{FF2B5EF4-FFF2-40B4-BE49-F238E27FC236}">
                  <a16:creationId xmlns:a16="http://schemas.microsoft.com/office/drawing/2014/main" id="{D3C5CED6-AADC-FD9C-EC6E-04A49426A127}"/>
                </a:ext>
              </a:extLst>
            </p:cNvPr>
            <p:cNvSpPr>
              <a:spLocks noChangeShapeType="1"/>
            </p:cNvSpPr>
            <p:nvPr/>
          </p:nvSpPr>
          <p:spPr bwMode="auto">
            <a:xfrm flipH="1" flipV="1">
              <a:off x="226" y="3226"/>
              <a:ext cx="308" cy="21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6" name="Line 16">
              <a:extLst>
                <a:ext uri="{FF2B5EF4-FFF2-40B4-BE49-F238E27FC236}">
                  <a16:creationId xmlns:a16="http://schemas.microsoft.com/office/drawing/2014/main" id="{FDEE960A-4D3C-8E36-FF48-D047457F028C}"/>
                </a:ext>
              </a:extLst>
            </p:cNvPr>
            <p:cNvSpPr>
              <a:spLocks noChangeShapeType="1"/>
            </p:cNvSpPr>
            <p:nvPr/>
          </p:nvSpPr>
          <p:spPr bwMode="auto">
            <a:xfrm flipH="1">
              <a:off x="204" y="3453"/>
              <a:ext cx="317" cy="4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7" name="Line 17">
              <a:extLst>
                <a:ext uri="{FF2B5EF4-FFF2-40B4-BE49-F238E27FC236}">
                  <a16:creationId xmlns:a16="http://schemas.microsoft.com/office/drawing/2014/main" id="{46C71416-0FA7-09BD-A8E6-CBC0CCFEDB70}"/>
                </a:ext>
              </a:extLst>
            </p:cNvPr>
            <p:cNvSpPr>
              <a:spLocks noChangeShapeType="1"/>
            </p:cNvSpPr>
            <p:nvPr/>
          </p:nvSpPr>
          <p:spPr bwMode="auto">
            <a:xfrm flipV="1">
              <a:off x="544" y="3158"/>
              <a:ext cx="45" cy="27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12308" name="Text Box 18">
              <a:extLst>
                <a:ext uri="{FF2B5EF4-FFF2-40B4-BE49-F238E27FC236}">
                  <a16:creationId xmlns:a16="http://schemas.microsoft.com/office/drawing/2014/main" id="{8341F479-E93C-763C-02A9-96FC0F864F49}"/>
                </a:ext>
              </a:extLst>
            </p:cNvPr>
            <p:cNvSpPr txBox="1">
              <a:spLocks noChangeArrowheads="1"/>
            </p:cNvSpPr>
            <p:nvPr/>
          </p:nvSpPr>
          <p:spPr bwMode="auto">
            <a:xfrm>
              <a:off x="113" y="3269"/>
              <a:ext cx="20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sv-SE" altLang="sv-SE" sz="1800">
                  <a:latin typeface="Verdana" panose="020B0604030504040204" pitchFamily="34" charset="0"/>
                </a:rPr>
                <a:t>x</a:t>
              </a:r>
              <a:endParaRPr lang="en-US" altLang="sv-SE" sz="1800">
                <a:latin typeface="Verdana" panose="020B0604030504040204" pitchFamily="34" charset="0"/>
              </a:endParaRPr>
            </a:p>
          </p:txBody>
        </p:sp>
        <p:sp>
          <p:nvSpPr>
            <p:cNvPr id="12309" name="Text Box 19">
              <a:extLst>
                <a:ext uri="{FF2B5EF4-FFF2-40B4-BE49-F238E27FC236}">
                  <a16:creationId xmlns:a16="http://schemas.microsoft.com/office/drawing/2014/main" id="{41674DEC-1097-0867-239B-8772280B5281}"/>
                </a:ext>
              </a:extLst>
            </p:cNvPr>
            <p:cNvSpPr txBox="1">
              <a:spLocks noChangeArrowheads="1"/>
            </p:cNvSpPr>
            <p:nvPr/>
          </p:nvSpPr>
          <p:spPr bwMode="auto">
            <a:xfrm>
              <a:off x="181" y="2999"/>
              <a:ext cx="201"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sv-SE" altLang="sv-SE" sz="1800">
                  <a:latin typeface="Verdana" panose="020B0604030504040204" pitchFamily="34" charset="0"/>
                </a:rPr>
                <a:t>y</a:t>
              </a:r>
              <a:endParaRPr lang="en-US" altLang="sv-SE" sz="1800">
                <a:latin typeface="Verdana" panose="020B0604030504040204" pitchFamily="34" charset="0"/>
              </a:endParaRPr>
            </a:p>
          </p:txBody>
        </p:sp>
        <p:sp>
          <p:nvSpPr>
            <p:cNvPr id="12310" name="Text Box 20">
              <a:extLst>
                <a:ext uri="{FF2B5EF4-FFF2-40B4-BE49-F238E27FC236}">
                  <a16:creationId xmlns:a16="http://schemas.microsoft.com/office/drawing/2014/main" id="{87E7FA9B-71D3-0515-A5E3-4DCFD56E6E4C}"/>
                </a:ext>
              </a:extLst>
            </p:cNvPr>
            <p:cNvSpPr txBox="1">
              <a:spLocks noChangeArrowheads="1"/>
            </p:cNvSpPr>
            <p:nvPr/>
          </p:nvSpPr>
          <p:spPr bwMode="auto">
            <a:xfrm>
              <a:off x="416" y="3067"/>
              <a:ext cx="173" cy="2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sv-SE" altLang="sv-SE" sz="1800">
                  <a:latin typeface="Verdana" panose="020B0604030504040204" pitchFamily="34" charset="0"/>
                </a:rPr>
                <a:t>t</a:t>
              </a:r>
              <a:endParaRPr lang="en-US" altLang="sv-SE" sz="1800">
                <a:latin typeface="Verdana" panose="020B0604030504040204" pitchFamily="34" charset="0"/>
              </a:endParaRPr>
            </a:p>
          </p:txBody>
        </p:sp>
      </p:grpSp>
      <p:sp>
        <p:nvSpPr>
          <p:cNvPr id="154645" name="Line 21">
            <a:extLst>
              <a:ext uri="{FF2B5EF4-FFF2-40B4-BE49-F238E27FC236}">
                <a16:creationId xmlns:a16="http://schemas.microsoft.com/office/drawing/2014/main" id="{89061BA0-E76B-E56C-A7A3-CC6E8E8AB65F}"/>
              </a:ext>
            </a:extLst>
          </p:cNvPr>
          <p:cNvSpPr>
            <a:spLocks noChangeShapeType="1"/>
          </p:cNvSpPr>
          <p:nvPr/>
        </p:nvSpPr>
        <p:spPr bwMode="auto">
          <a:xfrm flipV="1">
            <a:off x="6526213" y="3440113"/>
            <a:ext cx="611187" cy="71437"/>
          </a:xfrm>
          <a:prstGeom prst="line">
            <a:avLst/>
          </a:prstGeom>
          <a:noFill/>
          <a:ln w="38100">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grpSp>
        <p:nvGrpSpPr>
          <p:cNvPr id="154646" name="Group 22">
            <a:extLst>
              <a:ext uri="{FF2B5EF4-FFF2-40B4-BE49-F238E27FC236}">
                <a16:creationId xmlns:a16="http://schemas.microsoft.com/office/drawing/2014/main" id="{75851F2F-83FB-4108-9C88-6B1AFF9F9B02}"/>
              </a:ext>
            </a:extLst>
          </p:cNvPr>
          <p:cNvGrpSpPr>
            <a:grpSpLocks/>
          </p:cNvGrpSpPr>
          <p:nvPr/>
        </p:nvGrpSpPr>
        <p:grpSpPr bwMode="auto">
          <a:xfrm>
            <a:off x="2359025" y="3489325"/>
            <a:ext cx="417513" cy="155575"/>
            <a:chOff x="4098" y="2954"/>
            <a:chExt cx="263" cy="98"/>
          </a:xfrm>
        </p:grpSpPr>
        <p:sp>
          <p:nvSpPr>
            <p:cNvPr id="12300" name="Oval 23">
              <a:extLst>
                <a:ext uri="{FF2B5EF4-FFF2-40B4-BE49-F238E27FC236}">
                  <a16:creationId xmlns:a16="http://schemas.microsoft.com/office/drawing/2014/main" id="{B8C3350B-7276-58E7-E653-67010185F619}"/>
                </a:ext>
              </a:extLst>
            </p:cNvPr>
            <p:cNvSpPr>
              <a:spLocks noChangeAspect="1" noChangeArrowheads="1"/>
            </p:cNvSpPr>
            <p:nvPr/>
          </p:nvSpPr>
          <p:spPr bwMode="auto">
            <a:xfrm>
              <a:off x="4098" y="2969"/>
              <a:ext cx="29" cy="30"/>
            </a:xfrm>
            <a:prstGeom prst="ellipse">
              <a:avLst/>
            </a:prstGeom>
            <a:solidFill>
              <a:srgbClr val="0033CC"/>
            </a:solidFill>
            <a:ln w="9525">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sv-SE" altLang="sv-SE" sz="1800"/>
            </a:p>
          </p:txBody>
        </p:sp>
        <p:sp>
          <p:nvSpPr>
            <p:cNvPr id="12301" name="Oval 24">
              <a:extLst>
                <a:ext uri="{FF2B5EF4-FFF2-40B4-BE49-F238E27FC236}">
                  <a16:creationId xmlns:a16="http://schemas.microsoft.com/office/drawing/2014/main" id="{A1612C01-9484-1738-AC5F-7898B87EC532}"/>
                </a:ext>
              </a:extLst>
            </p:cNvPr>
            <p:cNvSpPr>
              <a:spLocks noChangeAspect="1" noChangeArrowheads="1"/>
            </p:cNvSpPr>
            <p:nvPr/>
          </p:nvSpPr>
          <p:spPr bwMode="auto">
            <a:xfrm>
              <a:off x="4173" y="3022"/>
              <a:ext cx="29" cy="30"/>
            </a:xfrm>
            <a:prstGeom prst="ellipse">
              <a:avLst/>
            </a:prstGeom>
            <a:solidFill>
              <a:srgbClr val="0033CC"/>
            </a:solidFill>
            <a:ln w="9525">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sv-SE" altLang="sv-SE" sz="2400"/>
            </a:p>
          </p:txBody>
        </p:sp>
        <p:sp>
          <p:nvSpPr>
            <p:cNvPr id="12302" name="Oval 25">
              <a:extLst>
                <a:ext uri="{FF2B5EF4-FFF2-40B4-BE49-F238E27FC236}">
                  <a16:creationId xmlns:a16="http://schemas.microsoft.com/office/drawing/2014/main" id="{891BC8CE-3CEB-A779-1D82-04FB4059358A}"/>
                </a:ext>
              </a:extLst>
            </p:cNvPr>
            <p:cNvSpPr>
              <a:spLocks noChangeAspect="1" noChangeArrowheads="1"/>
            </p:cNvSpPr>
            <p:nvPr/>
          </p:nvSpPr>
          <p:spPr bwMode="auto">
            <a:xfrm>
              <a:off x="4218" y="2992"/>
              <a:ext cx="29" cy="30"/>
            </a:xfrm>
            <a:prstGeom prst="ellipse">
              <a:avLst/>
            </a:prstGeom>
            <a:solidFill>
              <a:srgbClr val="0033CC"/>
            </a:solidFill>
            <a:ln w="9525">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sv-SE" altLang="sv-SE" sz="2400"/>
            </a:p>
          </p:txBody>
        </p:sp>
        <p:sp>
          <p:nvSpPr>
            <p:cNvPr id="12303" name="Oval 26">
              <a:extLst>
                <a:ext uri="{FF2B5EF4-FFF2-40B4-BE49-F238E27FC236}">
                  <a16:creationId xmlns:a16="http://schemas.microsoft.com/office/drawing/2014/main" id="{85EA3B02-86F9-CBB1-DCE3-7B1478DD3AC5}"/>
                </a:ext>
              </a:extLst>
            </p:cNvPr>
            <p:cNvSpPr>
              <a:spLocks noChangeAspect="1" noChangeArrowheads="1"/>
            </p:cNvSpPr>
            <p:nvPr/>
          </p:nvSpPr>
          <p:spPr bwMode="auto">
            <a:xfrm>
              <a:off x="4263" y="2954"/>
              <a:ext cx="29" cy="30"/>
            </a:xfrm>
            <a:prstGeom prst="ellipse">
              <a:avLst/>
            </a:prstGeom>
            <a:solidFill>
              <a:srgbClr val="0033CC"/>
            </a:solidFill>
            <a:ln w="9525">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sv-SE" altLang="sv-SE" sz="2400"/>
            </a:p>
          </p:txBody>
        </p:sp>
        <p:sp>
          <p:nvSpPr>
            <p:cNvPr id="12304" name="Oval 27">
              <a:extLst>
                <a:ext uri="{FF2B5EF4-FFF2-40B4-BE49-F238E27FC236}">
                  <a16:creationId xmlns:a16="http://schemas.microsoft.com/office/drawing/2014/main" id="{BFB81596-48D3-2F9C-5DE6-169E71EA4166}"/>
                </a:ext>
              </a:extLst>
            </p:cNvPr>
            <p:cNvSpPr>
              <a:spLocks noChangeAspect="1" noChangeArrowheads="1"/>
            </p:cNvSpPr>
            <p:nvPr/>
          </p:nvSpPr>
          <p:spPr bwMode="auto">
            <a:xfrm>
              <a:off x="4332" y="2999"/>
              <a:ext cx="29" cy="30"/>
            </a:xfrm>
            <a:prstGeom prst="ellipse">
              <a:avLst/>
            </a:prstGeom>
            <a:solidFill>
              <a:srgbClr val="0033CC"/>
            </a:solidFill>
            <a:ln w="9525">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0"/>
                </a:spcBef>
                <a:buFontTx/>
                <a:buNone/>
              </a:pPr>
              <a:endParaRPr lang="sv-SE" altLang="sv-SE" sz="2400"/>
            </a:p>
          </p:txBody>
        </p:sp>
      </p:grpSp>
      <p:pic>
        <p:nvPicPr>
          <p:cNvPr id="154662" name="cos_motion.wmv">
            <a:hlinkClick r:id="" action="ppaction://media"/>
            <a:extLst>
              <a:ext uri="{FF2B5EF4-FFF2-40B4-BE49-F238E27FC236}">
                <a16:creationId xmlns:a16="http://schemas.microsoft.com/office/drawing/2014/main" id="{5028F055-FC75-01D9-1E15-99E003D0324B}"/>
              </a:ext>
            </a:extLst>
          </p:cNvPr>
          <p:cNvPicPr>
            <a:picLocks noGrp="1" noChangeAspect="1" noChangeArrowheads="1"/>
          </p:cNvPicPr>
          <p:nvPr>
            <p:ph/>
            <a:videoFile r:link="rId1"/>
          </p:nvPr>
        </p:nvPicPr>
        <p:blipFill>
          <a:blip r:embed="rId6">
            <a:extLst>
              <a:ext uri="{28A0092B-C50C-407E-A947-70E740481C1C}">
                <a14:useLocalDpi xmlns:a14="http://schemas.microsoft.com/office/drawing/2010/main" val="0"/>
              </a:ext>
            </a:extLst>
          </a:blip>
          <a:srcRect/>
          <a:stretch>
            <a:fillRect/>
          </a:stretch>
        </p:blipFill>
        <p:spPr>
          <a:xfrm>
            <a:off x="5364163" y="4381500"/>
            <a:ext cx="3048000" cy="2286000"/>
          </a:xfr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12298" name="Text Box 40">
            <a:extLst>
              <a:ext uri="{FF2B5EF4-FFF2-40B4-BE49-F238E27FC236}">
                <a16:creationId xmlns:a16="http://schemas.microsoft.com/office/drawing/2014/main" id="{8B050860-A10D-15EC-529B-0F0D7033A43D}"/>
              </a:ext>
            </a:extLst>
          </p:cNvPr>
          <p:cNvSpPr txBox="1">
            <a:spLocks noChangeArrowheads="1"/>
          </p:cNvSpPr>
          <p:nvPr/>
        </p:nvSpPr>
        <p:spPr bwMode="auto">
          <a:xfrm>
            <a:off x="0" y="200025"/>
            <a:ext cx="9144000" cy="120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sv-SE" altLang="sv-SE" sz="1800">
                <a:solidFill>
                  <a:srgbClr val="0033CC"/>
                </a:solidFill>
              </a:rPr>
              <a:t>Motion estimation in image sequences</a:t>
            </a:r>
          </a:p>
          <a:p>
            <a:pPr eaLnBrk="1" hangingPunct="1">
              <a:spcBef>
                <a:spcPct val="0"/>
              </a:spcBef>
              <a:buFontTx/>
              <a:buNone/>
            </a:pPr>
            <a:endParaRPr lang="sv-SE" altLang="sv-SE" sz="1800">
              <a:solidFill>
                <a:srgbClr val="0033CC"/>
              </a:solidFill>
            </a:endParaRPr>
          </a:p>
          <a:p>
            <a:pPr eaLnBrk="1" hangingPunct="1">
              <a:spcBef>
                <a:spcPct val="0"/>
              </a:spcBef>
              <a:buFontTx/>
              <a:buNone/>
            </a:pPr>
            <a:endParaRPr lang="sv-SE" altLang="sv-SE" sz="1800">
              <a:solidFill>
                <a:srgbClr val="0033CC"/>
              </a:solidFill>
            </a:endParaRPr>
          </a:p>
          <a:p>
            <a:pPr eaLnBrk="1" hangingPunct="1">
              <a:spcBef>
                <a:spcPct val="0"/>
              </a:spcBef>
              <a:buFontTx/>
              <a:buNone/>
            </a:pPr>
            <a:endParaRPr lang="en-US" altLang="sv-SE" sz="1800">
              <a:solidFill>
                <a:srgbClr val="0033CC"/>
              </a:solidFill>
            </a:endParaRPr>
          </a:p>
        </p:txBody>
      </p:sp>
      <p:sp>
        <p:nvSpPr>
          <p:cNvPr id="2" name="TextBox 1">
            <a:extLst>
              <a:ext uri="{FF2B5EF4-FFF2-40B4-BE49-F238E27FC236}">
                <a16:creationId xmlns:a16="http://schemas.microsoft.com/office/drawing/2014/main" id="{E42A4B91-D9D1-6058-D295-DE83433366A7}"/>
              </a:ext>
            </a:extLst>
          </p:cNvPr>
          <p:cNvSpPr txBox="1"/>
          <p:nvPr/>
        </p:nvSpPr>
        <p:spPr>
          <a:xfrm>
            <a:off x="9242" y="5426075"/>
            <a:ext cx="5109091" cy="923330"/>
          </a:xfrm>
          <a:prstGeom prst="rect">
            <a:avLst/>
          </a:prstGeom>
          <a:noFill/>
        </p:spPr>
        <p:txBody>
          <a:bodyPr wrap="none">
            <a:spAutoFit/>
          </a:bodyPr>
          <a:lstStyle/>
          <a:p>
            <a:pPr>
              <a:defRPr/>
            </a:pPr>
            <a:r>
              <a:rPr lang="sv-SE" altLang="sv-SE" dirty="0">
                <a:solidFill>
                  <a:srgbClr val="0033CC"/>
                </a:solidFill>
              </a:rPr>
              <a:t>The problem </a:t>
            </a:r>
            <a:r>
              <a:rPr lang="sv-SE" altLang="sv-SE" dirty="0" err="1">
                <a:solidFill>
                  <a:srgbClr val="0033CC"/>
                </a:solidFill>
              </a:rPr>
              <a:t>can</a:t>
            </a:r>
            <a:r>
              <a:rPr lang="sv-SE" altLang="sv-SE" dirty="0">
                <a:solidFill>
                  <a:srgbClr val="0033CC"/>
                </a:solidFill>
              </a:rPr>
              <a:t> </a:t>
            </a:r>
            <a:r>
              <a:rPr lang="sv-SE" altLang="sv-SE" dirty="0" err="1">
                <a:solidFill>
                  <a:srgbClr val="0033CC"/>
                </a:solidFill>
              </a:rPr>
              <a:t>also</a:t>
            </a:r>
            <a:r>
              <a:rPr lang="sv-SE" altLang="sv-SE" dirty="0">
                <a:solidFill>
                  <a:srgbClr val="0033CC"/>
                </a:solidFill>
              </a:rPr>
              <a:t> be </a:t>
            </a:r>
            <a:r>
              <a:rPr lang="sv-SE" altLang="sv-SE" dirty="0" err="1">
                <a:solidFill>
                  <a:srgbClr val="0033CC"/>
                </a:solidFill>
              </a:rPr>
              <a:t>formulated</a:t>
            </a:r>
            <a:r>
              <a:rPr lang="sv-SE" altLang="sv-SE" dirty="0">
                <a:solidFill>
                  <a:srgbClr val="0033CC"/>
                </a:solidFill>
              </a:rPr>
              <a:t> as </a:t>
            </a:r>
          </a:p>
          <a:p>
            <a:pPr>
              <a:defRPr/>
            </a:pPr>
            <a:r>
              <a:rPr lang="sv-SE" altLang="sv-SE" dirty="0">
                <a:solidFill>
                  <a:srgbClr val="0033CC"/>
                </a:solidFill>
              </a:rPr>
              <a:t>problem </a:t>
            </a:r>
            <a:r>
              <a:rPr lang="sv-SE" altLang="sv-SE" dirty="0" err="1">
                <a:solidFill>
                  <a:srgbClr val="0033CC"/>
                </a:solidFill>
              </a:rPr>
              <a:t>of</a:t>
            </a:r>
            <a:r>
              <a:rPr lang="sv-SE" altLang="sv-SE" dirty="0">
                <a:solidFill>
                  <a:srgbClr val="0033CC"/>
                </a:solidFill>
              </a:rPr>
              <a:t> </a:t>
            </a:r>
            <a:r>
              <a:rPr lang="sv-SE" altLang="sv-SE" dirty="0" err="1">
                <a:solidFill>
                  <a:srgbClr val="0033CC"/>
                </a:solidFill>
              </a:rPr>
              <a:t>direction</a:t>
            </a:r>
            <a:r>
              <a:rPr lang="sv-SE" altLang="sv-SE" dirty="0">
                <a:solidFill>
                  <a:srgbClr val="0033CC"/>
                </a:solidFill>
              </a:rPr>
              <a:t> </a:t>
            </a:r>
            <a:r>
              <a:rPr lang="sv-SE" altLang="sv-SE" dirty="0" err="1">
                <a:solidFill>
                  <a:srgbClr val="0033CC"/>
                </a:solidFill>
              </a:rPr>
              <a:t>estimation</a:t>
            </a:r>
            <a:r>
              <a:rPr lang="sv-SE" altLang="sv-SE" dirty="0">
                <a:solidFill>
                  <a:srgbClr val="0033CC"/>
                </a:solidFill>
              </a:rPr>
              <a:t> </a:t>
            </a:r>
            <a:r>
              <a:rPr lang="sv-SE" altLang="sv-SE" dirty="0" err="1">
                <a:solidFill>
                  <a:srgbClr val="0033CC"/>
                </a:solidFill>
              </a:rPr>
              <a:t>of</a:t>
            </a:r>
            <a:r>
              <a:rPr lang="sv-SE" altLang="sv-SE" dirty="0">
                <a:solidFill>
                  <a:srgbClr val="0033CC"/>
                </a:solidFill>
              </a:rPr>
              <a:t> </a:t>
            </a:r>
            <a:r>
              <a:rPr lang="sv-SE" altLang="sv-SE" i="1" dirty="0" err="1">
                <a:solidFill>
                  <a:srgbClr val="0033CC"/>
                </a:solidFill>
                <a:highlight>
                  <a:srgbClr val="FF00FF"/>
                </a:highlight>
              </a:rPr>
              <a:t>pink</a:t>
            </a:r>
            <a:r>
              <a:rPr lang="sv-SE" altLang="sv-SE" i="1" dirty="0">
                <a:solidFill>
                  <a:srgbClr val="0033CC"/>
                </a:solidFill>
                <a:highlight>
                  <a:srgbClr val="FF00FF"/>
                </a:highlight>
              </a:rPr>
              <a:t> </a:t>
            </a:r>
            <a:r>
              <a:rPr lang="sv-SE" altLang="sv-SE" i="1" dirty="0" err="1">
                <a:solidFill>
                  <a:srgbClr val="0033CC"/>
                </a:solidFill>
                <a:highlight>
                  <a:srgbClr val="FF00FF"/>
                </a:highlight>
              </a:rPr>
              <a:t>lines</a:t>
            </a:r>
            <a:r>
              <a:rPr lang="sv-SE" altLang="sv-SE" i="1" dirty="0">
                <a:solidFill>
                  <a:srgbClr val="0033CC"/>
                </a:solidFill>
                <a:highlight>
                  <a:srgbClr val="FF00FF"/>
                </a:highlight>
              </a:rPr>
              <a:t> </a:t>
            </a:r>
          </a:p>
          <a:p>
            <a:pPr>
              <a:defRPr/>
            </a:pPr>
            <a:r>
              <a:rPr lang="sv-SE" altLang="sv-SE" dirty="0">
                <a:solidFill>
                  <a:srgbClr val="0033CC"/>
                </a:solidFill>
              </a:rPr>
              <a:t>or </a:t>
            </a:r>
            <a:r>
              <a:rPr lang="sv-SE" altLang="sv-SE" i="1" dirty="0" err="1">
                <a:solidFill>
                  <a:srgbClr val="0033CC"/>
                </a:solidFill>
                <a:highlight>
                  <a:srgbClr val="FF00FF"/>
                </a:highlight>
              </a:rPr>
              <a:t>pink</a:t>
            </a:r>
            <a:r>
              <a:rPr lang="sv-SE" altLang="sv-SE" i="1" dirty="0">
                <a:solidFill>
                  <a:srgbClr val="0033CC"/>
                </a:solidFill>
                <a:highlight>
                  <a:srgbClr val="FF00FF"/>
                </a:highlight>
              </a:rPr>
              <a:t> planes</a:t>
            </a:r>
            <a:r>
              <a:rPr lang="sv-SE" altLang="sv-SE" dirty="0">
                <a:solidFill>
                  <a:srgbClr val="0033CC"/>
                </a:solidFill>
              </a:rPr>
              <a:t> in 3D  i.e.  in </a:t>
            </a:r>
            <a:r>
              <a:rPr lang="sv-SE" altLang="sv-SE" dirty="0" err="1">
                <a:solidFill>
                  <a:srgbClr val="0033CC"/>
                </a:solidFill>
              </a:rPr>
              <a:t>x,y,t</a:t>
            </a:r>
            <a:r>
              <a:rPr lang="sv-SE" altLang="sv-SE" dirty="0">
                <a:solidFill>
                  <a:srgbClr val="0033CC"/>
                </a:solidFill>
              </a:rPr>
              <a:t> space.</a:t>
            </a:r>
            <a:endParaRPr lang="en-US" dirty="0"/>
          </a:p>
        </p:txBody>
      </p:sp>
    </p:spTree>
  </p:cSld>
  <p:clrMapOvr>
    <a:masterClrMapping/>
  </p:clrMapOvr>
  <p:transition spd="slow"/>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54637"/>
                                        </p:tgtEl>
                                        <p:attrNameLst>
                                          <p:attrName>style.visibility</p:attrName>
                                        </p:attrNameLst>
                                      </p:cBhvr>
                                      <p:to>
                                        <p:strVal val="visible"/>
                                      </p:to>
                                    </p:set>
                                    <p:anim calcmode="lin" valueType="num">
                                      <p:cBhvr>
                                        <p:cTn id="7" dur="1000" fill="hold"/>
                                        <p:tgtEl>
                                          <p:spTgt spid="154637"/>
                                        </p:tgtEl>
                                        <p:attrNameLst>
                                          <p:attrName>ppt_w</p:attrName>
                                        </p:attrNameLst>
                                      </p:cBhvr>
                                      <p:tavLst>
                                        <p:tav tm="0">
                                          <p:val>
                                            <p:strVal val="#ppt_w*0.70"/>
                                          </p:val>
                                        </p:tav>
                                        <p:tav tm="100000">
                                          <p:val>
                                            <p:strVal val="#ppt_w"/>
                                          </p:val>
                                        </p:tav>
                                      </p:tavLst>
                                    </p:anim>
                                    <p:anim calcmode="lin" valueType="num">
                                      <p:cBhvr>
                                        <p:cTn id="8" dur="1000" fill="hold"/>
                                        <p:tgtEl>
                                          <p:spTgt spid="154637"/>
                                        </p:tgtEl>
                                        <p:attrNameLst>
                                          <p:attrName>ppt_h</p:attrName>
                                        </p:attrNameLst>
                                      </p:cBhvr>
                                      <p:tavLst>
                                        <p:tav tm="0">
                                          <p:val>
                                            <p:strVal val="#ppt_h"/>
                                          </p:val>
                                        </p:tav>
                                        <p:tav tm="100000">
                                          <p:val>
                                            <p:strVal val="#ppt_h"/>
                                          </p:val>
                                        </p:tav>
                                      </p:tavLst>
                                    </p:anim>
                                    <p:animEffect transition="in" filter="fade">
                                      <p:cBhvr>
                                        <p:cTn id="9" dur="1000"/>
                                        <p:tgtEl>
                                          <p:spTgt spid="154637"/>
                                        </p:tgtEl>
                                      </p:cBhvr>
                                    </p:animEffect>
                                  </p:childTnLst>
                                </p:cTn>
                              </p:par>
                              <p:par>
                                <p:cTn id="10" presetID="1" presetClass="entr" presetSubtype="0" fill="hold" nodeType="withEffect">
                                  <p:stCondLst>
                                    <p:cond delay="0"/>
                                  </p:stCondLst>
                                  <p:childTnLst>
                                    <p:set>
                                      <p:cBhvr>
                                        <p:cTn id="11" dur="1" fill="hold">
                                          <p:stCondLst>
                                            <p:cond delay="0"/>
                                          </p:stCondLst>
                                        </p:cTn>
                                        <p:tgtEl>
                                          <p:spTgt spid="154635"/>
                                        </p:tgtEl>
                                        <p:attrNameLst>
                                          <p:attrName>style.visibility</p:attrName>
                                        </p:attrNameLst>
                                      </p:cBhvr>
                                      <p:to>
                                        <p:strVal val="visible"/>
                                      </p:to>
                                    </p:set>
                                  </p:childTnLst>
                                </p:cTn>
                              </p:par>
                              <p:par>
                                <p:cTn id="12" presetID="55" presetClass="entr" presetSubtype="0" fill="hold" nodeType="withEffect">
                                  <p:stCondLst>
                                    <p:cond delay="0"/>
                                  </p:stCondLst>
                                  <p:childTnLst>
                                    <p:set>
                                      <p:cBhvr>
                                        <p:cTn id="13" dur="1" fill="hold">
                                          <p:stCondLst>
                                            <p:cond delay="0"/>
                                          </p:stCondLst>
                                        </p:cTn>
                                        <p:tgtEl>
                                          <p:spTgt spid="154646"/>
                                        </p:tgtEl>
                                        <p:attrNameLst>
                                          <p:attrName>style.visibility</p:attrName>
                                        </p:attrNameLst>
                                      </p:cBhvr>
                                      <p:to>
                                        <p:strVal val="visible"/>
                                      </p:to>
                                    </p:set>
                                    <p:anim calcmode="lin" valueType="num">
                                      <p:cBhvr>
                                        <p:cTn id="14" dur="1000" fill="hold"/>
                                        <p:tgtEl>
                                          <p:spTgt spid="154646"/>
                                        </p:tgtEl>
                                        <p:attrNameLst>
                                          <p:attrName>ppt_w</p:attrName>
                                        </p:attrNameLst>
                                      </p:cBhvr>
                                      <p:tavLst>
                                        <p:tav tm="0">
                                          <p:val>
                                            <p:strVal val="#ppt_w*0.70"/>
                                          </p:val>
                                        </p:tav>
                                        <p:tav tm="100000">
                                          <p:val>
                                            <p:strVal val="#ppt_w"/>
                                          </p:val>
                                        </p:tav>
                                      </p:tavLst>
                                    </p:anim>
                                    <p:anim calcmode="lin" valueType="num">
                                      <p:cBhvr>
                                        <p:cTn id="15" dur="1000" fill="hold"/>
                                        <p:tgtEl>
                                          <p:spTgt spid="154646"/>
                                        </p:tgtEl>
                                        <p:attrNameLst>
                                          <p:attrName>ppt_h</p:attrName>
                                        </p:attrNameLst>
                                      </p:cBhvr>
                                      <p:tavLst>
                                        <p:tav tm="0">
                                          <p:val>
                                            <p:strVal val="#ppt_h"/>
                                          </p:val>
                                        </p:tav>
                                        <p:tav tm="100000">
                                          <p:val>
                                            <p:strVal val="#ppt_h"/>
                                          </p:val>
                                        </p:tav>
                                      </p:tavLst>
                                    </p:anim>
                                    <p:animEffect transition="in" filter="fade">
                                      <p:cBhvr>
                                        <p:cTn id="16" dur="1000"/>
                                        <p:tgtEl>
                                          <p:spTgt spid="154646"/>
                                        </p:tgtEl>
                                      </p:cBhvr>
                                    </p:animEffect>
                                  </p:childTnLst>
                                </p:cTn>
                              </p:par>
                              <p:par>
                                <p:cTn id="17" presetID="55" presetClass="entr" presetSubtype="0" fill="hold" nodeType="withEffect">
                                  <p:stCondLst>
                                    <p:cond delay="0"/>
                                  </p:stCondLst>
                                  <p:childTnLst>
                                    <p:set>
                                      <p:cBhvr>
                                        <p:cTn id="18" dur="1" fill="hold">
                                          <p:stCondLst>
                                            <p:cond delay="0"/>
                                          </p:stCondLst>
                                        </p:cTn>
                                        <p:tgtEl>
                                          <p:spTgt spid="154638"/>
                                        </p:tgtEl>
                                        <p:attrNameLst>
                                          <p:attrName>style.visibility</p:attrName>
                                        </p:attrNameLst>
                                      </p:cBhvr>
                                      <p:to>
                                        <p:strVal val="visible"/>
                                      </p:to>
                                    </p:set>
                                    <p:anim calcmode="lin" valueType="num">
                                      <p:cBhvr>
                                        <p:cTn id="19" dur="1000" fill="hold"/>
                                        <p:tgtEl>
                                          <p:spTgt spid="154638"/>
                                        </p:tgtEl>
                                        <p:attrNameLst>
                                          <p:attrName>ppt_w</p:attrName>
                                        </p:attrNameLst>
                                      </p:cBhvr>
                                      <p:tavLst>
                                        <p:tav tm="0">
                                          <p:val>
                                            <p:strVal val="#ppt_w*0.70"/>
                                          </p:val>
                                        </p:tav>
                                        <p:tav tm="100000">
                                          <p:val>
                                            <p:strVal val="#ppt_w"/>
                                          </p:val>
                                        </p:tav>
                                      </p:tavLst>
                                    </p:anim>
                                    <p:anim calcmode="lin" valueType="num">
                                      <p:cBhvr>
                                        <p:cTn id="20" dur="1000" fill="hold"/>
                                        <p:tgtEl>
                                          <p:spTgt spid="154638"/>
                                        </p:tgtEl>
                                        <p:attrNameLst>
                                          <p:attrName>ppt_h</p:attrName>
                                        </p:attrNameLst>
                                      </p:cBhvr>
                                      <p:tavLst>
                                        <p:tav tm="0">
                                          <p:val>
                                            <p:strVal val="#ppt_h"/>
                                          </p:val>
                                        </p:tav>
                                        <p:tav tm="100000">
                                          <p:val>
                                            <p:strVal val="#ppt_h"/>
                                          </p:val>
                                        </p:tav>
                                      </p:tavLst>
                                    </p:anim>
                                    <p:animEffect transition="in" filter="fade">
                                      <p:cBhvr>
                                        <p:cTn id="21" dur="1000"/>
                                        <p:tgtEl>
                                          <p:spTgt spid="15463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0" presetClass="path" presetSubtype="0" accel="50000" decel="50000" fill="hold" nodeType="clickEffect">
                                  <p:stCondLst>
                                    <p:cond delay="0"/>
                                  </p:stCondLst>
                                  <p:childTnLst>
                                    <p:animMotion origin="layout" path="M -2.22222E-6 -5.78168E-6 L -0.05121 -0.18872 " pathEditMode="relative" ptsTypes="AA">
                                      <p:cBhvr>
                                        <p:cTn id="25" dur="2000" fill="hold"/>
                                        <p:tgtEl>
                                          <p:spTgt spid="154646"/>
                                        </p:tgtEl>
                                        <p:attrNameLst>
                                          <p:attrName>ppt_x</p:attrName>
                                          <p:attrName>ppt_y</p:attrName>
                                        </p:attrNameLst>
                                      </p:cBhvr>
                                    </p:animMotion>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54636"/>
                                        </p:tgtEl>
                                        <p:attrNameLst>
                                          <p:attrName>style.visibility</p:attrName>
                                        </p:attrNameLst>
                                      </p:cBhvr>
                                      <p:to>
                                        <p:strVal val="visible"/>
                                      </p:to>
                                    </p:set>
                                  </p:childTnLst>
                                </p:cTn>
                              </p:par>
                              <p:par>
                                <p:cTn id="30" presetID="1" presetClass="entr" presetSubtype="0" fill="hold" nodeType="withEffect">
                                  <p:stCondLst>
                                    <p:cond delay="0"/>
                                  </p:stCondLst>
                                  <p:childTnLst>
                                    <p:set>
                                      <p:cBhvr>
                                        <p:cTn id="31" dur="1" fill="hold">
                                          <p:stCondLst>
                                            <p:cond delay="0"/>
                                          </p:stCondLst>
                                        </p:cTn>
                                        <p:tgtEl>
                                          <p:spTgt spid="154634"/>
                                        </p:tgtEl>
                                        <p:attrNameLst>
                                          <p:attrName>style.visibility</p:attrName>
                                        </p:attrNameLst>
                                      </p:cBhvr>
                                      <p:to>
                                        <p:strVal val="visible"/>
                                      </p:to>
                                    </p:set>
                                  </p:childTnLst>
                                </p:cTn>
                              </p:par>
                              <p:par>
                                <p:cTn id="32" presetID="1" presetClass="entr" presetSubtype="0" fill="hold" nodeType="withEffect">
                                  <p:stCondLst>
                                    <p:cond delay="0"/>
                                  </p:stCondLst>
                                  <p:childTnLst>
                                    <p:set>
                                      <p:cBhvr>
                                        <p:cTn id="33" dur="1" fill="hold">
                                          <p:stCondLst>
                                            <p:cond delay="0"/>
                                          </p:stCondLst>
                                        </p:cTn>
                                        <p:tgtEl>
                                          <p:spTgt spid="154645"/>
                                        </p:tgtEl>
                                        <p:attrNameLst>
                                          <p:attrName>style.visibility</p:attrName>
                                        </p:attrNameLst>
                                      </p:cBhvr>
                                      <p:to>
                                        <p:strVal val="visible"/>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42" presetClass="path" presetSubtype="0" accel="50000" decel="50000" fill="hold" nodeType="clickEffect">
                                  <p:stCondLst>
                                    <p:cond delay="0"/>
                                  </p:stCondLst>
                                  <p:childTnLst>
                                    <p:animMotion origin="layout" path="M -1.66667E-6 -2.46994E-6 L -0.04514 -0.16235 " pathEditMode="relative" rAng="0" ptsTypes="AA">
                                      <p:cBhvr>
                                        <p:cTn id="37" dur="2000" fill="hold"/>
                                        <p:tgtEl>
                                          <p:spTgt spid="154645"/>
                                        </p:tgtEl>
                                        <p:attrNameLst>
                                          <p:attrName>ppt_x</p:attrName>
                                          <p:attrName>ppt_y</p:attrName>
                                        </p:attrNameLst>
                                      </p:cBhvr>
                                      <p:rCtr x="-2257" y="-8117"/>
                                    </p:animMotion>
                                  </p:childTnLst>
                                </p:cTn>
                              </p:par>
                            </p:childTnLst>
                          </p:cTn>
                        </p:par>
                      </p:childTnLst>
                    </p:cTn>
                  </p:par>
                </p:childTnLst>
              </p:cTn>
              <p:prevCondLst>
                <p:cond evt="onPrev" delay="0">
                  <p:tgtEl>
                    <p:sldTgt/>
                  </p:tgtEl>
                </p:cond>
              </p:prevCondLst>
              <p:nextCondLst>
                <p:cond evt="onNext" delay="0">
                  <p:tgtEl>
                    <p:sldTgt/>
                  </p:tgtEl>
                </p:cond>
              </p:nextCondLst>
            </p:seq>
            <p:seq concurrent="1" nextAc="seek">
              <p:cTn id="38" restart="whenNotActive" fill="hold" evtFilter="cancelBubble" nodeType="interactiveSeq">
                <p:stCondLst>
                  <p:cond evt="onClick" delay="0">
                    <p:tgtEl>
                      <p:spTgt spid="154662"/>
                    </p:tgtEl>
                  </p:cond>
                </p:stCondLst>
                <p:endSync evt="end" delay="0">
                  <p:rtn val="all"/>
                </p:endSync>
                <p:childTnLst>
                  <p:par>
                    <p:cTn id="39" fill="hold" nodeType="clickPar">
                      <p:stCondLst>
                        <p:cond delay="0"/>
                      </p:stCondLst>
                      <p:childTnLst>
                        <p:par>
                          <p:cTn id="40" fill="hold" nodeType="withGroup">
                            <p:stCondLst>
                              <p:cond delay="0"/>
                            </p:stCondLst>
                            <p:childTnLst>
                              <p:par>
                                <p:cTn id="41" presetID="2" presetClass="mediacall" presetSubtype="0" fill="hold" nodeType="clickEffect">
                                  <p:stCondLst>
                                    <p:cond delay="0"/>
                                  </p:stCondLst>
                                  <p:childTnLst>
                                    <p:cmd type="call" cmd="togglePause">
                                      <p:cBhvr>
                                        <p:cTn id="42" dur="1" fill="hold"/>
                                        <p:tgtEl>
                                          <p:spTgt spid="154662"/>
                                        </p:tgtEl>
                                      </p:cBhvr>
                                    </p:cmd>
                                  </p:childTnLst>
                                </p:cTn>
                              </p:par>
                            </p:childTnLst>
                          </p:cTn>
                        </p:par>
                      </p:childTnLst>
                    </p:cTn>
                  </p:par>
                </p:childTnLst>
              </p:cTn>
              <p:nextCondLst>
                <p:cond evt="onClick" delay="0">
                  <p:tgtEl>
                    <p:spTgt spid="154662"/>
                  </p:tgtEl>
                </p:cond>
              </p:nextCondLst>
            </p:seq>
            <p:video>
              <p:cMediaNode>
                <p:cTn id="43" fill="hold" display="0">
                  <p:stCondLst>
                    <p:cond delay="indefinite"/>
                  </p:stCondLst>
                  <p:endCondLst>
                    <p:cond evt="onNext" delay="0">
                      <p:tgtEl>
                        <p:sldTgt/>
                      </p:tgtEl>
                    </p:cond>
                    <p:cond evt="onPrev" delay="0">
                      <p:tgtEl>
                        <p:sldTgt/>
                      </p:tgtEl>
                    </p:cond>
                  </p:endCondLst>
                </p:cTn>
                <p:tgtEl>
                  <p:spTgt spid="154662"/>
                </p:tgtEl>
              </p:cMediaNode>
            </p:video>
          </p:childTnLst>
        </p:cTn>
      </p:par>
    </p:tnLst>
    <p:bldLst>
      <p:bldP spid="154636" grpId="0"/>
      <p:bldP spid="15463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a:extLst>
              <a:ext uri="{FF2B5EF4-FFF2-40B4-BE49-F238E27FC236}">
                <a16:creationId xmlns:a16="http://schemas.microsoft.com/office/drawing/2014/main" id="{55CC1558-EB75-C95B-E4BA-9DAA5D05A637}"/>
              </a:ext>
            </a:extLst>
          </p:cNvPr>
          <p:cNvSpPr>
            <a:spLocks noGrp="1" noChangeArrowheads="1"/>
          </p:cNvSpPr>
          <p:nvPr>
            <p:ph/>
          </p:nvPr>
        </p:nvSpPr>
        <p:spPr/>
        <p:txBody>
          <a:bodyPr/>
          <a:lstStyle/>
          <a:p>
            <a:endParaRPr lang="sv-SE" altLang="sv-SE"/>
          </a:p>
        </p:txBody>
      </p:sp>
      <p:sp>
        <p:nvSpPr>
          <p:cNvPr id="14339" name="TextBox 3">
            <a:extLst>
              <a:ext uri="{FF2B5EF4-FFF2-40B4-BE49-F238E27FC236}">
                <a16:creationId xmlns:a16="http://schemas.microsoft.com/office/drawing/2014/main" id="{441D7205-C094-0BD2-7A1C-63444A4CD421}"/>
              </a:ext>
            </a:extLst>
          </p:cNvPr>
          <p:cNvSpPr txBox="1">
            <a:spLocks noChangeArrowheads="1"/>
          </p:cNvSpPr>
          <p:nvPr/>
        </p:nvSpPr>
        <p:spPr bwMode="auto">
          <a:xfrm>
            <a:off x="2378075" y="5480050"/>
            <a:ext cx="4572000"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sv-SE" altLang="sv-SE" sz="1800" dirty="0">
                <a:hlinkClick r:id="rId2"/>
              </a:rPr>
              <a:t>https://</a:t>
            </a:r>
            <a:r>
              <a:rPr lang="sv-SE" altLang="sv-SE" sz="1800" dirty="0" err="1">
                <a:hlinkClick r:id="rId2"/>
              </a:rPr>
              <a:t>www.opticalillusion</a:t>
            </a:r>
            <a:endParaRPr lang="en-GB" altLang="sv-SE" sz="1800" dirty="0">
              <a:hlinkClick r:id="rId2"/>
            </a:endParaRPr>
          </a:p>
          <a:p>
            <a:pPr>
              <a:spcBef>
                <a:spcPct val="0"/>
              </a:spcBef>
              <a:buFontTx/>
              <a:buNone/>
            </a:pPr>
            <a:r>
              <a:rPr lang="sv-SE" altLang="sv-SE" sz="1800" dirty="0">
                <a:hlinkClick r:id="rId2"/>
              </a:rPr>
              <a:t>net/</a:t>
            </a:r>
            <a:r>
              <a:rPr lang="sv-SE" altLang="sv-SE" sz="1800" dirty="0" err="1">
                <a:hlinkClick r:id="rId2"/>
              </a:rPr>
              <a:t>optical-illusions</a:t>
            </a:r>
            <a:r>
              <a:rPr lang="sv-SE" altLang="sv-SE" sz="1800" dirty="0">
                <a:hlinkClick r:id="rId2"/>
              </a:rPr>
              <a:t>/</a:t>
            </a:r>
            <a:r>
              <a:rPr lang="sv-SE" altLang="sv-SE" sz="1800" dirty="0" err="1">
                <a:hlinkClick r:id="rId2"/>
              </a:rPr>
              <a:t>the-barber-pole-illusion</a:t>
            </a:r>
            <a:r>
              <a:rPr lang="sv-SE" altLang="sv-SE" sz="1800" dirty="0">
                <a:hlinkClick r:id="rId2"/>
              </a:rPr>
              <a:t>/</a:t>
            </a:r>
            <a:endParaRPr lang="sv-SE" altLang="sv-SE" sz="1800" dirty="0"/>
          </a:p>
        </p:txBody>
      </p:sp>
      <p:pic>
        <p:nvPicPr>
          <p:cNvPr id="14340" name="Picture 5">
            <a:extLst>
              <a:ext uri="{FF2B5EF4-FFF2-40B4-BE49-F238E27FC236}">
                <a16:creationId xmlns:a16="http://schemas.microsoft.com/office/drawing/2014/main" id="{49143B9F-AF8A-D58E-914C-EDEA282245D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890713" y="582613"/>
            <a:ext cx="5362575" cy="4535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sv-SE" sz="1800" b="1" i="0" u="none" strike="noStrike" cap="none" normalizeH="0" baseline="0" smtClean="0">
            <a:ln>
              <a:noFill/>
            </a:ln>
            <a:solidFill>
              <a:schemeClr val="tx1"/>
            </a:solidFill>
            <a:effectLst/>
            <a:latin typeface="Arial" pitchFamily="34" charset="0"/>
            <a:cs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sv-SE" sz="1800" b="1" i="0" u="none" strike="noStrike" cap="none" normalizeH="0" baseline="0" smtClean="0">
            <a:ln>
              <a:noFill/>
            </a:ln>
            <a:solidFill>
              <a:schemeClr val="tx1"/>
            </a:solidFill>
            <a:effectLst/>
            <a:latin typeface="Arial" pitchFamily="34" charset="0"/>
            <a:cs typeface="Arial" pitchFamily="34"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38639</TotalTime>
  <Words>828</Words>
  <Application>Microsoft Office PowerPoint</Application>
  <PresentationFormat>On-screen Show (4:3)</PresentationFormat>
  <Paragraphs>124</Paragraphs>
  <Slides>14</Slides>
  <Notes>6</Notes>
  <HiddenSlides>0</HiddenSlides>
  <MMClips>1</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Cambria Math</vt:lpstr>
      <vt:lpstr>Verdana</vt:lpstr>
      <vt:lpstr>Wingdings</vt:lpstr>
      <vt:lpstr>Default Design</vt:lpstr>
      <vt:lpstr>Motion Analysis tools- Optical Flow by correlation/dfd</vt:lpstr>
      <vt:lpstr> Motion field analysis</vt:lpstr>
      <vt:lpstr>Motion Field and Optic Flow</vt:lpstr>
      <vt:lpstr>Sphere experiment</vt:lpstr>
      <vt:lpstr>Sphere experiment</vt:lpstr>
      <vt:lpstr>Aperture problem</vt:lpstr>
      <vt:lpstr>Sphere experiment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Halmstad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Audio-Visual Features for Biometric Recognition of Identity and Digits</dc:title>
  <dc:creator>IDE</dc:creator>
  <cp:lastModifiedBy>Josef Bigun</cp:lastModifiedBy>
  <cp:revision>114</cp:revision>
  <dcterms:created xsi:type="dcterms:W3CDTF">2008-03-31T10:47:32Z</dcterms:created>
  <dcterms:modified xsi:type="dcterms:W3CDTF">2026-01-21T20:31:15Z</dcterms:modified>
</cp:coreProperties>
</file>